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2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notesSlides/notesSlide28.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notesSlides/notesSlide29.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notesSlides/notesSlide30.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notesSlides/notesSlide31.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notesSlides/notesSlide32.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notesSlides/notesSlide35.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notesSlides/notesSlide36.xml" ContentType="application/vnd.openxmlformats-officedocument.presentationml.notesSl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notesSlides/notesSlide37.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notesSlides/notesSlide38.xml" ContentType="application/vnd.openxmlformats-officedocument.presentationml.notesSl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theme/themeOverride53.xml" ContentType="application/vnd.openxmlformats-officedocument.themeOverride+xml"/>
  <Override PartName="/ppt/notesSlides/notesSlide39.xml" ContentType="application/vnd.openxmlformats-officedocument.presentationml.notesSl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4.xml" ContentType="application/vnd.openxmlformats-officedocument.themeOverr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5.xml" ContentType="application/vnd.openxmlformats-officedocument.themeOverr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56.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57.xml" ContentType="application/vnd.openxmlformats-officedocument.themeOverr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58.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9.xml" ContentType="application/vnd.openxmlformats-officedocument.themeOverr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60.xml" ContentType="application/vnd.openxmlformats-officedocument.themeOverr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theme/themeOverride61.xml" ContentType="application/vnd.openxmlformats-officedocument.themeOverr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theme/themeOverride62.xml" ContentType="application/vnd.openxmlformats-officedocument.themeOverrid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theme/themeOverride63.xml" ContentType="application/vnd.openxmlformats-officedocument.themeOverrid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theme/themeOverride64.xml" ContentType="application/vnd.openxmlformats-officedocument.themeOverr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theme/themeOverride65.xml" ContentType="application/vnd.openxmlformats-officedocument.themeOverrid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theme/themeOverride66.xml" ContentType="application/vnd.openxmlformats-officedocument.themeOverrid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theme/themeOverride67.xml" ContentType="application/vnd.openxmlformats-officedocument.themeOverrid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theme/themeOverride68.xml" ContentType="application/vnd.openxmlformats-officedocument.themeOverrid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theme/themeOverride69.xml" ContentType="application/vnd.openxmlformats-officedocument.themeOverrid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theme/themeOverride70.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theme/themeOverride71.xml" ContentType="application/vnd.openxmlformats-officedocument.themeOverrid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theme/themeOverride72.xml" ContentType="application/vnd.openxmlformats-officedocument.themeOverrid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theme/themeOverride73.xml" ContentType="application/vnd.openxmlformats-officedocument.themeOverrid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theme/themeOverride74.xml" ContentType="application/vnd.openxmlformats-officedocument.themeOverrid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theme/themeOverride75.xml" ContentType="application/vnd.openxmlformats-officedocument.themeOverrid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theme/themeOverride76.xml" ContentType="application/vnd.openxmlformats-officedocument.themeOverrid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theme/themeOverride77.xml" ContentType="application/vnd.openxmlformats-officedocument.themeOverrid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theme/themeOverride78.xml" ContentType="application/vnd.openxmlformats-officedocument.themeOverride+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theme/themeOverride79.xml" ContentType="application/vnd.openxmlformats-officedocument.themeOverrid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theme/themeOverride80.xml" ContentType="application/vnd.openxmlformats-officedocument.themeOverrid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theme/themeOverride81.xml" ContentType="application/vnd.openxmlformats-officedocument.themeOverrid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theme/themeOverride82.xml" ContentType="application/vnd.openxmlformats-officedocument.themeOverrid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theme/themeOverride83.xml" ContentType="application/vnd.openxmlformats-officedocument.themeOverrid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theme/themeOverride84.xml" ContentType="application/vnd.openxmlformats-officedocument.themeOverrid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theme/themeOverride85.xml" ContentType="application/vnd.openxmlformats-officedocument.themeOverrid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theme/themeOverride86.xml" ContentType="application/vnd.openxmlformats-officedocument.themeOverride+xml"/>
  <Override PartName="/ppt/charts/chart87.xml" ContentType="application/vnd.openxmlformats-officedocument.drawingml.chart+xml"/>
  <Override PartName="/ppt/charts/style87.xml" ContentType="application/vnd.ms-office.chartstyle+xml"/>
  <Override PartName="/ppt/charts/colors87.xml" ContentType="application/vnd.ms-office.chartcolorstyle+xml"/>
  <Override PartName="/ppt/theme/themeOverride87.xml" ContentType="application/vnd.openxmlformats-officedocument.themeOverride+xml"/>
  <Override PartName="/ppt/charts/chart88.xml" ContentType="application/vnd.openxmlformats-officedocument.drawingml.chart+xml"/>
  <Override PartName="/ppt/charts/style88.xml" ContentType="application/vnd.ms-office.chartstyle+xml"/>
  <Override PartName="/ppt/charts/colors88.xml" ContentType="application/vnd.ms-office.chartcolorstyle+xml"/>
  <Override PartName="/ppt/theme/themeOverride88.xml" ContentType="application/vnd.openxmlformats-officedocument.themeOverride+xml"/>
  <Override PartName="/ppt/charts/chart89.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90.xml" ContentType="application/vnd.openxmlformats-officedocument.drawingml.chart+xml"/>
  <Override PartName="/ppt/charts/style90.xml" ContentType="application/vnd.ms-office.chartstyle+xml"/>
  <Override PartName="/ppt/charts/colors90.xml" ContentType="application/vnd.ms-office.chartcolorstyle+xml"/>
  <Override PartName="/ppt/theme/themeOverride89.xml" ContentType="application/vnd.openxmlformats-officedocument.themeOverride+xml"/>
  <Override PartName="/ppt/charts/chart91.xml" ContentType="application/vnd.openxmlformats-officedocument.drawingml.chart+xml"/>
  <Override PartName="/ppt/charts/style91.xml" ContentType="application/vnd.ms-office.chartstyle+xml"/>
  <Override PartName="/ppt/charts/colors91.xml" ContentType="application/vnd.ms-office.chartcolorstyle+xml"/>
  <Override PartName="/ppt/theme/themeOverride90.xml" ContentType="application/vnd.openxmlformats-officedocument.themeOverride+xml"/>
  <Override PartName="/ppt/charts/chart92.xml" ContentType="application/vnd.openxmlformats-officedocument.drawingml.chart+xml"/>
  <Override PartName="/ppt/charts/style92.xml" ContentType="application/vnd.ms-office.chartstyle+xml"/>
  <Override PartName="/ppt/charts/colors92.xml" ContentType="application/vnd.ms-office.chartcolorstyle+xml"/>
  <Override PartName="/ppt/theme/themeOverride91.xml" ContentType="application/vnd.openxmlformats-officedocument.themeOverride+xml"/>
  <Override PartName="/ppt/charts/chart93.xml" ContentType="application/vnd.openxmlformats-officedocument.drawingml.chart+xml"/>
  <Override PartName="/ppt/charts/style93.xml" ContentType="application/vnd.ms-office.chartstyle+xml"/>
  <Override PartName="/ppt/charts/colors93.xml" ContentType="application/vnd.ms-office.chartcolorstyle+xml"/>
  <Override PartName="/ppt/theme/themeOverride92.xml" ContentType="application/vnd.openxmlformats-officedocument.themeOverride+xml"/>
  <Override PartName="/ppt/charts/chart94.xml" ContentType="application/vnd.openxmlformats-officedocument.drawingml.chart+xml"/>
  <Override PartName="/ppt/charts/style94.xml" ContentType="application/vnd.ms-office.chartstyle+xml"/>
  <Override PartName="/ppt/charts/colors94.xml" ContentType="application/vnd.ms-office.chartcolorstyle+xml"/>
  <Override PartName="/ppt/theme/themeOverride93.xml" ContentType="application/vnd.openxmlformats-officedocument.themeOverride+xml"/>
  <Override PartName="/ppt/charts/chart95.xml" ContentType="application/vnd.openxmlformats-officedocument.drawingml.chart+xml"/>
  <Override PartName="/ppt/charts/style95.xml" ContentType="application/vnd.ms-office.chartstyle+xml"/>
  <Override PartName="/ppt/charts/colors95.xml" ContentType="application/vnd.ms-office.chartcolorstyle+xml"/>
  <Override PartName="/ppt/theme/themeOverride94.xml" ContentType="application/vnd.openxmlformats-officedocument.themeOverride+xml"/>
  <Override PartName="/ppt/charts/chart96.xml" ContentType="application/vnd.openxmlformats-officedocument.drawingml.chart+xml"/>
  <Override PartName="/ppt/charts/style96.xml" ContentType="application/vnd.ms-office.chartstyle+xml"/>
  <Override PartName="/ppt/charts/colors96.xml" ContentType="application/vnd.ms-office.chartcolorstyle+xml"/>
  <Override PartName="/ppt/theme/themeOverride95.xml" ContentType="application/vnd.openxmlformats-officedocument.themeOverride+xml"/>
  <Override PartName="/ppt/charts/chart97.xml" ContentType="application/vnd.openxmlformats-officedocument.drawingml.chart+xml"/>
  <Override PartName="/ppt/charts/style97.xml" ContentType="application/vnd.ms-office.chartstyle+xml"/>
  <Override PartName="/ppt/charts/colors97.xml" ContentType="application/vnd.ms-office.chartcolorstyle+xml"/>
  <Override PartName="/ppt/theme/themeOverride9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Lst>
  <p:notesMasterIdLst>
    <p:notesMasterId r:id="rId96"/>
  </p:notesMasterIdLst>
  <p:handoutMasterIdLst>
    <p:handoutMasterId r:id="rId97"/>
  </p:handoutMasterIdLst>
  <p:sldIdLst>
    <p:sldId id="265" r:id="rId2"/>
    <p:sldId id="261" r:id="rId3"/>
    <p:sldId id="344" r:id="rId4"/>
    <p:sldId id="348" r:id="rId5"/>
    <p:sldId id="349" r:id="rId6"/>
    <p:sldId id="346" r:id="rId7"/>
    <p:sldId id="351" r:id="rId8"/>
    <p:sldId id="355" r:id="rId9"/>
    <p:sldId id="347" r:id="rId10"/>
    <p:sldId id="295" r:id="rId11"/>
    <p:sldId id="354" r:id="rId12"/>
    <p:sldId id="353" r:id="rId13"/>
    <p:sldId id="276" r:id="rId14"/>
    <p:sldId id="269" r:id="rId15"/>
    <p:sldId id="279" r:id="rId16"/>
    <p:sldId id="413" r:id="rId17"/>
    <p:sldId id="288" r:id="rId18"/>
    <p:sldId id="275" r:id="rId19"/>
    <p:sldId id="356" r:id="rId20"/>
    <p:sldId id="280" r:id="rId21"/>
    <p:sldId id="400" r:id="rId22"/>
    <p:sldId id="364" r:id="rId23"/>
    <p:sldId id="360" r:id="rId24"/>
    <p:sldId id="363" r:id="rId25"/>
    <p:sldId id="362" r:id="rId26"/>
    <p:sldId id="361" r:id="rId27"/>
    <p:sldId id="281" r:id="rId28"/>
    <p:sldId id="291" r:id="rId29"/>
    <p:sldId id="366" r:id="rId30"/>
    <p:sldId id="365" r:id="rId31"/>
    <p:sldId id="367" r:id="rId32"/>
    <p:sldId id="368" r:id="rId33"/>
    <p:sldId id="282" r:id="rId34"/>
    <p:sldId id="369" r:id="rId35"/>
    <p:sldId id="370" r:id="rId36"/>
    <p:sldId id="371" r:id="rId37"/>
    <p:sldId id="372" r:id="rId38"/>
    <p:sldId id="373" r:id="rId39"/>
    <p:sldId id="296" r:id="rId40"/>
    <p:sldId id="271" r:id="rId41"/>
    <p:sldId id="272" r:id="rId42"/>
    <p:sldId id="298" r:id="rId43"/>
    <p:sldId id="376" r:id="rId44"/>
    <p:sldId id="375" r:id="rId45"/>
    <p:sldId id="377" r:id="rId46"/>
    <p:sldId id="407" r:id="rId47"/>
    <p:sldId id="409" r:id="rId48"/>
    <p:sldId id="359" r:id="rId49"/>
    <p:sldId id="310" r:id="rId50"/>
    <p:sldId id="383" r:id="rId51"/>
    <p:sldId id="307" r:id="rId52"/>
    <p:sldId id="397" r:id="rId53"/>
    <p:sldId id="405" r:id="rId54"/>
    <p:sldId id="410" r:id="rId55"/>
    <p:sldId id="411" r:id="rId56"/>
    <p:sldId id="292" r:id="rId57"/>
    <p:sldId id="412" r:id="rId58"/>
    <p:sldId id="394" r:id="rId59"/>
    <p:sldId id="286" r:id="rId60"/>
    <p:sldId id="392" r:id="rId61"/>
    <p:sldId id="393" r:id="rId62"/>
    <p:sldId id="385" r:id="rId63"/>
    <p:sldId id="404" r:id="rId64"/>
    <p:sldId id="403" r:id="rId65"/>
    <p:sldId id="380" r:id="rId66"/>
    <p:sldId id="388" r:id="rId67"/>
    <p:sldId id="389" r:id="rId68"/>
    <p:sldId id="306" r:id="rId69"/>
    <p:sldId id="390" r:id="rId70"/>
    <p:sldId id="391" r:id="rId71"/>
    <p:sldId id="396" r:id="rId72"/>
    <p:sldId id="294" r:id="rId73"/>
    <p:sldId id="398" r:id="rId74"/>
    <p:sldId id="289" r:id="rId75"/>
    <p:sldId id="293" r:id="rId76"/>
    <p:sldId id="300" r:id="rId77"/>
    <p:sldId id="299" r:id="rId78"/>
    <p:sldId id="302" r:id="rId79"/>
    <p:sldId id="303" r:id="rId80"/>
    <p:sldId id="297" r:id="rId81"/>
    <p:sldId id="313" r:id="rId82"/>
    <p:sldId id="314" r:id="rId83"/>
    <p:sldId id="315" r:id="rId84"/>
    <p:sldId id="316" r:id="rId85"/>
    <p:sldId id="319" r:id="rId86"/>
    <p:sldId id="318" r:id="rId87"/>
    <p:sldId id="317" r:id="rId88"/>
    <p:sldId id="322" r:id="rId89"/>
    <p:sldId id="333" r:id="rId90"/>
    <p:sldId id="378" r:id="rId91"/>
    <p:sldId id="327" r:id="rId92"/>
    <p:sldId id="329" r:id="rId93"/>
    <p:sldId id="336" r:id="rId94"/>
    <p:sldId id="337" r:id="rId95"/>
  </p:sldIdLst>
  <p:sldSz cx="12192000" cy="6858000"/>
  <p:notesSz cx="6858000" cy="9144000"/>
  <p:embeddedFontLst>
    <p:embeddedFont>
      <p:font typeface="Calibri" panose="020F0502020204030204" pitchFamily="34" charset="0"/>
      <p:regular r:id="rId98"/>
      <p:bold r:id="rId99"/>
      <p:italic r:id="rId100"/>
      <p:boldItalic r:id="rId101"/>
    </p:embeddedFont>
    <p:embeddedFont>
      <p:font typeface="Calibri Light" panose="020F0302020204030204" pitchFamily="34" charset="0"/>
      <p:regular r:id="rId102"/>
      <p:italic r:id="rId103"/>
    </p:embeddedFont>
    <p:embeddedFont>
      <p:font typeface="Cambria Math" panose="02040503050406030204" pitchFamily="18" charset="0"/>
      <p:regular r:id="rId104"/>
    </p:embeddedFont>
    <p:embeddedFont>
      <p:font typeface="Nunito" panose="00000500000000000000" pitchFamily="2" charset="0"/>
      <p:regular r:id="rId105"/>
      <p:bold r:id="rId106"/>
      <p:italic r:id="rId107"/>
      <p:boldItalic r:id="rId108"/>
    </p:embeddedFont>
    <p:embeddedFont>
      <p:font typeface="Nunito Bold" panose="00000800000000000000" pitchFamily="2" charset="0"/>
      <p:bold r:id="rId109"/>
    </p:embeddedFont>
    <p:embeddedFont>
      <p:font typeface="Nunito Light" panose="00000400000000000000" pitchFamily="2" charset="0"/>
      <p:regular r:id="rId110"/>
      <p:italic r:id="rId111"/>
    </p:embeddedFont>
    <p:embeddedFont>
      <p:font typeface="Nunito SemiBold" panose="00000700000000000000" pitchFamily="2" charset="0"/>
      <p:bold r:id="rId112"/>
      <p:boldItalic r:id="rId113"/>
    </p:embeddedFont>
    <p:embeddedFont>
      <p:font typeface="標楷體" panose="03000509000000000000" pitchFamily="65" charset="-120"/>
      <p:regular r:id="rId11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7BA020-385B-4EE7-B838-E9588779193C}">
          <p14:sldIdLst>
            <p14:sldId id="265"/>
            <p14:sldId id="261"/>
          </p14:sldIdLst>
        </p14:section>
        <p14:section name="Motivation" id="{50514326-DB37-4979-A0EE-0B726D9948B6}">
          <p14:sldIdLst>
            <p14:sldId id="344"/>
            <p14:sldId id="348"/>
            <p14:sldId id="349"/>
            <p14:sldId id="346"/>
            <p14:sldId id="351"/>
            <p14:sldId id="355"/>
            <p14:sldId id="347"/>
            <p14:sldId id="295"/>
          </p14:sldIdLst>
        </p14:section>
        <p14:section name="Methodology" id="{92CED731-C2D7-429A-9442-C7FEFF33DD43}">
          <p14:sldIdLst>
            <p14:sldId id="354"/>
            <p14:sldId id="353"/>
            <p14:sldId id="276"/>
            <p14:sldId id="269"/>
            <p14:sldId id="279"/>
            <p14:sldId id="413"/>
            <p14:sldId id="288"/>
            <p14:sldId id="275"/>
            <p14:sldId id="356"/>
            <p14:sldId id="280"/>
            <p14:sldId id="400"/>
            <p14:sldId id="364"/>
            <p14:sldId id="360"/>
            <p14:sldId id="363"/>
            <p14:sldId id="362"/>
            <p14:sldId id="361"/>
            <p14:sldId id="281"/>
            <p14:sldId id="291"/>
            <p14:sldId id="366"/>
            <p14:sldId id="365"/>
            <p14:sldId id="367"/>
            <p14:sldId id="368"/>
            <p14:sldId id="282"/>
            <p14:sldId id="369"/>
            <p14:sldId id="370"/>
            <p14:sldId id="371"/>
            <p14:sldId id="372"/>
            <p14:sldId id="373"/>
            <p14:sldId id="296"/>
          </p14:sldIdLst>
        </p14:section>
        <p14:section name="Case study" id="{55AE26D4-8ADC-4479-A343-DF2C446BDE37}">
          <p14:sldIdLst>
            <p14:sldId id="271"/>
            <p14:sldId id="272"/>
            <p14:sldId id="298"/>
            <p14:sldId id="376"/>
            <p14:sldId id="375"/>
            <p14:sldId id="377"/>
            <p14:sldId id="407"/>
            <p14:sldId id="409"/>
            <p14:sldId id="359"/>
            <p14:sldId id="310"/>
            <p14:sldId id="383"/>
            <p14:sldId id="307"/>
            <p14:sldId id="397"/>
            <p14:sldId id="405"/>
            <p14:sldId id="410"/>
            <p14:sldId id="411"/>
          </p14:sldIdLst>
        </p14:section>
        <p14:section name="Conclusion &amp; Future work" id="{0CB5E295-590D-492D-9CC1-D9CC2B861CE2}">
          <p14:sldIdLst>
            <p14:sldId id="292"/>
            <p14:sldId id="412"/>
          </p14:sldIdLst>
        </p14:section>
        <p14:section name="Backup" id="{0D29FF7D-4B73-4B36-B5CB-FEA2DC2ADF7C}">
          <p14:sldIdLst>
            <p14:sldId id="394"/>
            <p14:sldId id="286"/>
            <p14:sldId id="392"/>
            <p14:sldId id="393"/>
            <p14:sldId id="385"/>
            <p14:sldId id="404"/>
            <p14:sldId id="403"/>
            <p14:sldId id="380"/>
            <p14:sldId id="388"/>
            <p14:sldId id="389"/>
            <p14:sldId id="306"/>
            <p14:sldId id="390"/>
            <p14:sldId id="391"/>
            <p14:sldId id="396"/>
            <p14:sldId id="294"/>
            <p14:sldId id="398"/>
            <p14:sldId id="289"/>
            <p14:sldId id="293"/>
            <p14:sldId id="300"/>
            <p14:sldId id="299"/>
            <p14:sldId id="302"/>
            <p14:sldId id="303"/>
            <p14:sldId id="297"/>
            <p14:sldId id="313"/>
            <p14:sldId id="314"/>
            <p14:sldId id="315"/>
            <p14:sldId id="316"/>
            <p14:sldId id="319"/>
            <p14:sldId id="318"/>
            <p14:sldId id="317"/>
            <p14:sldId id="322"/>
            <p14:sldId id="333"/>
            <p14:sldId id="378"/>
            <p14:sldId id="327"/>
            <p14:sldId id="329"/>
            <p14:sldId id="336"/>
            <p14:sldId id="3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ryYang" initials="T" lastIdx="1" clrIdx="0">
    <p:extLst>
      <p:ext uri="{19B8F6BF-5375-455C-9EA6-DF929625EA0E}">
        <p15:presenceInfo xmlns:p15="http://schemas.microsoft.com/office/powerpoint/2012/main" userId="ed63aba4ad4b42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C0504D"/>
    <a:srgbClr val="FFE599"/>
    <a:srgbClr val="1F497D"/>
    <a:srgbClr val="D79DA7"/>
    <a:srgbClr val="FFFFFF"/>
    <a:srgbClr val="4472C4"/>
    <a:srgbClr val="002060"/>
    <a:srgbClr val="333F50"/>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2" autoAdjust="0"/>
    <p:restoredTop sz="68846" autoAdjust="0"/>
  </p:normalViewPr>
  <p:slideViewPr>
    <p:cSldViewPr snapToGrid="0">
      <p:cViewPr varScale="1">
        <p:scale>
          <a:sx n="78" d="100"/>
          <a:sy n="78" d="100"/>
        </p:scale>
        <p:origin x="1008" y="54"/>
      </p:cViewPr>
      <p:guideLst/>
    </p:cSldViewPr>
  </p:slideViewPr>
  <p:notesTextViewPr>
    <p:cViewPr>
      <p:scale>
        <a:sx n="150" d="100"/>
        <a:sy n="150" d="100"/>
      </p:scale>
      <p:origin x="0" y="0"/>
    </p:cViewPr>
  </p:notesTextViewPr>
  <p:notesViewPr>
    <p:cSldViewPr snapToGrid="0">
      <p:cViewPr varScale="1">
        <p:scale>
          <a:sx n="86" d="100"/>
          <a:sy n="86" d="100"/>
        </p:scale>
        <p:origin x="30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6.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7.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3.fntdata"/><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27963;&#38913;&#31807;1"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27963;&#38913;&#31807;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TerryYang\Desktop\Github\NTUIIE-Reserch\ppt\simple%20example.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Users\TerryYang\Desktop\Github\NTUIIE-Reserch\ppt\simple%20example.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Users\TerryYang\Desktop\Github\NTUIIE-Reserch\ppt\simple%20example.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C:\Users\TerryYang\Desktop\Github\NTUIIE-Reserch\ppt\simple%20example.xlsx"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file:///C:\Users\TerryYang\Desktop\Github\NTUIIE-Reserch\ppt\simple%20example.xlsx"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Users\TerryYang\Desktop\Github\NTUIIE-Reserch\ppt\simple%20example.xlsx"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Users\TerryYang\Desktop\simple%20example.xlsx"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file:///C:\Users\TerryYang\Desktop\simple%20example.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Users\TerryYang\Desktop\simple%20example.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27963;&#38913;&#31807;1"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27963;&#38913;&#31807;1"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file:///C:\Users\TerryYang\Desktop\simple%20example.xlsx"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Users\TerryYang\Desktop\simple%20example.xlsx"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C:\Users\TerryYang\Desktop\simple%20example.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27963;&#38913;&#31807;1"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7963;&#38913;&#31807;1"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file:///C:\Users\TerryYang\Desktop\simple%20example.xlsx"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file:///C:\Users\TerryYang\Desktop\simple%20example.xlsx"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27963;&#38913;&#31807;1"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TerryYang\Desktop\Github\NTUIIE-Reserch\ppt\simple%20example.xlsx"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file:///C:\Users\TerryYang\Desktop\simple%20example.xlsx"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27963;&#38913;&#31807;1"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C:\Users\TerryYang\Desktop\simple%20example.xlsx"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Users\TerryYang\Desktop\Github\NTUIIE-Reserch\ppt\simple%20example.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Users\TerryYang\Desktop\simple%20example.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27963;&#38913;&#31807;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7963;&#38913;&#31807;1"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Users\TerryYang\Desktop\simple%20example.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C:\Users\TerryYang\Desktop\simple%20example.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Users\TerryYang\Desktop\simple%20example.xlsx" TargetMode="External"/></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oleObject" Target="&#27963;&#38913;&#31807;1" TargetMode="Externa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Users\TerryYang\Desktop\simple%20example.xlsx" TargetMode="Externa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oleObject" Target="file:///C:\Users\TerryYang\Desktop\simple%20example.xlsx" TargetMode="Externa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oleObject" Target="file:///C:\Users\TerryYang\Desktop\simple%20example.xlsx" TargetMode="Externa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oleObject" Target="file:///C:\Users\TerryYang\Desktop\simple%20example.xlsx" TargetMode="Externa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C:\Users\TerryYang\Desktop\simple%20example.xlsx" TargetMode="Externa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27963;&#38913;&#31807;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7963;&#38913;&#31807;1"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oleObject" Target="file:///C:\Users\TerryYang\Desktop\Github\NTUIIE-Reserch\ppt\simple%20example.xlsx" TargetMode="External"/></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oleObject" Target="file:///C:\Users\TerryYang\Desktop\Github\NTUIIE-Reserch\ppt\simple%20example.xlsx" TargetMode="External"/></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oleObject" Target="file:///C:\Users\TerryYang\Desktop\Github\NTUIIE-Reserch\ppt\simple%20example.xlsx" TargetMode="External"/></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3.xml"/><Relationship Id="rId1" Type="http://schemas.microsoft.com/office/2011/relationships/chartStyle" Target="style53.xml"/><Relationship Id="rId4" Type="http://schemas.openxmlformats.org/officeDocument/2006/relationships/oleObject" Target="file:///C:\Users\TerryYang\Desktop\Github\NTUIIE-Reserch\ppt\simple%20example.xlsx" TargetMode="Externa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oleObject" Target="file:///C:\Users\TerryYang\Desktop\simple%20example.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TerryYang\Desktop\simple%20example.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27963;&#38913;&#31807;1"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7.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TerryYang\Desktop\Github\NTUIIE-Reserch\ppt\simple%20example.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8.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TerryYang\Desktop\Github\NTUIIE-Reserch\ppt\simple%20example.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9.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TerryYang\Desktop\Github\NTUIIE-Reserch\ppt\simple%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27963;&#38913;&#31807;1" TargetMode="External"/></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60.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TerryYang\Desktop\Github\NTUIIE-Reserch\ppt\simple%20example.xlsx" TargetMode="Externa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61.xml"/><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oleObject" Target="file:///C:\Users\TerryYang\Desktop\Github\NTUIIE-Reserch\ppt\simple%20example.xlsx" TargetMode="External"/></Relationships>
</file>

<file path=ppt/charts/_rels/chart62.xml.rels><?xml version="1.0" encoding="UTF-8" standalone="yes"?>
<Relationships xmlns="http://schemas.openxmlformats.org/package/2006/relationships"><Relationship Id="rId3" Type="http://schemas.openxmlformats.org/officeDocument/2006/relationships/themeOverride" Target="../theme/themeOverride62.xml"/><Relationship Id="rId2" Type="http://schemas.microsoft.com/office/2011/relationships/chartColorStyle" Target="colors62.xml"/><Relationship Id="rId1" Type="http://schemas.microsoft.com/office/2011/relationships/chartStyle" Target="style62.xml"/><Relationship Id="rId4" Type="http://schemas.openxmlformats.org/officeDocument/2006/relationships/oleObject" Target="file:///C:\Users\TerryYang\Desktop\Github\NTUIIE-Reserch\ppt\simple%20example.xlsx" TargetMode="External"/></Relationships>
</file>

<file path=ppt/charts/_rels/chart63.xml.rels><?xml version="1.0" encoding="UTF-8" standalone="yes"?>
<Relationships xmlns="http://schemas.openxmlformats.org/package/2006/relationships"><Relationship Id="rId3" Type="http://schemas.openxmlformats.org/officeDocument/2006/relationships/themeOverride" Target="../theme/themeOverride63.xml"/><Relationship Id="rId2" Type="http://schemas.microsoft.com/office/2011/relationships/chartColorStyle" Target="colors63.xml"/><Relationship Id="rId1" Type="http://schemas.microsoft.com/office/2011/relationships/chartStyle" Target="style63.xml"/><Relationship Id="rId4" Type="http://schemas.openxmlformats.org/officeDocument/2006/relationships/oleObject" Target="file:///C:\Users\TerryYang\Desktop\Github\NTUIIE-Reserch\ppt\simple%20example.xlsx" TargetMode="External"/></Relationships>
</file>

<file path=ppt/charts/_rels/chart64.xml.rels><?xml version="1.0" encoding="UTF-8" standalone="yes"?>
<Relationships xmlns="http://schemas.openxmlformats.org/package/2006/relationships"><Relationship Id="rId3" Type="http://schemas.openxmlformats.org/officeDocument/2006/relationships/themeOverride" Target="../theme/themeOverride64.xml"/><Relationship Id="rId2" Type="http://schemas.microsoft.com/office/2011/relationships/chartColorStyle" Target="colors64.xml"/><Relationship Id="rId1" Type="http://schemas.microsoft.com/office/2011/relationships/chartStyle" Target="style64.xml"/><Relationship Id="rId4" Type="http://schemas.openxmlformats.org/officeDocument/2006/relationships/oleObject" Target="file:///C:\Users\TerryYang\Desktop\Github\NTUIIE-Reserch\ppt\simple%20example.xlsx" TargetMode="External"/></Relationships>
</file>

<file path=ppt/charts/_rels/chart65.xml.rels><?xml version="1.0" encoding="UTF-8" standalone="yes"?>
<Relationships xmlns="http://schemas.openxmlformats.org/package/2006/relationships"><Relationship Id="rId3" Type="http://schemas.openxmlformats.org/officeDocument/2006/relationships/themeOverride" Target="../theme/themeOverride65.xml"/><Relationship Id="rId2" Type="http://schemas.microsoft.com/office/2011/relationships/chartColorStyle" Target="colors65.xml"/><Relationship Id="rId1" Type="http://schemas.microsoft.com/office/2011/relationships/chartStyle" Target="style65.xml"/><Relationship Id="rId4" Type="http://schemas.openxmlformats.org/officeDocument/2006/relationships/oleObject" Target="file:///C:\Users\TerryYang\Desktop\Github\NTUIIE-Reserch\ppt\simple%20example.xlsx" TargetMode="External"/></Relationships>
</file>

<file path=ppt/charts/_rels/chart66.xml.rels><?xml version="1.0" encoding="UTF-8" standalone="yes"?>
<Relationships xmlns="http://schemas.openxmlformats.org/package/2006/relationships"><Relationship Id="rId3" Type="http://schemas.openxmlformats.org/officeDocument/2006/relationships/themeOverride" Target="../theme/themeOverride66.xml"/><Relationship Id="rId2" Type="http://schemas.microsoft.com/office/2011/relationships/chartColorStyle" Target="colors66.xml"/><Relationship Id="rId1" Type="http://schemas.microsoft.com/office/2011/relationships/chartStyle" Target="style66.xml"/><Relationship Id="rId4" Type="http://schemas.openxmlformats.org/officeDocument/2006/relationships/oleObject" Target="file:///C:\Users\TerryYang\Desktop\Github\NTUIIE-Reserch\ppt\simple%20example.xlsx" TargetMode="External"/></Relationships>
</file>

<file path=ppt/charts/_rels/chart67.xml.rels><?xml version="1.0" encoding="UTF-8" standalone="yes"?>
<Relationships xmlns="http://schemas.openxmlformats.org/package/2006/relationships"><Relationship Id="rId3" Type="http://schemas.openxmlformats.org/officeDocument/2006/relationships/themeOverride" Target="../theme/themeOverride67.xml"/><Relationship Id="rId2" Type="http://schemas.microsoft.com/office/2011/relationships/chartColorStyle" Target="colors67.xml"/><Relationship Id="rId1" Type="http://schemas.microsoft.com/office/2011/relationships/chartStyle" Target="style67.xml"/><Relationship Id="rId4" Type="http://schemas.openxmlformats.org/officeDocument/2006/relationships/oleObject" Target="file:///C:\Users\TerryYang\Desktop\Github\NTUIIE-Reserch\ppt\simple%20example.xlsx" TargetMode="External"/></Relationships>
</file>

<file path=ppt/charts/_rels/chart68.xml.rels><?xml version="1.0" encoding="UTF-8" standalone="yes"?>
<Relationships xmlns="http://schemas.openxmlformats.org/package/2006/relationships"><Relationship Id="rId3" Type="http://schemas.openxmlformats.org/officeDocument/2006/relationships/themeOverride" Target="../theme/themeOverride68.xml"/><Relationship Id="rId2" Type="http://schemas.microsoft.com/office/2011/relationships/chartColorStyle" Target="colors68.xml"/><Relationship Id="rId1" Type="http://schemas.microsoft.com/office/2011/relationships/chartStyle" Target="style68.xml"/><Relationship Id="rId4" Type="http://schemas.openxmlformats.org/officeDocument/2006/relationships/oleObject" Target="file:///C:\Users\TerryYang\Desktop\Github\NTUIIE-Reserch\ppt\simple%20example.xlsx" TargetMode="External"/></Relationships>
</file>

<file path=ppt/charts/_rels/chart69.xml.rels><?xml version="1.0" encoding="UTF-8" standalone="yes"?>
<Relationships xmlns="http://schemas.openxmlformats.org/package/2006/relationships"><Relationship Id="rId3" Type="http://schemas.openxmlformats.org/officeDocument/2006/relationships/themeOverride" Target="../theme/themeOverride69.xml"/><Relationship Id="rId2" Type="http://schemas.microsoft.com/office/2011/relationships/chartColorStyle" Target="colors69.xml"/><Relationship Id="rId1" Type="http://schemas.microsoft.com/office/2011/relationships/chartStyle" Target="style69.xml"/><Relationship Id="rId4" Type="http://schemas.openxmlformats.org/officeDocument/2006/relationships/oleObject" Target="file:///C:\Users\TerryYang\Desktop\Github\NTUIIE-Reserch\ppt\simple%20exampl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TerryYang\Desktop\Github\NTUIIE-Reserch\ppt\simple%20example.xlsx" TargetMode="External"/></Relationships>
</file>

<file path=ppt/charts/_rels/chart70.xml.rels><?xml version="1.0" encoding="UTF-8" standalone="yes"?>
<Relationships xmlns="http://schemas.openxmlformats.org/package/2006/relationships"><Relationship Id="rId3" Type="http://schemas.openxmlformats.org/officeDocument/2006/relationships/themeOverride" Target="../theme/themeOverride70.xml"/><Relationship Id="rId2" Type="http://schemas.microsoft.com/office/2011/relationships/chartColorStyle" Target="colors70.xml"/><Relationship Id="rId1" Type="http://schemas.microsoft.com/office/2011/relationships/chartStyle" Target="style70.xml"/><Relationship Id="rId4" Type="http://schemas.openxmlformats.org/officeDocument/2006/relationships/oleObject" Target="file:///C:\Users\TerryYang\Desktop\Github\NTUIIE-Reserch\ppt\simple%20example.xlsx" TargetMode="External"/></Relationships>
</file>

<file path=ppt/charts/_rels/chart71.xml.rels><?xml version="1.0" encoding="UTF-8" standalone="yes"?>
<Relationships xmlns="http://schemas.openxmlformats.org/package/2006/relationships"><Relationship Id="rId3" Type="http://schemas.openxmlformats.org/officeDocument/2006/relationships/themeOverride" Target="../theme/themeOverride71.xml"/><Relationship Id="rId2" Type="http://schemas.microsoft.com/office/2011/relationships/chartColorStyle" Target="colors71.xml"/><Relationship Id="rId1" Type="http://schemas.microsoft.com/office/2011/relationships/chartStyle" Target="style71.xml"/><Relationship Id="rId4" Type="http://schemas.openxmlformats.org/officeDocument/2006/relationships/oleObject" Target="file:///C:\Users\TerryYang\Desktop\Github\NTUIIE-Reserch\ppt\simple%20example.xlsx" TargetMode="External"/></Relationships>
</file>

<file path=ppt/charts/_rels/chart72.xml.rels><?xml version="1.0" encoding="UTF-8" standalone="yes"?>
<Relationships xmlns="http://schemas.openxmlformats.org/package/2006/relationships"><Relationship Id="rId3" Type="http://schemas.openxmlformats.org/officeDocument/2006/relationships/themeOverride" Target="../theme/themeOverride72.xml"/><Relationship Id="rId2" Type="http://schemas.microsoft.com/office/2011/relationships/chartColorStyle" Target="colors72.xml"/><Relationship Id="rId1" Type="http://schemas.microsoft.com/office/2011/relationships/chartStyle" Target="style72.xml"/><Relationship Id="rId4" Type="http://schemas.openxmlformats.org/officeDocument/2006/relationships/oleObject" Target="file:///C:\Users\TerryYang\Desktop\Github\NTUIIE-Reserch\ppt\simple%20example.xlsx" TargetMode="External"/></Relationships>
</file>

<file path=ppt/charts/_rels/chart73.xml.rels><?xml version="1.0" encoding="UTF-8" standalone="yes"?>
<Relationships xmlns="http://schemas.openxmlformats.org/package/2006/relationships"><Relationship Id="rId3" Type="http://schemas.openxmlformats.org/officeDocument/2006/relationships/themeOverride" Target="../theme/themeOverride73.xml"/><Relationship Id="rId2" Type="http://schemas.microsoft.com/office/2011/relationships/chartColorStyle" Target="colors73.xml"/><Relationship Id="rId1" Type="http://schemas.microsoft.com/office/2011/relationships/chartStyle" Target="style73.xml"/><Relationship Id="rId4" Type="http://schemas.openxmlformats.org/officeDocument/2006/relationships/oleObject" Target="file:///C:\Users\TerryYang\Desktop\Github\NTUIIE-Reserch\ppt\simple%20example.xlsx" TargetMode="External"/></Relationships>
</file>

<file path=ppt/charts/_rels/chart74.xml.rels><?xml version="1.0" encoding="UTF-8" standalone="yes"?>
<Relationships xmlns="http://schemas.openxmlformats.org/package/2006/relationships"><Relationship Id="rId3" Type="http://schemas.openxmlformats.org/officeDocument/2006/relationships/themeOverride" Target="../theme/themeOverride74.xml"/><Relationship Id="rId2" Type="http://schemas.microsoft.com/office/2011/relationships/chartColorStyle" Target="colors74.xml"/><Relationship Id="rId1" Type="http://schemas.microsoft.com/office/2011/relationships/chartStyle" Target="style74.xml"/><Relationship Id="rId4" Type="http://schemas.openxmlformats.org/officeDocument/2006/relationships/oleObject" Target="file:///C:\Users\TerryYang\Desktop\Github\NTUIIE-Reserch\ppt\simple%20example.xlsx" TargetMode="External"/></Relationships>
</file>

<file path=ppt/charts/_rels/chart75.xml.rels><?xml version="1.0" encoding="UTF-8" standalone="yes"?>
<Relationships xmlns="http://schemas.openxmlformats.org/package/2006/relationships"><Relationship Id="rId3" Type="http://schemas.openxmlformats.org/officeDocument/2006/relationships/themeOverride" Target="../theme/themeOverride75.xml"/><Relationship Id="rId2" Type="http://schemas.microsoft.com/office/2011/relationships/chartColorStyle" Target="colors75.xml"/><Relationship Id="rId1" Type="http://schemas.microsoft.com/office/2011/relationships/chartStyle" Target="style75.xml"/><Relationship Id="rId4" Type="http://schemas.openxmlformats.org/officeDocument/2006/relationships/oleObject" Target="file:///C:\Users\TerryYang\Desktop\Github\NTUIIE-Reserch\ppt\simple%20example.xlsx" TargetMode="External"/></Relationships>
</file>

<file path=ppt/charts/_rels/chart76.xml.rels><?xml version="1.0" encoding="UTF-8" standalone="yes"?>
<Relationships xmlns="http://schemas.openxmlformats.org/package/2006/relationships"><Relationship Id="rId3" Type="http://schemas.openxmlformats.org/officeDocument/2006/relationships/themeOverride" Target="../theme/themeOverride76.xml"/><Relationship Id="rId2" Type="http://schemas.microsoft.com/office/2011/relationships/chartColorStyle" Target="colors76.xml"/><Relationship Id="rId1" Type="http://schemas.microsoft.com/office/2011/relationships/chartStyle" Target="style76.xml"/><Relationship Id="rId4" Type="http://schemas.openxmlformats.org/officeDocument/2006/relationships/oleObject" Target="file:///C:\Users\TerryYang\Desktop\Github\NTUIIE-Reserch\ppt\simple%20example.xlsx" TargetMode="External"/></Relationships>
</file>

<file path=ppt/charts/_rels/chart77.xml.rels><?xml version="1.0" encoding="UTF-8" standalone="yes"?>
<Relationships xmlns="http://schemas.openxmlformats.org/package/2006/relationships"><Relationship Id="rId3" Type="http://schemas.openxmlformats.org/officeDocument/2006/relationships/themeOverride" Target="../theme/themeOverride77.xml"/><Relationship Id="rId2" Type="http://schemas.microsoft.com/office/2011/relationships/chartColorStyle" Target="colors77.xml"/><Relationship Id="rId1" Type="http://schemas.microsoft.com/office/2011/relationships/chartStyle" Target="style77.xml"/><Relationship Id="rId4" Type="http://schemas.openxmlformats.org/officeDocument/2006/relationships/oleObject" Target="file:///C:\Users\TerryYang\Desktop\Github\NTUIIE-Reserch\ppt\simple%20example.xlsx" TargetMode="External"/></Relationships>
</file>

<file path=ppt/charts/_rels/chart78.xml.rels><?xml version="1.0" encoding="UTF-8" standalone="yes"?>
<Relationships xmlns="http://schemas.openxmlformats.org/package/2006/relationships"><Relationship Id="rId3" Type="http://schemas.openxmlformats.org/officeDocument/2006/relationships/themeOverride" Target="../theme/themeOverride78.xml"/><Relationship Id="rId2" Type="http://schemas.microsoft.com/office/2011/relationships/chartColorStyle" Target="colors78.xml"/><Relationship Id="rId1" Type="http://schemas.microsoft.com/office/2011/relationships/chartStyle" Target="style78.xml"/><Relationship Id="rId4" Type="http://schemas.openxmlformats.org/officeDocument/2006/relationships/oleObject" Target="file:///C:\Users\TerryYang\Desktop\Github\NTUIIE-Reserch\ppt\simple%20example.xlsx" TargetMode="External"/></Relationships>
</file>

<file path=ppt/charts/_rels/chart79.xml.rels><?xml version="1.0" encoding="UTF-8" standalone="yes"?>
<Relationships xmlns="http://schemas.openxmlformats.org/package/2006/relationships"><Relationship Id="rId3" Type="http://schemas.openxmlformats.org/officeDocument/2006/relationships/themeOverride" Target="../theme/themeOverride79.xml"/><Relationship Id="rId2" Type="http://schemas.microsoft.com/office/2011/relationships/chartColorStyle" Target="colors79.xml"/><Relationship Id="rId1" Type="http://schemas.microsoft.com/office/2011/relationships/chartStyle" Target="style79.xml"/><Relationship Id="rId4" Type="http://schemas.openxmlformats.org/officeDocument/2006/relationships/oleObject" Target="file:///C:\Users\TerryYang\Desktop\Github\NTUIIE-Reserch\ppt\simple%20example.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TerryYang\Desktop\Github\NTUIIE-Reserch\ppt\simple%20example.xlsx" TargetMode="External"/></Relationships>
</file>

<file path=ppt/charts/_rels/chart80.xml.rels><?xml version="1.0" encoding="UTF-8" standalone="yes"?>
<Relationships xmlns="http://schemas.openxmlformats.org/package/2006/relationships"><Relationship Id="rId3" Type="http://schemas.openxmlformats.org/officeDocument/2006/relationships/themeOverride" Target="../theme/themeOverride80.xml"/><Relationship Id="rId2" Type="http://schemas.microsoft.com/office/2011/relationships/chartColorStyle" Target="colors80.xml"/><Relationship Id="rId1" Type="http://schemas.microsoft.com/office/2011/relationships/chartStyle" Target="style80.xml"/><Relationship Id="rId4" Type="http://schemas.openxmlformats.org/officeDocument/2006/relationships/oleObject" Target="file:///C:\Users\TerryYang\Desktop\Github\NTUIIE-Reserch\ppt\simple%20example.xlsx" TargetMode="External"/></Relationships>
</file>

<file path=ppt/charts/_rels/chart81.xml.rels><?xml version="1.0" encoding="UTF-8" standalone="yes"?>
<Relationships xmlns="http://schemas.openxmlformats.org/package/2006/relationships"><Relationship Id="rId3" Type="http://schemas.openxmlformats.org/officeDocument/2006/relationships/themeOverride" Target="../theme/themeOverride81.xml"/><Relationship Id="rId2" Type="http://schemas.microsoft.com/office/2011/relationships/chartColorStyle" Target="colors81.xml"/><Relationship Id="rId1" Type="http://schemas.microsoft.com/office/2011/relationships/chartStyle" Target="style81.xml"/><Relationship Id="rId4" Type="http://schemas.openxmlformats.org/officeDocument/2006/relationships/oleObject" Target="file:///C:\Users\TerryYang\Desktop\Github\NTUIIE-Reserch\ppt\simple%20example.xlsx" TargetMode="External"/></Relationships>
</file>

<file path=ppt/charts/_rels/chart82.xml.rels><?xml version="1.0" encoding="UTF-8" standalone="yes"?>
<Relationships xmlns="http://schemas.openxmlformats.org/package/2006/relationships"><Relationship Id="rId3" Type="http://schemas.openxmlformats.org/officeDocument/2006/relationships/themeOverride" Target="../theme/themeOverride82.xml"/><Relationship Id="rId2" Type="http://schemas.microsoft.com/office/2011/relationships/chartColorStyle" Target="colors82.xml"/><Relationship Id="rId1" Type="http://schemas.microsoft.com/office/2011/relationships/chartStyle" Target="style82.xml"/><Relationship Id="rId4" Type="http://schemas.openxmlformats.org/officeDocument/2006/relationships/oleObject" Target="file:///C:\Users\TerryYang\Desktop\Github\NTUIIE-Reserch\ppt\simple%20example.xlsx" TargetMode="External"/></Relationships>
</file>

<file path=ppt/charts/_rels/chart83.xml.rels><?xml version="1.0" encoding="UTF-8" standalone="yes"?>
<Relationships xmlns="http://schemas.openxmlformats.org/package/2006/relationships"><Relationship Id="rId3" Type="http://schemas.openxmlformats.org/officeDocument/2006/relationships/themeOverride" Target="../theme/themeOverride83.xml"/><Relationship Id="rId2" Type="http://schemas.microsoft.com/office/2011/relationships/chartColorStyle" Target="colors83.xml"/><Relationship Id="rId1" Type="http://schemas.microsoft.com/office/2011/relationships/chartStyle" Target="style83.xml"/><Relationship Id="rId4" Type="http://schemas.openxmlformats.org/officeDocument/2006/relationships/oleObject" Target="file:///C:\Users\TerryYang\Desktop\Github\NTUIIE-Reserch\ppt\simple%20example.xlsx" TargetMode="External"/></Relationships>
</file>

<file path=ppt/charts/_rels/chart84.xml.rels><?xml version="1.0" encoding="UTF-8" standalone="yes"?>
<Relationships xmlns="http://schemas.openxmlformats.org/package/2006/relationships"><Relationship Id="rId3" Type="http://schemas.openxmlformats.org/officeDocument/2006/relationships/themeOverride" Target="../theme/themeOverride84.xml"/><Relationship Id="rId2" Type="http://schemas.microsoft.com/office/2011/relationships/chartColorStyle" Target="colors84.xml"/><Relationship Id="rId1" Type="http://schemas.microsoft.com/office/2011/relationships/chartStyle" Target="style84.xml"/><Relationship Id="rId4" Type="http://schemas.openxmlformats.org/officeDocument/2006/relationships/oleObject" Target="file:///C:\Users\TerryYang\Desktop\Github\NTUIIE-Reserch\ppt\simple%20example.xlsx" TargetMode="External"/></Relationships>
</file>

<file path=ppt/charts/_rels/chart85.xml.rels><?xml version="1.0" encoding="UTF-8" standalone="yes"?>
<Relationships xmlns="http://schemas.openxmlformats.org/package/2006/relationships"><Relationship Id="rId3" Type="http://schemas.openxmlformats.org/officeDocument/2006/relationships/themeOverride" Target="../theme/themeOverride85.xml"/><Relationship Id="rId2" Type="http://schemas.microsoft.com/office/2011/relationships/chartColorStyle" Target="colors85.xml"/><Relationship Id="rId1" Type="http://schemas.microsoft.com/office/2011/relationships/chartStyle" Target="style85.xml"/><Relationship Id="rId4" Type="http://schemas.openxmlformats.org/officeDocument/2006/relationships/oleObject" Target="file:///C:\Users\TerryYang\Desktop\Github\NTUIIE-Reserch\ppt\simple%20example.xlsx" TargetMode="External"/></Relationships>
</file>

<file path=ppt/charts/_rels/chart86.xml.rels><?xml version="1.0" encoding="UTF-8" standalone="yes"?>
<Relationships xmlns="http://schemas.openxmlformats.org/package/2006/relationships"><Relationship Id="rId3" Type="http://schemas.openxmlformats.org/officeDocument/2006/relationships/themeOverride" Target="../theme/themeOverride86.xml"/><Relationship Id="rId2" Type="http://schemas.microsoft.com/office/2011/relationships/chartColorStyle" Target="colors86.xml"/><Relationship Id="rId1" Type="http://schemas.microsoft.com/office/2011/relationships/chartStyle" Target="style86.xml"/><Relationship Id="rId4" Type="http://schemas.openxmlformats.org/officeDocument/2006/relationships/package" Target="../embeddings/Microsoft_Excel_Worksheet.xlsx"/></Relationships>
</file>

<file path=ppt/charts/_rels/chart87.xml.rels><?xml version="1.0" encoding="UTF-8" standalone="yes"?>
<Relationships xmlns="http://schemas.openxmlformats.org/package/2006/relationships"><Relationship Id="rId3" Type="http://schemas.openxmlformats.org/officeDocument/2006/relationships/themeOverride" Target="../theme/themeOverride87.xml"/><Relationship Id="rId2" Type="http://schemas.microsoft.com/office/2011/relationships/chartColorStyle" Target="colors87.xml"/><Relationship Id="rId1" Type="http://schemas.microsoft.com/office/2011/relationships/chartStyle" Target="style87.xml"/><Relationship Id="rId4" Type="http://schemas.openxmlformats.org/officeDocument/2006/relationships/oleObject" Target="file:///C:\Users\TerryYang\Desktop\simple%20example.xlsx" TargetMode="External"/></Relationships>
</file>

<file path=ppt/charts/_rels/chart88.xml.rels><?xml version="1.0" encoding="UTF-8" standalone="yes"?>
<Relationships xmlns="http://schemas.openxmlformats.org/package/2006/relationships"><Relationship Id="rId3" Type="http://schemas.openxmlformats.org/officeDocument/2006/relationships/themeOverride" Target="../theme/themeOverride88.xml"/><Relationship Id="rId2" Type="http://schemas.microsoft.com/office/2011/relationships/chartColorStyle" Target="colors88.xml"/><Relationship Id="rId1" Type="http://schemas.microsoft.com/office/2011/relationships/chartStyle" Target="style88.xml"/><Relationship Id="rId4" Type="http://schemas.openxmlformats.org/officeDocument/2006/relationships/oleObject" Target="file:///C:\Users\TerryYang\Desktop\simple%20example.xlsx" TargetMode="External"/></Relationships>
</file>

<file path=ppt/charts/_rels/chart89.xml.rels><?xml version="1.0" encoding="UTF-8" standalone="yes"?>
<Relationships xmlns="http://schemas.openxmlformats.org/package/2006/relationships"><Relationship Id="rId3" Type="http://schemas.openxmlformats.org/officeDocument/2006/relationships/oleObject" Target="file:///C:\Users\TerryYang\Desktop\Github\NTUIIE-Reserch\ppt\simple%20example.xlsx" TargetMode="External"/><Relationship Id="rId2" Type="http://schemas.microsoft.com/office/2011/relationships/chartColorStyle" Target="colors89.xml"/><Relationship Id="rId1" Type="http://schemas.microsoft.com/office/2011/relationships/chartStyle" Target="style89.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TerryYang\Desktop\Github\NTUIIE-Reserch\ppt\simple%20example.xlsx" TargetMode="External"/></Relationships>
</file>

<file path=ppt/charts/_rels/chart90.xml.rels><?xml version="1.0" encoding="UTF-8" standalone="yes"?>
<Relationships xmlns="http://schemas.openxmlformats.org/package/2006/relationships"><Relationship Id="rId3" Type="http://schemas.openxmlformats.org/officeDocument/2006/relationships/themeOverride" Target="../theme/themeOverride89.xml"/><Relationship Id="rId2" Type="http://schemas.microsoft.com/office/2011/relationships/chartColorStyle" Target="colors90.xml"/><Relationship Id="rId1" Type="http://schemas.microsoft.com/office/2011/relationships/chartStyle" Target="style90.xml"/><Relationship Id="rId4" Type="http://schemas.openxmlformats.org/officeDocument/2006/relationships/oleObject" Target="file:///C:\Users\TerryYang\Desktop\Github\NTUIIE-Reserch\ppt\simple%20example.xlsx" TargetMode="External"/></Relationships>
</file>

<file path=ppt/charts/_rels/chart91.xml.rels><?xml version="1.0" encoding="UTF-8" standalone="yes"?>
<Relationships xmlns="http://schemas.openxmlformats.org/package/2006/relationships"><Relationship Id="rId3" Type="http://schemas.openxmlformats.org/officeDocument/2006/relationships/themeOverride" Target="../theme/themeOverride90.xml"/><Relationship Id="rId2" Type="http://schemas.microsoft.com/office/2011/relationships/chartColorStyle" Target="colors91.xml"/><Relationship Id="rId1" Type="http://schemas.microsoft.com/office/2011/relationships/chartStyle" Target="style91.xml"/><Relationship Id="rId4" Type="http://schemas.openxmlformats.org/officeDocument/2006/relationships/oleObject" Target="file:///C:\Users\TerryYang\Desktop\Github\NTUIIE-Reserch\ppt\simple%20example.xlsx" TargetMode="External"/></Relationships>
</file>

<file path=ppt/charts/_rels/chart92.xml.rels><?xml version="1.0" encoding="UTF-8" standalone="yes"?>
<Relationships xmlns="http://schemas.openxmlformats.org/package/2006/relationships"><Relationship Id="rId3" Type="http://schemas.openxmlformats.org/officeDocument/2006/relationships/themeOverride" Target="../theme/themeOverride91.xml"/><Relationship Id="rId2" Type="http://schemas.microsoft.com/office/2011/relationships/chartColorStyle" Target="colors92.xml"/><Relationship Id="rId1" Type="http://schemas.microsoft.com/office/2011/relationships/chartStyle" Target="style92.xml"/><Relationship Id="rId4" Type="http://schemas.openxmlformats.org/officeDocument/2006/relationships/oleObject" Target="file:///C:\Users\TerryYang\Desktop\Github\NTUIIE-Reserch\ppt\simple%20example.xlsx" TargetMode="External"/></Relationships>
</file>

<file path=ppt/charts/_rels/chart93.xml.rels><?xml version="1.0" encoding="UTF-8" standalone="yes"?>
<Relationships xmlns="http://schemas.openxmlformats.org/package/2006/relationships"><Relationship Id="rId3" Type="http://schemas.openxmlformats.org/officeDocument/2006/relationships/themeOverride" Target="../theme/themeOverride92.xml"/><Relationship Id="rId2" Type="http://schemas.microsoft.com/office/2011/relationships/chartColorStyle" Target="colors93.xml"/><Relationship Id="rId1" Type="http://schemas.microsoft.com/office/2011/relationships/chartStyle" Target="style93.xml"/><Relationship Id="rId4" Type="http://schemas.openxmlformats.org/officeDocument/2006/relationships/oleObject" Target="file:///C:\Users\TerryYang\Desktop\simple%20example.xlsx" TargetMode="External"/></Relationships>
</file>

<file path=ppt/charts/_rels/chart94.xml.rels><?xml version="1.0" encoding="UTF-8" standalone="yes"?>
<Relationships xmlns="http://schemas.openxmlformats.org/package/2006/relationships"><Relationship Id="rId3" Type="http://schemas.openxmlformats.org/officeDocument/2006/relationships/themeOverride" Target="../theme/themeOverride93.xml"/><Relationship Id="rId2" Type="http://schemas.microsoft.com/office/2011/relationships/chartColorStyle" Target="colors94.xml"/><Relationship Id="rId1" Type="http://schemas.microsoft.com/office/2011/relationships/chartStyle" Target="style94.xml"/><Relationship Id="rId4" Type="http://schemas.openxmlformats.org/officeDocument/2006/relationships/oleObject" Target="file:///C:\Users\TerryYang\Desktop\Github\NTUIIE-Reserch\ppt\simple%20example.xlsx" TargetMode="External"/></Relationships>
</file>

<file path=ppt/charts/_rels/chart95.xml.rels><?xml version="1.0" encoding="UTF-8" standalone="yes"?>
<Relationships xmlns="http://schemas.openxmlformats.org/package/2006/relationships"><Relationship Id="rId3" Type="http://schemas.openxmlformats.org/officeDocument/2006/relationships/themeOverride" Target="../theme/themeOverride94.xml"/><Relationship Id="rId2" Type="http://schemas.microsoft.com/office/2011/relationships/chartColorStyle" Target="colors95.xml"/><Relationship Id="rId1" Type="http://schemas.microsoft.com/office/2011/relationships/chartStyle" Target="style95.xml"/><Relationship Id="rId4" Type="http://schemas.openxmlformats.org/officeDocument/2006/relationships/oleObject" Target="file:///C:\Users\TerryYang\Desktop\Github\NTUIIE-Reserch\ppt\simple%20example.xlsx" TargetMode="External"/></Relationships>
</file>

<file path=ppt/charts/_rels/chart96.xml.rels><?xml version="1.0" encoding="UTF-8" standalone="yes"?>
<Relationships xmlns="http://schemas.openxmlformats.org/package/2006/relationships"><Relationship Id="rId3" Type="http://schemas.openxmlformats.org/officeDocument/2006/relationships/themeOverride" Target="../theme/themeOverride95.xml"/><Relationship Id="rId2" Type="http://schemas.microsoft.com/office/2011/relationships/chartColorStyle" Target="colors96.xml"/><Relationship Id="rId1" Type="http://schemas.microsoft.com/office/2011/relationships/chartStyle" Target="style96.xml"/><Relationship Id="rId4" Type="http://schemas.openxmlformats.org/officeDocument/2006/relationships/oleObject" Target="file:///C:\Users\TerryYang\Desktop\Github\NTUIIE-Reserch\ppt\simple%20example.xlsx" TargetMode="External"/></Relationships>
</file>

<file path=ppt/charts/_rels/chart97.xml.rels><?xml version="1.0" encoding="UTF-8" standalone="yes"?>
<Relationships xmlns="http://schemas.openxmlformats.org/package/2006/relationships"><Relationship Id="rId3" Type="http://schemas.openxmlformats.org/officeDocument/2006/relationships/themeOverride" Target="../theme/themeOverride96.xml"/><Relationship Id="rId2" Type="http://schemas.microsoft.com/office/2011/relationships/chartColorStyle" Target="colors97.xml"/><Relationship Id="rId1" Type="http://schemas.microsoft.com/office/2011/relationships/chartStyle" Target="style97.xml"/><Relationship Id="rId4" Type="http://schemas.openxmlformats.org/officeDocument/2006/relationships/oleObject" Target="file:///C:\Users\TerryYang\Desktop\Github\NTUIIE-Reserch\ppt\simple%20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B372-48B7-AA57-3229232E3E68}"/>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B372-48B7-AA57-3229232E3E68}"/>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EFE8-4153-8CA9-8516F987B7F2}"/>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EFE8-4153-8CA9-8516F987B7F2}"/>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1B7C-4677-B3FC-145436F63C72}"/>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1B7C-4677-B3FC-145436F63C72}"/>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260B-46EA-A85E-378171BC3D97}"/>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260B-46EA-A85E-378171BC3D97}"/>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929F-42B9-B543-1D70A7A47140}"/>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929F-42B9-B543-1D70A7A47140}"/>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D080-42E5-AC46-B1178ACC970C}"/>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D080-42E5-AC46-B1178ACC970C}"/>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No</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F-4864-B149-C73D73BD9232}"/>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F-4864-B149-C73D73BD9232}"/>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Purity</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640F-4F30-AA1B-EBAF73B89D0F}"/>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640F-4F30-AA1B-EBAF73B89D0F}"/>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FC42-44CC-9968-41B5EF70A982}"/>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FC42-44CC-9968-41B5EF70A982}"/>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D2F-4B89-B789-0DD1076E2E2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D2F-4B89-B789-0DD1076E2E2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No</a:t>
            </a:r>
            <a:r>
              <a:rPr lang="en-US" altLang="zh-TW" baseline="0" dirty="0"/>
              <a:t> sequencing</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2F0F-4572-B0BC-EEF4F65A26DB}"/>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2F0F-4572-B0BC-EEF4F65A26DB}"/>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a:t>
            </a:r>
            <a:r>
              <a:rPr lang="en-US" altLang="zh-TW" baseline="0" dirty="0"/>
              <a:t> Sum</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E68E-4970-9351-9509FAC8DD50}"/>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E68E-4970-9351-9509FAC8DD50}"/>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E3DD-4559-A487-A40226406326}"/>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E3DD-4559-A487-A40226406326}"/>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172277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E02-422C-BE87-9EAC4D134EC8}"/>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E02-422C-BE87-9EAC4D134EC8}"/>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 by 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A4BC-4D63-8260-D0162AA1570C}"/>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A4BC-4D63-8260-D0162AA1570C}"/>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3387-4737-97A3-4EF37381AA53}"/>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3387-4737-97A3-4EF37381AA53}"/>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172277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238-4FF0-87B2-8B69DAE7F26B}"/>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238-4FF0-87B2-8B69DAE7F26B}"/>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C325-47D9-9EF4-98535D48107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C325-47D9-9EF4-98535D48107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EA82-4C18-A354-7E56CF93D54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EA82-4C18-A354-7E56CF93D542}"/>
            </c:ext>
          </c:extLst>
        </c:ser>
        <c:dLbls>
          <c:showLegendKey val="0"/>
          <c:showVal val="0"/>
          <c:showCatName val="0"/>
          <c:showSerName val="0"/>
          <c:showPercent val="0"/>
          <c:showBubbleSize val="0"/>
        </c:dLbls>
        <c:gapWidth val="219"/>
        <c:overlap val="-27"/>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0A0C-4DBA-B6E3-A4F466277302}"/>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0A0C-4DBA-B6E3-A4F466277302}"/>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4298-4CEF-9BE0-6D48FA5EC9D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4298-4CEF-9BE0-6D48FA5EC9D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3F6E-490D-B002-0CCDBE6BBB5B}"/>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3F6E-490D-B002-0CCDBE6BBB5B}"/>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F115-423B-AB84-652225AA7D18}"/>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F115-423B-AB84-652225AA7D18}"/>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Purity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22C9-4F05-A6C6-18D723782C70}"/>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22C9-4F05-A6C6-18D723782C70}"/>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2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589F-4557-B707-82B222B5723F}"/>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589F-4557-B707-82B222B5723F}"/>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0DE8-42C0-9955-D9B25FEDB474}"/>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0DE8-42C0-9955-D9B25FEDB474}"/>
            </c:ext>
          </c:extLst>
        </c:ser>
        <c:dLbls>
          <c:showLegendKey val="0"/>
          <c:showVal val="0"/>
          <c:showCatName val="0"/>
          <c:showSerName val="0"/>
          <c:showPercent val="0"/>
          <c:showBubbleSize val="0"/>
        </c:dLbls>
        <c:gapWidth val="219"/>
        <c:overlap val="-27"/>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DD88-4C31-98DE-D2EB4C816373}"/>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D88-4C31-98DE-D2EB4C816373}"/>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Ranked 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56A7-4A9C-9899-A0C13AA068B6}"/>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6A7-4A9C-9899-A0C13AA068B6}"/>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962C-46F1-998C-22D7F754E9EE}"/>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962C-46F1-998C-22D7F754E9EE}"/>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r>
              <a:rPr lang="en-US" sz="2000" dirty="0"/>
              <a:t>Ranked BCD</a:t>
            </a:r>
            <a:endParaRPr lang="zh-TW"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56A7-4A9C-9899-A0C13AA068B6}"/>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6A7-4A9C-9899-A0C13AA068B6}"/>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Times New Roman" panose="02020603050405020304" pitchFamily="18" charset="0"/>
              </a:defRPr>
            </a:pPr>
            <a:endParaRPr lang="zh-TW"/>
          </a:p>
        </c:txPr>
        <c:crossAx val="118676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cs typeface="Times New Roman" panose="02020603050405020304" pitchFamily="18" charset="0"/>
        </a:defRPr>
      </a:pPr>
      <a:endParaRPr lang="zh-TW"/>
    </a:p>
  </c:txPr>
  <c:externalData r:id="rId4">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a:t>
            </a:r>
            <a:r>
              <a:rPr lang="en-US" altLang="zh-TW" baseline="0" dirty="0"/>
              <a:t> by Impurity</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D51F-4B23-BDF0-37BAFF2CF4D4}"/>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D51F-4B23-BDF0-37BAFF2CF4D4}"/>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Sequence Randomly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85F3-4A85-9E89-8F962B54F780}"/>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85F3-4A85-9E89-8F962B54F780}"/>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Original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8DF8-4873-9F98-C2710A674557}"/>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8DF8-4873-9F98-C2710A674557}"/>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9CC7-4F75-BDA7-F831BE775AA1}"/>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9CC7-4F75-BDA7-F831BE775AA1}"/>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dirty="0"/>
                  <a:t>Ranked</a:t>
                </a:r>
                <a:r>
                  <a:rPr lang="en-US" altLang="zh-CN" baseline="0" dirty="0"/>
                  <a:t> BCD</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out"/>
        <c:minorTickMark val="none"/>
        <c:tickLblPos val="nextTo"/>
        <c:crossAx val="624961679"/>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F1BF-4327-A048-9E2FFFDC2A26}"/>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F1BF-4327-A048-9E2FFFDC2A26}"/>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F70A-490D-9048-39949B0AD51A}"/>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F70A-490D-9048-39949B0AD51A}"/>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967A-43AD-97DC-7F1B2C33995B}"/>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967A-43AD-97DC-7F1B2C33995B}"/>
            </c:ext>
          </c:extLst>
        </c:ser>
        <c:dLbls>
          <c:showLegendKey val="0"/>
          <c:showVal val="0"/>
          <c:showCatName val="0"/>
          <c:showSerName val="0"/>
          <c:showPercent val="0"/>
          <c:showBubbleSize val="0"/>
        </c:dLbls>
        <c:gapWidth val="219"/>
        <c:overlap val="-27"/>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7060-4A96-A6D0-766A0B4EA1AE}"/>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7060-4A96-A6D0-766A0B4EA1AE}"/>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8087-4CE9-82B5-2F4F9C36FE6D}"/>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8087-4CE9-82B5-2F4F9C36FE6D}"/>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6752-4D26-9F8B-A264C389816E}"/>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6752-4D26-9F8B-A264C389816E}"/>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EDB0-45F2-A5CE-2EADAAD3A72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EDB0-45F2-A5CE-2EADAAD3A72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04BD-4DFD-94AC-3C7AD7C600D4}"/>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04BD-4DFD-94AC-3C7AD7C600D4}"/>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Cat</c:v>
                </c:pt>
                <c:pt idx="1">
                  <c:v>White</c:v>
                </c:pt>
                <c:pt idx="2">
                  <c:v>Cow</c:v>
                </c:pt>
                <c:pt idx="3">
                  <c:v>Black</c:v>
                </c:pt>
                <c:pt idx="4">
                  <c:v>Large</c:v>
                </c:pt>
                <c:pt idx="5">
                  <c:v>Mid</c:v>
                </c:pt>
              </c:strCache>
            </c:strRef>
          </c:cat>
          <c:val>
            <c:numRef>
              <c:f>工作表1!$AA$5:$AA$10</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53B2-4C4C-A6CA-76985C243590}"/>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Cat</c:v>
                </c:pt>
                <c:pt idx="1">
                  <c:v>White</c:v>
                </c:pt>
                <c:pt idx="2">
                  <c:v>Cow</c:v>
                </c:pt>
                <c:pt idx="3">
                  <c:v>Black</c:v>
                </c:pt>
                <c:pt idx="4">
                  <c:v>Large</c:v>
                </c:pt>
                <c:pt idx="5">
                  <c:v>Mid</c:v>
                </c:pt>
              </c:strCache>
            </c:strRef>
          </c:cat>
          <c:val>
            <c:numRef>
              <c:f>工作表1!$AB$5:$AB$10</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53B2-4C4C-A6CA-76985C243590}"/>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a:t>
            </a:r>
            <a:r>
              <a:rPr lang="en-US" altLang="zh-TW" dirty="0"/>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Frog</c:v>
                </c:pt>
                <c:pt idx="1">
                  <c:v>Dog</c:v>
                </c:pt>
                <c:pt idx="2">
                  <c:v>Small</c:v>
                </c:pt>
                <c:pt idx="3">
                  <c:v>Gray</c:v>
                </c:pt>
                <c:pt idx="4">
                  <c:v>Goat</c:v>
                </c:pt>
                <c:pt idx="5">
                  <c:v>Red</c:v>
                </c:pt>
              </c:strCache>
            </c:strRef>
          </c:cat>
          <c:val>
            <c:numRef>
              <c:f>工作表1!$AE$5:$AE$10</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A59D-4B0A-9AEE-14A90088ABD1}"/>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Frog</c:v>
                </c:pt>
                <c:pt idx="1">
                  <c:v>Dog</c:v>
                </c:pt>
                <c:pt idx="2">
                  <c:v>Small</c:v>
                </c:pt>
                <c:pt idx="3">
                  <c:v>Gray</c:v>
                </c:pt>
                <c:pt idx="4">
                  <c:v>Goat</c:v>
                </c:pt>
                <c:pt idx="5">
                  <c:v>Red</c:v>
                </c:pt>
              </c:strCache>
            </c:strRef>
          </c:cat>
          <c:val>
            <c:numRef>
              <c:f>工作表1!$AF$5:$AF$10</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A59D-4B0A-9AEE-14A90088ABD1}"/>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Sorted </a:t>
            </a:r>
            <a:r>
              <a:rPr lang="en-US" altLang="zh-TW" sz="1400" b="0" i="0" u="none" strike="noStrike" baseline="0" dirty="0">
                <a:effectLst/>
              </a:rPr>
              <a:t>PC 3</a:t>
            </a:r>
            <a:endParaRPr lang="en-US" alt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Tuna</c:v>
                </c:pt>
                <c:pt idx="1">
                  <c:v>Tiny</c:v>
                </c:pt>
                <c:pt idx="2">
                  <c:v>Blue</c:v>
                </c:pt>
                <c:pt idx="3">
                  <c:v>Cod</c:v>
                </c:pt>
                <c:pt idx="4">
                  <c:v>Green</c:v>
                </c:pt>
                <c:pt idx="5">
                  <c:v>Toad</c:v>
                </c:pt>
              </c:strCache>
            </c:strRef>
          </c:cat>
          <c:val>
            <c:numRef>
              <c:f>工作表1!$AI$5:$AI$10</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E8FD-4FAF-81B3-C3AAB398B01E}"/>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Tuna</c:v>
                </c:pt>
                <c:pt idx="1">
                  <c:v>Tiny</c:v>
                </c:pt>
                <c:pt idx="2">
                  <c:v>Blue</c:v>
                </c:pt>
                <c:pt idx="3">
                  <c:v>Cod</c:v>
                </c:pt>
                <c:pt idx="4">
                  <c:v>Green</c:v>
                </c:pt>
                <c:pt idx="5">
                  <c:v>Toad</c:v>
                </c:pt>
              </c:strCache>
            </c:strRef>
          </c:cat>
          <c:val>
            <c:numRef>
              <c:f>工作表1!$AJ$5:$AJ$10</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E8FD-4FAF-81B3-C3AAB398B01E}"/>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PC</a:t>
            </a:r>
            <a:r>
              <a:rPr lang="en-US" altLang="zh-TW" baseline="0" dirty="0"/>
              <a:t> 1</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FCA4-4531-999A-24BFEF7EEB15}"/>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FCA4-4531-999A-24BFEF7EEB15}"/>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2</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319D-43BA-AD01-4F21F3ADBD3B}"/>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319D-43BA-AD01-4F21F3ADBD3B}"/>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Animal</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24C5-4D88-8B27-C8E59A093BCA}"/>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24C5-4D88-8B27-C8E59A093BCA}"/>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dirty="0">
                <a:effectLst/>
              </a:rPr>
              <a:t>PC</a:t>
            </a:r>
            <a:r>
              <a:rPr lang="en-US" altLang="zh-TW" dirty="0"/>
              <a:t>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7391-4C43-9AD6-054A2B889655}"/>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7391-4C43-9AD6-054A2B889655}"/>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50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Animal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工作表1!$C$4</c:f>
              <c:strCache>
                <c:ptCount val="1"/>
                <c:pt idx="0">
                  <c:v>Good</c:v>
                </c:pt>
              </c:strCache>
            </c:strRef>
          </c:tx>
          <c:spPr>
            <a:solidFill>
              <a:schemeClr val="accent1"/>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工作表1!$C$5:$C$12</c:f>
              <c:numCache>
                <c:formatCode>General</c:formatCode>
                <c:ptCount val="8"/>
                <c:pt idx="0">
                  <c:v>30</c:v>
                </c:pt>
                <c:pt idx="1">
                  <c:v>12</c:v>
                </c:pt>
                <c:pt idx="2">
                  <c:v>24</c:v>
                </c:pt>
                <c:pt idx="3">
                  <c:v>26</c:v>
                </c:pt>
                <c:pt idx="4">
                  <c:v>14</c:v>
                </c:pt>
                <c:pt idx="5">
                  <c:v>42</c:v>
                </c:pt>
                <c:pt idx="6">
                  <c:v>32</c:v>
                </c:pt>
                <c:pt idx="7">
                  <c:v>20</c:v>
                </c:pt>
              </c:numCache>
            </c:numRef>
          </c:val>
          <c:extLst>
            <c:ext xmlns:c16="http://schemas.microsoft.com/office/drawing/2014/chart" uri="{C3380CC4-5D6E-409C-BE32-E72D297353CC}">
              <c16:uniqueId val="{00000000-8F3F-419C-BEFB-8E9CCA943A22}"/>
            </c:ext>
          </c:extLst>
        </c:ser>
        <c:ser>
          <c:idx val="1"/>
          <c:order val="1"/>
          <c:tx>
            <c:strRef>
              <c:f>工作表1!$D$4</c:f>
              <c:strCache>
                <c:ptCount val="1"/>
                <c:pt idx="0">
                  <c:v>Bad</c:v>
                </c:pt>
              </c:strCache>
            </c:strRef>
          </c:tx>
          <c:spPr>
            <a:solidFill>
              <a:schemeClr val="accent2"/>
            </a:solidFill>
            <a:ln>
              <a:noFill/>
            </a:ln>
            <a:effectLst/>
          </c:spPr>
          <c:invertIfNegative val="0"/>
          <c:cat>
            <c:strRef>
              <c:f>工作表1!$B$5:$B$12</c:f>
              <c:strCache>
                <c:ptCount val="8"/>
                <c:pt idx="0">
                  <c:v>Cow</c:v>
                </c:pt>
                <c:pt idx="1">
                  <c:v>Cat</c:v>
                </c:pt>
                <c:pt idx="2">
                  <c:v>Goat</c:v>
                </c:pt>
                <c:pt idx="3">
                  <c:v>Dog</c:v>
                </c:pt>
                <c:pt idx="4">
                  <c:v>Frog</c:v>
                </c:pt>
                <c:pt idx="5">
                  <c:v>Toad</c:v>
                </c:pt>
                <c:pt idx="6">
                  <c:v>Tuna</c:v>
                </c:pt>
                <c:pt idx="7">
                  <c:v>Cod</c:v>
                </c:pt>
              </c:strCache>
            </c:strRef>
          </c:cat>
          <c:val>
            <c:numRef>
              <c:f>工作表1!$D$5:$D$12</c:f>
              <c:numCache>
                <c:formatCode>General</c:formatCode>
                <c:ptCount val="8"/>
                <c:pt idx="0">
                  <c:v>0</c:v>
                </c:pt>
                <c:pt idx="1">
                  <c:v>0</c:v>
                </c:pt>
                <c:pt idx="2">
                  <c:v>35</c:v>
                </c:pt>
                <c:pt idx="3">
                  <c:v>6</c:v>
                </c:pt>
                <c:pt idx="4">
                  <c:v>4</c:v>
                </c:pt>
                <c:pt idx="5">
                  <c:v>23</c:v>
                </c:pt>
                <c:pt idx="6">
                  <c:v>2</c:v>
                </c:pt>
                <c:pt idx="7">
                  <c:v>30</c:v>
                </c:pt>
              </c:numCache>
            </c:numRef>
          </c:val>
          <c:extLst>
            <c:ext xmlns:c16="http://schemas.microsoft.com/office/drawing/2014/chart" uri="{C3380CC4-5D6E-409C-BE32-E72D297353CC}">
              <c16:uniqueId val="{00000001-8F3F-419C-BEFB-8E9CCA943A22}"/>
            </c:ext>
          </c:extLst>
        </c:ser>
        <c:dLbls>
          <c:showLegendKey val="0"/>
          <c:showVal val="0"/>
          <c:showCatName val="0"/>
          <c:showSerName val="0"/>
          <c:showPercent val="0"/>
          <c:showBubbleSize val="0"/>
        </c:dLbls>
        <c:gapWidth val="219"/>
        <c:overlap val="100"/>
        <c:axId val="979807520"/>
        <c:axId val="679410624"/>
      </c:barChart>
      <c:catAx>
        <c:axId val="97980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9410624"/>
        <c:crosses val="autoZero"/>
        <c:auto val="1"/>
        <c:lblAlgn val="ctr"/>
        <c:lblOffset val="100"/>
        <c:noMultiLvlLbl val="0"/>
      </c:catAx>
      <c:valAx>
        <c:axId val="679410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9807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Size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37FA-4DBE-AC72-0C7CEBA41AF0}"/>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37FA-4DBE-AC72-0C7CEBA41AF0}"/>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Color </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6B23-46B7-BD4F-7B0CFDC6E9E6}"/>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6B23-46B7-BD4F-7B0CFDC6E9E6}"/>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1</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工作表1!$O$4</c:f>
              <c:strCache>
                <c:ptCount val="1"/>
                <c:pt idx="0">
                  <c:v>Good</c:v>
                </c:pt>
              </c:strCache>
            </c:strRef>
          </c:tx>
          <c:spPr>
            <a:solidFill>
              <a:schemeClr val="accent1"/>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工作表1!$O$5:$O$10</c:f>
              <c:numCache>
                <c:formatCode>General</c:formatCode>
                <c:ptCount val="6"/>
                <c:pt idx="0">
                  <c:v>30</c:v>
                </c:pt>
                <c:pt idx="1">
                  <c:v>12</c:v>
                </c:pt>
                <c:pt idx="2">
                  <c:v>40</c:v>
                </c:pt>
                <c:pt idx="3">
                  <c:v>49</c:v>
                </c:pt>
                <c:pt idx="4">
                  <c:v>23</c:v>
                </c:pt>
                <c:pt idx="5">
                  <c:v>45</c:v>
                </c:pt>
              </c:numCache>
            </c:numRef>
          </c:val>
          <c:extLst>
            <c:ext xmlns:c16="http://schemas.microsoft.com/office/drawing/2014/chart" uri="{C3380CC4-5D6E-409C-BE32-E72D297353CC}">
              <c16:uniqueId val="{00000000-7F38-435C-83B0-A0D6DBC806EF}"/>
            </c:ext>
          </c:extLst>
        </c:ser>
        <c:ser>
          <c:idx val="1"/>
          <c:order val="1"/>
          <c:tx>
            <c:strRef>
              <c:f>工作表1!$P$4</c:f>
              <c:strCache>
                <c:ptCount val="1"/>
                <c:pt idx="0">
                  <c:v>Bad</c:v>
                </c:pt>
              </c:strCache>
            </c:strRef>
          </c:tx>
          <c:spPr>
            <a:solidFill>
              <a:schemeClr val="accent2"/>
            </a:solidFill>
            <a:ln>
              <a:noFill/>
            </a:ln>
            <a:effectLst/>
          </c:spPr>
          <c:invertIfNegative val="0"/>
          <c:cat>
            <c:strRef>
              <c:f>工作表1!$N$5:$N$10</c:f>
              <c:strCache>
                <c:ptCount val="6"/>
                <c:pt idx="0">
                  <c:v>Cow</c:v>
                </c:pt>
                <c:pt idx="1">
                  <c:v>Cat</c:v>
                </c:pt>
                <c:pt idx="2">
                  <c:v>Large</c:v>
                </c:pt>
                <c:pt idx="3">
                  <c:v>Mid</c:v>
                </c:pt>
                <c:pt idx="4">
                  <c:v>White</c:v>
                </c:pt>
                <c:pt idx="5">
                  <c:v>Black</c:v>
                </c:pt>
              </c:strCache>
            </c:strRef>
          </c:cat>
          <c:val>
            <c:numRef>
              <c:f>工作表1!$P$5:$P$10</c:f>
              <c:numCache>
                <c:formatCode>General</c:formatCode>
                <c:ptCount val="6"/>
                <c:pt idx="0">
                  <c:v>0</c:v>
                </c:pt>
                <c:pt idx="1">
                  <c:v>0</c:v>
                </c:pt>
                <c:pt idx="2">
                  <c:v>35</c:v>
                </c:pt>
                <c:pt idx="3">
                  <c:v>60</c:v>
                </c:pt>
                <c:pt idx="4">
                  <c:v>0</c:v>
                </c:pt>
                <c:pt idx="5">
                  <c:v>23</c:v>
                </c:pt>
              </c:numCache>
            </c:numRef>
          </c:val>
          <c:extLst>
            <c:ext xmlns:c16="http://schemas.microsoft.com/office/drawing/2014/chart" uri="{C3380CC4-5D6E-409C-BE32-E72D297353CC}">
              <c16:uniqueId val="{00000001-7F38-435C-83B0-A0D6DBC806EF}"/>
            </c:ext>
          </c:extLst>
        </c:ser>
        <c:dLbls>
          <c:showLegendKey val="0"/>
          <c:showVal val="0"/>
          <c:showCatName val="0"/>
          <c:showSerName val="0"/>
          <c:showPercent val="0"/>
          <c:showBubbleSize val="0"/>
        </c:dLbls>
        <c:gapWidth val="219"/>
        <c:overlap val="100"/>
        <c:axId val="1026875520"/>
        <c:axId val="978725440"/>
      </c:barChart>
      <c:catAx>
        <c:axId val="102687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725440"/>
        <c:crosses val="autoZero"/>
        <c:auto val="1"/>
        <c:lblAlgn val="ctr"/>
        <c:lblOffset val="100"/>
        <c:noMultiLvlLbl val="0"/>
      </c:catAx>
      <c:valAx>
        <c:axId val="978725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8755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Group 2</a:t>
            </a:r>
            <a:endParaRPr lang="zh-TW"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工作表1!$S$4</c:f>
              <c:strCache>
                <c:ptCount val="1"/>
                <c:pt idx="0">
                  <c:v>Good</c:v>
                </c:pt>
              </c:strCache>
            </c:strRef>
          </c:tx>
          <c:spPr>
            <a:solidFill>
              <a:schemeClr val="accent1"/>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工作表1!$S$5:$S$10</c:f>
              <c:numCache>
                <c:formatCode>General</c:formatCode>
                <c:ptCount val="6"/>
                <c:pt idx="0">
                  <c:v>24</c:v>
                </c:pt>
                <c:pt idx="1">
                  <c:v>26</c:v>
                </c:pt>
                <c:pt idx="2">
                  <c:v>14</c:v>
                </c:pt>
                <c:pt idx="3">
                  <c:v>35</c:v>
                </c:pt>
                <c:pt idx="4">
                  <c:v>31</c:v>
                </c:pt>
                <c:pt idx="5">
                  <c:v>21</c:v>
                </c:pt>
              </c:numCache>
            </c:numRef>
          </c:val>
          <c:extLst>
            <c:ext xmlns:c16="http://schemas.microsoft.com/office/drawing/2014/chart" uri="{C3380CC4-5D6E-409C-BE32-E72D297353CC}">
              <c16:uniqueId val="{00000000-8ED6-4910-BF05-1C2BDD3E71EA}"/>
            </c:ext>
          </c:extLst>
        </c:ser>
        <c:ser>
          <c:idx val="1"/>
          <c:order val="1"/>
          <c:tx>
            <c:strRef>
              <c:f>工作表1!$T$4</c:f>
              <c:strCache>
                <c:ptCount val="1"/>
                <c:pt idx="0">
                  <c:v>Bad</c:v>
                </c:pt>
              </c:strCache>
            </c:strRef>
          </c:tx>
          <c:spPr>
            <a:solidFill>
              <a:schemeClr val="accent2"/>
            </a:solidFill>
            <a:ln>
              <a:noFill/>
            </a:ln>
            <a:effectLst/>
          </c:spPr>
          <c:invertIfNegative val="0"/>
          <c:cat>
            <c:strRef>
              <c:f>工作表1!$R$5:$R$10</c:f>
              <c:strCache>
                <c:ptCount val="6"/>
                <c:pt idx="0">
                  <c:v>Goat</c:v>
                </c:pt>
                <c:pt idx="1">
                  <c:v>Dog</c:v>
                </c:pt>
                <c:pt idx="2">
                  <c:v>Frog</c:v>
                </c:pt>
                <c:pt idx="3">
                  <c:v>Small</c:v>
                </c:pt>
                <c:pt idx="4">
                  <c:v>Gray</c:v>
                </c:pt>
                <c:pt idx="5">
                  <c:v>Red</c:v>
                </c:pt>
              </c:strCache>
            </c:strRef>
          </c:cat>
          <c:val>
            <c:numRef>
              <c:f>工作表1!$T$5:$T$10</c:f>
              <c:numCache>
                <c:formatCode>General</c:formatCode>
                <c:ptCount val="6"/>
                <c:pt idx="0">
                  <c:v>35</c:v>
                </c:pt>
                <c:pt idx="1">
                  <c:v>6</c:v>
                </c:pt>
                <c:pt idx="2">
                  <c:v>4</c:v>
                </c:pt>
                <c:pt idx="3">
                  <c:v>5</c:v>
                </c:pt>
                <c:pt idx="4">
                  <c:v>10</c:v>
                </c:pt>
                <c:pt idx="5">
                  <c:v>43</c:v>
                </c:pt>
              </c:numCache>
            </c:numRef>
          </c:val>
          <c:extLst>
            <c:ext xmlns:c16="http://schemas.microsoft.com/office/drawing/2014/chart" uri="{C3380CC4-5D6E-409C-BE32-E72D297353CC}">
              <c16:uniqueId val="{00000001-8ED6-4910-BF05-1C2BDD3E71EA}"/>
            </c:ext>
          </c:extLst>
        </c:ser>
        <c:dLbls>
          <c:showLegendKey val="0"/>
          <c:showVal val="0"/>
          <c:showCatName val="0"/>
          <c:showSerName val="0"/>
          <c:showPercent val="0"/>
          <c:showBubbleSize val="0"/>
        </c:dLbls>
        <c:gapWidth val="219"/>
        <c:overlap val="100"/>
        <c:axId val="672150576"/>
        <c:axId val="978695968"/>
      </c:barChart>
      <c:catAx>
        <c:axId val="67215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8695968"/>
        <c:crosses val="autoZero"/>
        <c:auto val="1"/>
        <c:lblAlgn val="ctr"/>
        <c:lblOffset val="100"/>
        <c:noMultiLvlLbl val="0"/>
      </c:catAx>
      <c:valAx>
        <c:axId val="97869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72150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工作表1!$W$4</c:f>
              <c:strCache>
                <c:ptCount val="1"/>
                <c:pt idx="0">
                  <c:v>Good</c:v>
                </c:pt>
              </c:strCache>
            </c:strRef>
          </c:tx>
          <c:spPr>
            <a:solidFill>
              <a:schemeClr val="accent1"/>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工作表1!$W$5:$W$10</c:f>
              <c:numCache>
                <c:formatCode>General</c:formatCode>
                <c:ptCount val="6"/>
                <c:pt idx="0">
                  <c:v>42</c:v>
                </c:pt>
                <c:pt idx="1">
                  <c:v>32</c:v>
                </c:pt>
                <c:pt idx="2">
                  <c:v>20</c:v>
                </c:pt>
                <c:pt idx="3">
                  <c:v>76</c:v>
                </c:pt>
                <c:pt idx="4">
                  <c:v>46</c:v>
                </c:pt>
                <c:pt idx="5">
                  <c:v>34</c:v>
                </c:pt>
              </c:numCache>
            </c:numRef>
          </c:val>
          <c:extLst>
            <c:ext xmlns:c16="http://schemas.microsoft.com/office/drawing/2014/chart" uri="{C3380CC4-5D6E-409C-BE32-E72D297353CC}">
              <c16:uniqueId val="{00000000-A659-45E0-84E4-A9D80DBD10AE}"/>
            </c:ext>
          </c:extLst>
        </c:ser>
        <c:ser>
          <c:idx val="1"/>
          <c:order val="1"/>
          <c:tx>
            <c:strRef>
              <c:f>工作表1!$X$4</c:f>
              <c:strCache>
                <c:ptCount val="1"/>
                <c:pt idx="0">
                  <c:v>Bad</c:v>
                </c:pt>
              </c:strCache>
            </c:strRef>
          </c:tx>
          <c:spPr>
            <a:solidFill>
              <a:schemeClr val="accent2"/>
            </a:solidFill>
            <a:ln>
              <a:noFill/>
            </a:ln>
            <a:effectLst/>
          </c:spPr>
          <c:invertIfNegative val="0"/>
          <c:cat>
            <c:strRef>
              <c:f>工作表1!$V$5:$V$10</c:f>
              <c:strCache>
                <c:ptCount val="6"/>
                <c:pt idx="0">
                  <c:v>Toad</c:v>
                </c:pt>
                <c:pt idx="1">
                  <c:v>Tuna</c:v>
                </c:pt>
                <c:pt idx="2">
                  <c:v>Cod</c:v>
                </c:pt>
                <c:pt idx="3">
                  <c:v>Tiny</c:v>
                </c:pt>
                <c:pt idx="4">
                  <c:v>Blue</c:v>
                </c:pt>
                <c:pt idx="5">
                  <c:v>Green</c:v>
                </c:pt>
              </c:strCache>
            </c:strRef>
          </c:cat>
          <c:val>
            <c:numRef>
              <c:f>工作表1!$X$5:$X$10</c:f>
              <c:numCache>
                <c:formatCode>General</c:formatCode>
                <c:ptCount val="6"/>
                <c:pt idx="0">
                  <c:v>23</c:v>
                </c:pt>
                <c:pt idx="1">
                  <c:v>2</c:v>
                </c:pt>
                <c:pt idx="2">
                  <c:v>30</c:v>
                </c:pt>
                <c:pt idx="3">
                  <c:v>0</c:v>
                </c:pt>
                <c:pt idx="4">
                  <c:v>0</c:v>
                </c:pt>
                <c:pt idx="5">
                  <c:v>24</c:v>
                </c:pt>
              </c:numCache>
            </c:numRef>
          </c:val>
          <c:extLst>
            <c:ext xmlns:c16="http://schemas.microsoft.com/office/drawing/2014/chart" uri="{C3380CC4-5D6E-409C-BE32-E72D297353CC}">
              <c16:uniqueId val="{00000001-A659-45E0-84E4-A9D80DBD10AE}"/>
            </c:ext>
          </c:extLst>
        </c:ser>
        <c:dLbls>
          <c:showLegendKey val="0"/>
          <c:showVal val="0"/>
          <c:showCatName val="0"/>
          <c:showSerName val="0"/>
          <c:showPercent val="0"/>
          <c:showBubbleSize val="0"/>
        </c:dLbls>
        <c:gapWidth val="219"/>
        <c:overlap val="100"/>
        <c:axId val="975036512"/>
        <c:axId val="969885984"/>
      </c:barChart>
      <c:catAx>
        <c:axId val="9750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9885984"/>
        <c:crosses val="autoZero"/>
        <c:auto val="1"/>
        <c:lblAlgn val="ctr"/>
        <c:lblOffset val="100"/>
        <c:noMultiLvlLbl val="0"/>
      </c:catAx>
      <c:valAx>
        <c:axId val="96988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503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1</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工作表1!$AA$4</c:f>
              <c:strCache>
                <c:ptCount val="1"/>
                <c:pt idx="0">
                  <c:v>Good</c:v>
                </c:pt>
              </c:strCache>
            </c:strRef>
          </c:tx>
          <c:spPr>
            <a:solidFill>
              <a:schemeClr val="accent1"/>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工作表1!$AA$5:$AA$10</c:f>
              <c:numCache>
                <c:formatCode>General</c:formatCode>
                <c:ptCount val="6"/>
                <c:pt idx="0">
                  <c:v>49</c:v>
                </c:pt>
                <c:pt idx="1">
                  <c:v>40</c:v>
                </c:pt>
                <c:pt idx="2">
                  <c:v>45</c:v>
                </c:pt>
                <c:pt idx="3">
                  <c:v>30</c:v>
                </c:pt>
                <c:pt idx="4">
                  <c:v>23</c:v>
                </c:pt>
                <c:pt idx="5">
                  <c:v>12</c:v>
                </c:pt>
              </c:numCache>
            </c:numRef>
          </c:val>
          <c:extLst>
            <c:ext xmlns:c16="http://schemas.microsoft.com/office/drawing/2014/chart" uri="{C3380CC4-5D6E-409C-BE32-E72D297353CC}">
              <c16:uniqueId val="{00000000-FDDD-4362-9475-7E0F9EB028C3}"/>
            </c:ext>
          </c:extLst>
        </c:ser>
        <c:ser>
          <c:idx val="1"/>
          <c:order val="1"/>
          <c:tx>
            <c:strRef>
              <c:f>工作表1!$AB$4</c:f>
              <c:strCache>
                <c:ptCount val="1"/>
                <c:pt idx="0">
                  <c:v>Bad</c:v>
                </c:pt>
              </c:strCache>
            </c:strRef>
          </c:tx>
          <c:spPr>
            <a:solidFill>
              <a:schemeClr val="accent2"/>
            </a:solidFill>
            <a:ln>
              <a:noFill/>
            </a:ln>
            <a:effectLst/>
          </c:spPr>
          <c:invertIfNegative val="0"/>
          <c:cat>
            <c:strRef>
              <c:f>工作表1!$Z$5:$Z$10</c:f>
              <c:strCache>
                <c:ptCount val="6"/>
                <c:pt idx="0">
                  <c:v>Mid</c:v>
                </c:pt>
                <c:pt idx="1">
                  <c:v>Large</c:v>
                </c:pt>
                <c:pt idx="2">
                  <c:v>Black</c:v>
                </c:pt>
                <c:pt idx="3">
                  <c:v>Cow</c:v>
                </c:pt>
                <c:pt idx="4">
                  <c:v>White</c:v>
                </c:pt>
                <c:pt idx="5">
                  <c:v>Cat</c:v>
                </c:pt>
              </c:strCache>
            </c:strRef>
          </c:cat>
          <c:val>
            <c:numRef>
              <c:f>工作表1!$AB$5:$AB$10</c:f>
              <c:numCache>
                <c:formatCode>General</c:formatCode>
                <c:ptCount val="6"/>
                <c:pt idx="0">
                  <c:v>60</c:v>
                </c:pt>
                <c:pt idx="1">
                  <c:v>35</c:v>
                </c:pt>
                <c:pt idx="2">
                  <c:v>23</c:v>
                </c:pt>
                <c:pt idx="3">
                  <c:v>0</c:v>
                </c:pt>
                <c:pt idx="4">
                  <c:v>0</c:v>
                </c:pt>
                <c:pt idx="5">
                  <c:v>0</c:v>
                </c:pt>
              </c:numCache>
            </c:numRef>
          </c:val>
          <c:extLst>
            <c:ext xmlns:c16="http://schemas.microsoft.com/office/drawing/2014/chart" uri="{C3380CC4-5D6E-409C-BE32-E72D297353CC}">
              <c16:uniqueId val="{00000001-FDDD-4362-9475-7E0F9EB028C3}"/>
            </c:ext>
          </c:extLst>
        </c:ser>
        <c:dLbls>
          <c:showLegendKey val="0"/>
          <c:showVal val="0"/>
          <c:showCatName val="0"/>
          <c:showSerName val="0"/>
          <c:showPercent val="0"/>
          <c:showBubbleSize val="0"/>
        </c:dLbls>
        <c:gapWidth val="150"/>
        <c:overlap val="100"/>
        <c:axId val="1036761520"/>
        <c:axId val="1024970784"/>
      </c:barChart>
      <c:catAx>
        <c:axId val="103676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4970784"/>
        <c:crosses val="autoZero"/>
        <c:auto val="1"/>
        <c:lblAlgn val="ctr"/>
        <c:lblOffset val="100"/>
        <c:noMultiLvlLbl val="0"/>
      </c:catAx>
      <c:valAx>
        <c:axId val="102497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36761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a:t>
            </a:r>
            <a:r>
              <a:rPr lang="en-US" altLang="zh-TW"/>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工作表1!$AE$4</c:f>
              <c:strCache>
                <c:ptCount val="1"/>
                <c:pt idx="0">
                  <c:v>Good</c:v>
                </c:pt>
              </c:strCache>
            </c:strRef>
          </c:tx>
          <c:spPr>
            <a:solidFill>
              <a:schemeClr val="accent1"/>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工作表1!$AE$5:$AE$10</c:f>
              <c:numCache>
                <c:formatCode>General</c:formatCode>
                <c:ptCount val="6"/>
                <c:pt idx="0">
                  <c:v>21</c:v>
                </c:pt>
                <c:pt idx="1">
                  <c:v>24</c:v>
                </c:pt>
                <c:pt idx="2">
                  <c:v>31</c:v>
                </c:pt>
                <c:pt idx="3">
                  <c:v>35</c:v>
                </c:pt>
                <c:pt idx="4">
                  <c:v>26</c:v>
                </c:pt>
                <c:pt idx="5">
                  <c:v>14</c:v>
                </c:pt>
              </c:numCache>
            </c:numRef>
          </c:val>
          <c:extLst>
            <c:ext xmlns:c16="http://schemas.microsoft.com/office/drawing/2014/chart" uri="{C3380CC4-5D6E-409C-BE32-E72D297353CC}">
              <c16:uniqueId val="{00000000-B2EA-425B-860D-AB726C9F4574}"/>
            </c:ext>
          </c:extLst>
        </c:ser>
        <c:ser>
          <c:idx val="1"/>
          <c:order val="1"/>
          <c:tx>
            <c:strRef>
              <c:f>工作表1!$AF$4</c:f>
              <c:strCache>
                <c:ptCount val="1"/>
                <c:pt idx="0">
                  <c:v>Bad</c:v>
                </c:pt>
              </c:strCache>
            </c:strRef>
          </c:tx>
          <c:spPr>
            <a:solidFill>
              <a:schemeClr val="accent2"/>
            </a:solidFill>
            <a:ln>
              <a:noFill/>
            </a:ln>
            <a:effectLst/>
          </c:spPr>
          <c:invertIfNegative val="0"/>
          <c:cat>
            <c:strRef>
              <c:f>工作表1!$AD$5:$AD$10</c:f>
              <c:strCache>
                <c:ptCount val="6"/>
                <c:pt idx="0">
                  <c:v>Red</c:v>
                </c:pt>
                <c:pt idx="1">
                  <c:v>Goat</c:v>
                </c:pt>
                <c:pt idx="2">
                  <c:v>Gray</c:v>
                </c:pt>
                <c:pt idx="3">
                  <c:v>Small</c:v>
                </c:pt>
                <c:pt idx="4">
                  <c:v>Dog</c:v>
                </c:pt>
                <c:pt idx="5">
                  <c:v>Frog</c:v>
                </c:pt>
              </c:strCache>
            </c:strRef>
          </c:cat>
          <c:val>
            <c:numRef>
              <c:f>工作表1!$AF$5:$AF$10</c:f>
              <c:numCache>
                <c:formatCode>General</c:formatCode>
                <c:ptCount val="6"/>
                <c:pt idx="0">
                  <c:v>43</c:v>
                </c:pt>
                <c:pt idx="1">
                  <c:v>35</c:v>
                </c:pt>
                <c:pt idx="2">
                  <c:v>10</c:v>
                </c:pt>
                <c:pt idx="3">
                  <c:v>5</c:v>
                </c:pt>
                <c:pt idx="4">
                  <c:v>6</c:v>
                </c:pt>
                <c:pt idx="5">
                  <c:v>4</c:v>
                </c:pt>
              </c:numCache>
            </c:numRef>
          </c:val>
          <c:extLst>
            <c:ext xmlns:c16="http://schemas.microsoft.com/office/drawing/2014/chart" uri="{C3380CC4-5D6E-409C-BE32-E72D297353CC}">
              <c16:uniqueId val="{00000001-B2EA-425B-860D-AB726C9F4574}"/>
            </c:ext>
          </c:extLst>
        </c:ser>
        <c:dLbls>
          <c:showLegendKey val="0"/>
          <c:showVal val="0"/>
          <c:showCatName val="0"/>
          <c:showSerName val="0"/>
          <c:showPercent val="0"/>
          <c:showBubbleSize val="0"/>
        </c:dLbls>
        <c:gapWidth val="150"/>
        <c:overlap val="100"/>
        <c:axId val="1026856336"/>
        <c:axId val="1021332032"/>
      </c:barChart>
      <c:catAx>
        <c:axId val="102685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1332032"/>
        <c:crosses val="autoZero"/>
        <c:auto val="1"/>
        <c:lblAlgn val="ctr"/>
        <c:lblOffset val="100"/>
        <c:noMultiLvlLbl val="0"/>
      </c:catAx>
      <c:valAx>
        <c:axId val="102133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2685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Sorted </a:t>
            </a:r>
            <a:r>
              <a:rPr lang="en-US" altLang="zh-TW" sz="1400" b="0" i="0" u="none" strike="noStrike" baseline="0">
                <a:effectLst/>
              </a:rPr>
              <a:t>Group 3</a:t>
            </a:r>
            <a:endParaRPr lang="en-US" alt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工作表1!$AI$4</c:f>
              <c:strCache>
                <c:ptCount val="1"/>
                <c:pt idx="0">
                  <c:v>Good</c:v>
                </c:pt>
              </c:strCache>
            </c:strRef>
          </c:tx>
          <c:spPr>
            <a:solidFill>
              <a:schemeClr val="accent1"/>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工作表1!$AI$5:$AI$10</c:f>
              <c:numCache>
                <c:formatCode>General</c:formatCode>
                <c:ptCount val="6"/>
                <c:pt idx="0">
                  <c:v>42</c:v>
                </c:pt>
                <c:pt idx="1">
                  <c:v>34</c:v>
                </c:pt>
                <c:pt idx="2">
                  <c:v>20</c:v>
                </c:pt>
                <c:pt idx="3">
                  <c:v>46</c:v>
                </c:pt>
                <c:pt idx="4">
                  <c:v>35</c:v>
                </c:pt>
                <c:pt idx="5">
                  <c:v>32</c:v>
                </c:pt>
              </c:numCache>
            </c:numRef>
          </c:val>
          <c:extLst>
            <c:ext xmlns:c16="http://schemas.microsoft.com/office/drawing/2014/chart" uri="{C3380CC4-5D6E-409C-BE32-E72D297353CC}">
              <c16:uniqueId val="{00000000-A2DC-4F85-B6A4-BEB20D705536}"/>
            </c:ext>
          </c:extLst>
        </c:ser>
        <c:ser>
          <c:idx val="1"/>
          <c:order val="1"/>
          <c:tx>
            <c:strRef>
              <c:f>工作表1!$AJ$4</c:f>
              <c:strCache>
                <c:ptCount val="1"/>
                <c:pt idx="0">
                  <c:v>Bad</c:v>
                </c:pt>
              </c:strCache>
            </c:strRef>
          </c:tx>
          <c:spPr>
            <a:solidFill>
              <a:schemeClr val="accent2"/>
            </a:solidFill>
            <a:ln>
              <a:noFill/>
            </a:ln>
            <a:effectLst/>
          </c:spPr>
          <c:invertIfNegative val="0"/>
          <c:cat>
            <c:strRef>
              <c:f>工作表1!$AH$5:$AH$10</c:f>
              <c:strCache>
                <c:ptCount val="6"/>
                <c:pt idx="0">
                  <c:v>Toad</c:v>
                </c:pt>
                <c:pt idx="1">
                  <c:v>Green</c:v>
                </c:pt>
                <c:pt idx="2">
                  <c:v>Cod</c:v>
                </c:pt>
                <c:pt idx="3">
                  <c:v>Blue</c:v>
                </c:pt>
                <c:pt idx="4">
                  <c:v>Tiny</c:v>
                </c:pt>
                <c:pt idx="5">
                  <c:v>Tuna</c:v>
                </c:pt>
              </c:strCache>
            </c:strRef>
          </c:cat>
          <c:val>
            <c:numRef>
              <c:f>工作表1!$AJ$5:$AJ$10</c:f>
              <c:numCache>
                <c:formatCode>General</c:formatCode>
                <c:ptCount val="6"/>
                <c:pt idx="0">
                  <c:v>23</c:v>
                </c:pt>
                <c:pt idx="1">
                  <c:v>24</c:v>
                </c:pt>
                <c:pt idx="2">
                  <c:v>30</c:v>
                </c:pt>
                <c:pt idx="3">
                  <c:v>0</c:v>
                </c:pt>
                <c:pt idx="4">
                  <c:v>5</c:v>
                </c:pt>
                <c:pt idx="5">
                  <c:v>2</c:v>
                </c:pt>
              </c:numCache>
            </c:numRef>
          </c:val>
          <c:extLst>
            <c:ext xmlns:c16="http://schemas.microsoft.com/office/drawing/2014/chart" uri="{C3380CC4-5D6E-409C-BE32-E72D297353CC}">
              <c16:uniqueId val="{00000001-A2DC-4F85-B6A4-BEB20D705536}"/>
            </c:ext>
          </c:extLst>
        </c:ser>
        <c:dLbls>
          <c:showLegendKey val="0"/>
          <c:showVal val="0"/>
          <c:showCatName val="0"/>
          <c:showSerName val="0"/>
          <c:showPercent val="0"/>
          <c:showBubbleSize val="0"/>
        </c:dLbls>
        <c:gapWidth val="150"/>
        <c:overlap val="100"/>
        <c:axId val="1081417280"/>
        <c:axId val="976913488"/>
      </c:barChart>
      <c:catAx>
        <c:axId val="10814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488"/>
        <c:crosses val="autoZero"/>
        <c:auto val="1"/>
        <c:lblAlgn val="ctr"/>
        <c:lblOffset val="100"/>
        <c:noMultiLvlLbl val="0"/>
      </c:catAx>
      <c:valAx>
        <c:axId val="9769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08141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Size</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工作表1!$G$4</c:f>
              <c:strCache>
                <c:ptCount val="1"/>
                <c:pt idx="0">
                  <c:v>Good</c:v>
                </c:pt>
              </c:strCache>
            </c:strRef>
          </c:tx>
          <c:spPr>
            <a:solidFill>
              <a:schemeClr val="accent1"/>
            </a:solidFill>
            <a:ln>
              <a:noFill/>
            </a:ln>
            <a:effectLst/>
          </c:spPr>
          <c:invertIfNegative val="0"/>
          <c:cat>
            <c:strRef>
              <c:f>工作表1!$F$5:$F$8</c:f>
              <c:strCache>
                <c:ptCount val="4"/>
                <c:pt idx="0">
                  <c:v>Large</c:v>
                </c:pt>
                <c:pt idx="1">
                  <c:v>Mid</c:v>
                </c:pt>
                <c:pt idx="2">
                  <c:v>Small</c:v>
                </c:pt>
                <c:pt idx="3">
                  <c:v>Tiny</c:v>
                </c:pt>
              </c:strCache>
            </c:strRef>
          </c:cat>
          <c:val>
            <c:numRef>
              <c:f>工作表1!$G$5:$G$8</c:f>
              <c:numCache>
                <c:formatCode>General</c:formatCode>
                <c:ptCount val="4"/>
                <c:pt idx="0">
                  <c:v>40</c:v>
                </c:pt>
                <c:pt idx="1">
                  <c:v>49</c:v>
                </c:pt>
                <c:pt idx="2">
                  <c:v>35</c:v>
                </c:pt>
                <c:pt idx="3">
                  <c:v>76</c:v>
                </c:pt>
              </c:numCache>
            </c:numRef>
          </c:val>
          <c:extLst>
            <c:ext xmlns:c16="http://schemas.microsoft.com/office/drawing/2014/chart" uri="{C3380CC4-5D6E-409C-BE32-E72D297353CC}">
              <c16:uniqueId val="{00000000-9485-4DCD-BA82-8C277B0FA8C5}"/>
            </c:ext>
          </c:extLst>
        </c:ser>
        <c:ser>
          <c:idx val="1"/>
          <c:order val="1"/>
          <c:tx>
            <c:strRef>
              <c:f>工作表1!$H$4</c:f>
              <c:strCache>
                <c:ptCount val="1"/>
                <c:pt idx="0">
                  <c:v>Bad</c:v>
                </c:pt>
              </c:strCache>
            </c:strRef>
          </c:tx>
          <c:spPr>
            <a:solidFill>
              <a:schemeClr val="accent2"/>
            </a:solidFill>
            <a:ln>
              <a:noFill/>
            </a:ln>
            <a:effectLst/>
          </c:spPr>
          <c:invertIfNegative val="0"/>
          <c:cat>
            <c:strRef>
              <c:f>工作表1!$F$5:$F$8</c:f>
              <c:strCache>
                <c:ptCount val="4"/>
                <c:pt idx="0">
                  <c:v>Large</c:v>
                </c:pt>
                <c:pt idx="1">
                  <c:v>Mid</c:v>
                </c:pt>
                <c:pt idx="2">
                  <c:v>Small</c:v>
                </c:pt>
                <c:pt idx="3">
                  <c:v>Tiny</c:v>
                </c:pt>
              </c:strCache>
            </c:strRef>
          </c:cat>
          <c:val>
            <c:numRef>
              <c:f>工作表1!$H$5:$H$8</c:f>
              <c:numCache>
                <c:formatCode>General</c:formatCode>
                <c:ptCount val="4"/>
                <c:pt idx="0">
                  <c:v>35</c:v>
                </c:pt>
                <c:pt idx="1">
                  <c:v>60</c:v>
                </c:pt>
                <c:pt idx="2">
                  <c:v>5</c:v>
                </c:pt>
                <c:pt idx="3">
                  <c:v>0</c:v>
                </c:pt>
              </c:numCache>
            </c:numRef>
          </c:val>
          <c:extLst>
            <c:ext xmlns:c16="http://schemas.microsoft.com/office/drawing/2014/chart" uri="{C3380CC4-5D6E-409C-BE32-E72D297353CC}">
              <c16:uniqueId val="{00000001-9485-4DCD-BA82-8C277B0FA8C5}"/>
            </c:ext>
          </c:extLst>
        </c:ser>
        <c:dLbls>
          <c:showLegendKey val="0"/>
          <c:showVal val="0"/>
          <c:showCatName val="0"/>
          <c:showSerName val="0"/>
          <c:showPercent val="0"/>
          <c:showBubbleSize val="0"/>
        </c:dLbls>
        <c:gapWidth val="219"/>
        <c:overlap val="100"/>
        <c:axId val="976908048"/>
        <c:axId val="981066048"/>
      </c:barChart>
      <c:catAx>
        <c:axId val="97690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81066048"/>
        <c:crosses val="autoZero"/>
        <c:auto val="1"/>
        <c:lblAlgn val="ctr"/>
        <c:lblOffset val="100"/>
        <c:noMultiLvlLbl val="0"/>
      </c:catAx>
      <c:valAx>
        <c:axId val="981066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0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工作表1!$AI$42</c:f>
              <c:strCache>
                <c:ptCount val="1"/>
                <c:pt idx="0">
                  <c:v>Good</c:v>
                </c:pt>
              </c:strCache>
            </c:strRef>
          </c:tx>
          <c:spPr>
            <a:solidFill>
              <a:schemeClr val="accent1"/>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工作表1!$AI$43:$AI$48</c:f>
              <c:numCache>
                <c:formatCode>General</c:formatCode>
                <c:ptCount val="6"/>
                <c:pt idx="0">
                  <c:v>30</c:v>
                </c:pt>
                <c:pt idx="1">
                  <c:v>23</c:v>
                </c:pt>
                <c:pt idx="2">
                  <c:v>12</c:v>
                </c:pt>
                <c:pt idx="3">
                  <c:v>45</c:v>
                </c:pt>
                <c:pt idx="4">
                  <c:v>40</c:v>
                </c:pt>
                <c:pt idx="5">
                  <c:v>49</c:v>
                </c:pt>
              </c:numCache>
            </c:numRef>
          </c:val>
          <c:extLst>
            <c:ext xmlns:c16="http://schemas.microsoft.com/office/drawing/2014/chart" uri="{C3380CC4-5D6E-409C-BE32-E72D297353CC}">
              <c16:uniqueId val="{00000000-C68B-4422-AA2A-C606AFF64DF4}"/>
            </c:ext>
          </c:extLst>
        </c:ser>
        <c:ser>
          <c:idx val="1"/>
          <c:order val="1"/>
          <c:tx>
            <c:strRef>
              <c:f>工作表1!$AJ$42</c:f>
              <c:strCache>
                <c:ptCount val="1"/>
                <c:pt idx="0">
                  <c:v>Bad</c:v>
                </c:pt>
              </c:strCache>
            </c:strRef>
          </c:tx>
          <c:spPr>
            <a:solidFill>
              <a:schemeClr val="accent2"/>
            </a:solidFill>
            <a:ln>
              <a:noFill/>
            </a:ln>
            <a:effectLst/>
          </c:spPr>
          <c:invertIfNegative val="0"/>
          <c:cat>
            <c:strRef>
              <c:f>工作表1!$AH$43:$AH$48</c:f>
              <c:strCache>
                <c:ptCount val="6"/>
                <c:pt idx="0">
                  <c:v>Cow</c:v>
                </c:pt>
                <c:pt idx="1">
                  <c:v>White</c:v>
                </c:pt>
                <c:pt idx="2">
                  <c:v>Cat</c:v>
                </c:pt>
                <c:pt idx="3">
                  <c:v>Black</c:v>
                </c:pt>
                <c:pt idx="4">
                  <c:v>Large</c:v>
                </c:pt>
                <c:pt idx="5">
                  <c:v>Mid</c:v>
                </c:pt>
              </c:strCache>
            </c:strRef>
          </c:cat>
          <c:val>
            <c:numRef>
              <c:f>工作表1!$AJ$43:$AJ$48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C68B-4422-AA2A-C606AFF64DF4}"/>
            </c:ext>
          </c:extLst>
        </c:ser>
        <c:dLbls>
          <c:showLegendKey val="0"/>
          <c:showVal val="0"/>
          <c:showCatName val="0"/>
          <c:showSerName val="0"/>
          <c:showPercent val="0"/>
          <c:showBubbleSize val="0"/>
        </c:dLbls>
        <c:gapWidth val="150"/>
        <c:overlap val="100"/>
        <c:axId val="959842768"/>
        <c:axId val="962811920"/>
      </c:barChart>
      <c:catAx>
        <c:axId val="9598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2811920"/>
        <c:crosses val="autoZero"/>
        <c:auto val="1"/>
        <c:lblAlgn val="ctr"/>
        <c:lblOffset val="100"/>
        <c:noMultiLvlLbl val="0"/>
      </c:catAx>
      <c:valAx>
        <c:axId val="96281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984276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工作表1!$AI$34</c:f>
              <c:strCache>
                <c:ptCount val="1"/>
                <c:pt idx="0">
                  <c:v>Good</c:v>
                </c:pt>
              </c:strCache>
            </c:strRef>
          </c:tx>
          <c:spPr>
            <a:solidFill>
              <a:schemeClr val="accent1"/>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工作表1!$AI$35:$AI$40</c:f>
              <c:numCache>
                <c:formatCode>General</c:formatCode>
                <c:ptCount val="6"/>
                <c:pt idx="0">
                  <c:v>35</c:v>
                </c:pt>
                <c:pt idx="1">
                  <c:v>26</c:v>
                </c:pt>
                <c:pt idx="2">
                  <c:v>14</c:v>
                </c:pt>
                <c:pt idx="3">
                  <c:v>31</c:v>
                </c:pt>
                <c:pt idx="4">
                  <c:v>24</c:v>
                </c:pt>
                <c:pt idx="5">
                  <c:v>21</c:v>
                </c:pt>
              </c:numCache>
            </c:numRef>
          </c:val>
          <c:extLst>
            <c:ext xmlns:c16="http://schemas.microsoft.com/office/drawing/2014/chart" uri="{C3380CC4-5D6E-409C-BE32-E72D297353CC}">
              <c16:uniqueId val="{00000000-AEC5-4583-8D18-4E39D5DEACD1}"/>
            </c:ext>
          </c:extLst>
        </c:ser>
        <c:ser>
          <c:idx val="1"/>
          <c:order val="1"/>
          <c:tx>
            <c:strRef>
              <c:f>工作表1!$AJ$34</c:f>
              <c:strCache>
                <c:ptCount val="1"/>
                <c:pt idx="0">
                  <c:v>Bad</c:v>
                </c:pt>
              </c:strCache>
            </c:strRef>
          </c:tx>
          <c:spPr>
            <a:solidFill>
              <a:schemeClr val="accent2"/>
            </a:solidFill>
            <a:ln>
              <a:noFill/>
            </a:ln>
            <a:effectLst/>
          </c:spPr>
          <c:invertIfNegative val="0"/>
          <c:cat>
            <c:strRef>
              <c:f>工作表1!$AH$35:$AH$40</c:f>
              <c:strCache>
                <c:ptCount val="6"/>
                <c:pt idx="0">
                  <c:v>Small</c:v>
                </c:pt>
                <c:pt idx="1">
                  <c:v>Dog</c:v>
                </c:pt>
                <c:pt idx="2">
                  <c:v>Frog</c:v>
                </c:pt>
                <c:pt idx="3">
                  <c:v>Gray</c:v>
                </c:pt>
                <c:pt idx="4">
                  <c:v>Goat</c:v>
                </c:pt>
                <c:pt idx="5">
                  <c:v>Red</c:v>
                </c:pt>
              </c:strCache>
            </c:strRef>
          </c:cat>
          <c:val>
            <c:numRef>
              <c:f>工作表1!$AJ$35:$AJ$40</c:f>
              <c:numCache>
                <c:formatCode>General</c:formatCode>
                <c:ptCount val="6"/>
                <c:pt idx="0">
                  <c:v>5</c:v>
                </c:pt>
                <c:pt idx="1">
                  <c:v>6</c:v>
                </c:pt>
                <c:pt idx="2">
                  <c:v>4</c:v>
                </c:pt>
                <c:pt idx="3">
                  <c:v>10</c:v>
                </c:pt>
                <c:pt idx="4">
                  <c:v>35</c:v>
                </c:pt>
                <c:pt idx="5">
                  <c:v>43</c:v>
                </c:pt>
              </c:numCache>
            </c:numRef>
          </c:val>
          <c:extLst>
            <c:ext xmlns:c16="http://schemas.microsoft.com/office/drawing/2014/chart" uri="{C3380CC4-5D6E-409C-BE32-E72D297353CC}">
              <c16:uniqueId val="{00000001-AEC5-4583-8D18-4E39D5DEACD1}"/>
            </c:ext>
          </c:extLst>
        </c:ser>
        <c:dLbls>
          <c:showLegendKey val="0"/>
          <c:showVal val="0"/>
          <c:showCatName val="0"/>
          <c:showSerName val="0"/>
          <c:showPercent val="0"/>
          <c:showBubbleSize val="0"/>
        </c:dLbls>
        <c:gapWidth val="150"/>
        <c:overlap val="100"/>
        <c:axId val="840338576"/>
        <c:axId val="956456192"/>
      </c:barChart>
      <c:catAx>
        <c:axId val="8403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56456192"/>
        <c:crosses val="autoZero"/>
        <c:auto val="1"/>
        <c:lblAlgn val="ctr"/>
        <c:lblOffset val="100"/>
        <c:noMultiLvlLbl val="0"/>
      </c:catAx>
      <c:valAx>
        <c:axId val="95645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40338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工作表1!$AI$26</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B0F0-4404-B7C9-82B65CE38E9F}"/>
            </c:ext>
          </c:extLst>
        </c:ser>
        <c:ser>
          <c:idx val="1"/>
          <c:order val="1"/>
          <c:tx>
            <c:strRef>
              <c:f>工作表1!$AJ$26</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B0F0-4404-B7C9-82B65CE38E9F}"/>
            </c:ext>
          </c:extLst>
        </c:ser>
        <c:dLbls>
          <c:showLegendKey val="0"/>
          <c:showVal val="0"/>
          <c:showCatName val="0"/>
          <c:showSerName val="0"/>
          <c:showPercent val="0"/>
          <c:showBubbleSize val="0"/>
        </c:dLbls>
        <c:gapWidth val="150"/>
        <c:overlap val="100"/>
        <c:axId val="961346512"/>
        <c:axId val="964986176"/>
      </c:barChart>
      <c:catAx>
        <c:axId val="96134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4986176"/>
        <c:crosses val="autoZero"/>
        <c:auto val="1"/>
        <c:lblAlgn val="ctr"/>
        <c:lblOffset val="100"/>
        <c:noMultiLvlLbl val="0"/>
      </c:catAx>
      <c:valAx>
        <c:axId val="964986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6134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工作表1!$C$62</c:f>
              <c:strCache>
                <c:ptCount val="1"/>
                <c:pt idx="0">
                  <c:v>Good</c:v>
                </c:pt>
              </c:strCache>
            </c:strRef>
          </c:tx>
          <c:spPr>
            <a:solidFill>
              <a:schemeClr val="accent1"/>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工作表1!$C$63:$C$68</c:f>
              <c:numCache>
                <c:formatCode>General</c:formatCode>
                <c:ptCount val="6"/>
                <c:pt idx="0">
                  <c:v>12</c:v>
                </c:pt>
                <c:pt idx="1">
                  <c:v>23</c:v>
                </c:pt>
                <c:pt idx="2">
                  <c:v>30</c:v>
                </c:pt>
                <c:pt idx="3">
                  <c:v>45</c:v>
                </c:pt>
                <c:pt idx="4">
                  <c:v>40</c:v>
                </c:pt>
                <c:pt idx="5">
                  <c:v>49</c:v>
                </c:pt>
              </c:numCache>
            </c:numRef>
          </c:val>
          <c:extLst>
            <c:ext xmlns:c16="http://schemas.microsoft.com/office/drawing/2014/chart" uri="{C3380CC4-5D6E-409C-BE32-E72D297353CC}">
              <c16:uniqueId val="{00000000-1F9B-4E6D-85D9-59406EB72A22}"/>
            </c:ext>
          </c:extLst>
        </c:ser>
        <c:ser>
          <c:idx val="1"/>
          <c:order val="1"/>
          <c:tx>
            <c:strRef>
              <c:f>工作表1!$D$62</c:f>
              <c:strCache>
                <c:ptCount val="1"/>
                <c:pt idx="0">
                  <c:v>Bad</c:v>
                </c:pt>
              </c:strCache>
            </c:strRef>
          </c:tx>
          <c:spPr>
            <a:solidFill>
              <a:schemeClr val="accent2"/>
            </a:solidFill>
            <a:ln>
              <a:noFill/>
            </a:ln>
            <a:effectLst/>
          </c:spPr>
          <c:invertIfNegative val="0"/>
          <c:cat>
            <c:strRef>
              <c:f>工作表1!$B$63:$B$68</c:f>
              <c:strCache>
                <c:ptCount val="6"/>
                <c:pt idx="0">
                  <c:v>Cat</c:v>
                </c:pt>
                <c:pt idx="1">
                  <c:v>White</c:v>
                </c:pt>
                <c:pt idx="2">
                  <c:v>Cow</c:v>
                </c:pt>
                <c:pt idx="3">
                  <c:v>Black</c:v>
                </c:pt>
                <c:pt idx="4">
                  <c:v>Large</c:v>
                </c:pt>
                <c:pt idx="5">
                  <c:v>Mid</c:v>
                </c:pt>
              </c:strCache>
            </c:strRef>
          </c:cat>
          <c:val>
            <c:numRef>
              <c:f>工作表1!$D$63:$D$68</c:f>
              <c:numCache>
                <c:formatCode>General</c:formatCode>
                <c:ptCount val="6"/>
                <c:pt idx="0">
                  <c:v>0</c:v>
                </c:pt>
                <c:pt idx="1">
                  <c:v>0</c:v>
                </c:pt>
                <c:pt idx="2">
                  <c:v>0</c:v>
                </c:pt>
                <c:pt idx="3">
                  <c:v>23</c:v>
                </c:pt>
                <c:pt idx="4">
                  <c:v>35</c:v>
                </c:pt>
                <c:pt idx="5">
                  <c:v>60</c:v>
                </c:pt>
              </c:numCache>
            </c:numRef>
          </c:val>
          <c:extLst>
            <c:ext xmlns:c16="http://schemas.microsoft.com/office/drawing/2014/chart" uri="{C3380CC4-5D6E-409C-BE32-E72D297353CC}">
              <c16:uniqueId val="{00000001-1F9B-4E6D-85D9-59406EB72A22}"/>
            </c:ext>
          </c:extLst>
        </c:ser>
        <c:dLbls>
          <c:showLegendKey val="0"/>
          <c:showVal val="0"/>
          <c:showCatName val="0"/>
          <c:showSerName val="0"/>
          <c:showPercent val="0"/>
          <c:showBubbleSize val="0"/>
        </c:dLbls>
        <c:gapWidth val="150"/>
        <c:overlap val="100"/>
        <c:axId val="1117248976"/>
        <c:axId val="816475248"/>
      </c:barChart>
      <c:catAx>
        <c:axId val="1117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16475248"/>
        <c:crosses val="autoZero"/>
        <c:auto val="1"/>
        <c:lblAlgn val="ctr"/>
        <c:lblOffset val="100"/>
        <c:noMultiLvlLbl val="0"/>
      </c:catAx>
      <c:valAx>
        <c:axId val="81647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489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工作表1!$F$62</c:f>
              <c:strCache>
                <c:ptCount val="1"/>
                <c:pt idx="0">
                  <c:v>Good</c:v>
                </c:pt>
              </c:strCache>
            </c:strRef>
          </c:tx>
          <c:spPr>
            <a:solidFill>
              <a:schemeClr val="accent1"/>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工作表1!$F$63:$F$68</c:f>
              <c:numCache>
                <c:formatCode>General</c:formatCode>
                <c:ptCount val="6"/>
                <c:pt idx="0">
                  <c:v>14</c:v>
                </c:pt>
                <c:pt idx="1">
                  <c:v>26</c:v>
                </c:pt>
                <c:pt idx="2">
                  <c:v>35</c:v>
                </c:pt>
                <c:pt idx="3">
                  <c:v>31</c:v>
                </c:pt>
                <c:pt idx="4">
                  <c:v>24</c:v>
                </c:pt>
                <c:pt idx="5">
                  <c:v>21</c:v>
                </c:pt>
              </c:numCache>
            </c:numRef>
          </c:val>
          <c:extLst>
            <c:ext xmlns:c16="http://schemas.microsoft.com/office/drawing/2014/chart" uri="{C3380CC4-5D6E-409C-BE32-E72D297353CC}">
              <c16:uniqueId val="{00000000-D0A5-4923-BBC2-D49BEC36A38E}"/>
            </c:ext>
          </c:extLst>
        </c:ser>
        <c:ser>
          <c:idx val="1"/>
          <c:order val="1"/>
          <c:tx>
            <c:strRef>
              <c:f>工作表1!$G$62</c:f>
              <c:strCache>
                <c:ptCount val="1"/>
                <c:pt idx="0">
                  <c:v>Bad</c:v>
                </c:pt>
              </c:strCache>
            </c:strRef>
          </c:tx>
          <c:spPr>
            <a:solidFill>
              <a:schemeClr val="accent2"/>
            </a:solidFill>
            <a:ln>
              <a:noFill/>
            </a:ln>
            <a:effectLst/>
          </c:spPr>
          <c:invertIfNegative val="0"/>
          <c:cat>
            <c:strRef>
              <c:f>工作表1!$E$63:$E$68</c:f>
              <c:strCache>
                <c:ptCount val="6"/>
                <c:pt idx="0">
                  <c:v>Frog</c:v>
                </c:pt>
                <c:pt idx="1">
                  <c:v>Dog</c:v>
                </c:pt>
                <c:pt idx="2">
                  <c:v>Small</c:v>
                </c:pt>
                <c:pt idx="3">
                  <c:v>Gray</c:v>
                </c:pt>
                <c:pt idx="4">
                  <c:v>Goat</c:v>
                </c:pt>
                <c:pt idx="5">
                  <c:v>Red</c:v>
                </c:pt>
              </c:strCache>
            </c:strRef>
          </c:cat>
          <c:val>
            <c:numRef>
              <c:f>工作表1!$G$63:$G$68</c:f>
              <c:numCache>
                <c:formatCode>General</c:formatCode>
                <c:ptCount val="6"/>
                <c:pt idx="0">
                  <c:v>4</c:v>
                </c:pt>
                <c:pt idx="1">
                  <c:v>6</c:v>
                </c:pt>
                <c:pt idx="2">
                  <c:v>5</c:v>
                </c:pt>
                <c:pt idx="3">
                  <c:v>10</c:v>
                </c:pt>
                <c:pt idx="4">
                  <c:v>35</c:v>
                </c:pt>
                <c:pt idx="5">
                  <c:v>43</c:v>
                </c:pt>
              </c:numCache>
            </c:numRef>
          </c:val>
          <c:extLst>
            <c:ext xmlns:c16="http://schemas.microsoft.com/office/drawing/2014/chart" uri="{C3380CC4-5D6E-409C-BE32-E72D297353CC}">
              <c16:uniqueId val="{00000001-D0A5-4923-BBC2-D49BEC36A38E}"/>
            </c:ext>
          </c:extLst>
        </c:ser>
        <c:dLbls>
          <c:showLegendKey val="0"/>
          <c:showVal val="0"/>
          <c:showCatName val="0"/>
          <c:showSerName val="0"/>
          <c:showPercent val="0"/>
          <c:showBubbleSize val="0"/>
        </c:dLbls>
        <c:gapWidth val="150"/>
        <c:overlap val="100"/>
        <c:axId val="1117232576"/>
        <c:axId val="1006342176"/>
      </c:barChart>
      <c:catAx>
        <c:axId val="111723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176"/>
        <c:crosses val="autoZero"/>
        <c:auto val="1"/>
        <c:lblAlgn val="ctr"/>
        <c:lblOffset val="100"/>
        <c:noMultiLvlLbl val="0"/>
      </c:catAx>
      <c:valAx>
        <c:axId val="1006342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3257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工作表1!$I$62</c:f>
              <c:strCache>
                <c:ptCount val="1"/>
                <c:pt idx="0">
                  <c:v>Good</c:v>
                </c:pt>
              </c:strCache>
            </c:strRef>
          </c:tx>
          <c:spPr>
            <a:solidFill>
              <a:schemeClr val="accent1"/>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工作表1!$I$63:$I$68</c:f>
              <c:numCache>
                <c:formatCode>General</c:formatCode>
                <c:ptCount val="6"/>
                <c:pt idx="0">
                  <c:v>32</c:v>
                </c:pt>
                <c:pt idx="1">
                  <c:v>35</c:v>
                </c:pt>
                <c:pt idx="2">
                  <c:v>46</c:v>
                </c:pt>
                <c:pt idx="3">
                  <c:v>20</c:v>
                </c:pt>
                <c:pt idx="4">
                  <c:v>34</c:v>
                </c:pt>
                <c:pt idx="5">
                  <c:v>42</c:v>
                </c:pt>
              </c:numCache>
            </c:numRef>
          </c:val>
          <c:extLst>
            <c:ext xmlns:c16="http://schemas.microsoft.com/office/drawing/2014/chart" uri="{C3380CC4-5D6E-409C-BE32-E72D297353CC}">
              <c16:uniqueId val="{00000000-F4CE-408B-B1A0-7B3526E3B28F}"/>
            </c:ext>
          </c:extLst>
        </c:ser>
        <c:ser>
          <c:idx val="1"/>
          <c:order val="1"/>
          <c:tx>
            <c:strRef>
              <c:f>工作表1!$J$62</c:f>
              <c:strCache>
                <c:ptCount val="1"/>
                <c:pt idx="0">
                  <c:v>Bad</c:v>
                </c:pt>
              </c:strCache>
            </c:strRef>
          </c:tx>
          <c:spPr>
            <a:solidFill>
              <a:schemeClr val="accent2"/>
            </a:solidFill>
            <a:ln>
              <a:noFill/>
            </a:ln>
            <a:effectLst/>
          </c:spPr>
          <c:invertIfNegative val="0"/>
          <c:cat>
            <c:strRef>
              <c:f>工作表1!$H$63:$H$68</c:f>
              <c:strCache>
                <c:ptCount val="6"/>
                <c:pt idx="0">
                  <c:v>Tuna</c:v>
                </c:pt>
                <c:pt idx="1">
                  <c:v>Tiny</c:v>
                </c:pt>
                <c:pt idx="2">
                  <c:v>Blue</c:v>
                </c:pt>
                <c:pt idx="3">
                  <c:v>Cod</c:v>
                </c:pt>
                <c:pt idx="4">
                  <c:v>Green</c:v>
                </c:pt>
                <c:pt idx="5">
                  <c:v>Toad</c:v>
                </c:pt>
              </c:strCache>
            </c:strRef>
          </c:cat>
          <c:val>
            <c:numRef>
              <c:f>工作表1!$J$63:$J$68</c:f>
              <c:numCache>
                <c:formatCode>General</c:formatCode>
                <c:ptCount val="6"/>
                <c:pt idx="0">
                  <c:v>2</c:v>
                </c:pt>
                <c:pt idx="1">
                  <c:v>5</c:v>
                </c:pt>
                <c:pt idx="2">
                  <c:v>0</c:v>
                </c:pt>
                <c:pt idx="3">
                  <c:v>30</c:v>
                </c:pt>
                <c:pt idx="4">
                  <c:v>24</c:v>
                </c:pt>
                <c:pt idx="5">
                  <c:v>23</c:v>
                </c:pt>
              </c:numCache>
            </c:numRef>
          </c:val>
          <c:extLst>
            <c:ext xmlns:c16="http://schemas.microsoft.com/office/drawing/2014/chart" uri="{C3380CC4-5D6E-409C-BE32-E72D297353CC}">
              <c16:uniqueId val="{00000001-F4CE-408B-B1A0-7B3526E3B28F}"/>
            </c:ext>
          </c:extLst>
        </c:ser>
        <c:dLbls>
          <c:showLegendKey val="0"/>
          <c:showVal val="0"/>
          <c:showCatName val="0"/>
          <c:showSerName val="0"/>
          <c:showPercent val="0"/>
          <c:showBubbleSize val="0"/>
        </c:dLbls>
        <c:gapWidth val="150"/>
        <c:overlap val="100"/>
        <c:axId val="1117227776"/>
        <c:axId val="1006342592"/>
      </c:barChart>
      <c:catAx>
        <c:axId val="111722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06342592"/>
        <c:crosses val="autoZero"/>
        <c:auto val="1"/>
        <c:lblAlgn val="ctr"/>
        <c:lblOffset val="100"/>
        <c:noMultiLvlLbl val="0"/>
      </c:catAx>
      <c:valAx>
        <c:axId val="100634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722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baseline="0"/>
              <a:t>comparision between OneHot and Binary encoding</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工作表3!$M$2</c:f>
              <c:strCache>
                <c:ptCount val="1"/>
                <c:pt idx="0">
                  <c:v>OneHot</c:v>
                </c:pt>
              </c:strCache>
            </c:strRef>
          </c:tx>
          <c:spPr>
            <a:ln w="28575" cap="rnd">
              <a:solidFill>
                <a:schemeClr val="accent1"/>
              </a:solidFill>
              <a:round/>
            </a:ln>
            <a:effectLst/>
          </c:spPr>
          <c:marker>
            <c:symbol val="none"/>
          </c:marker>
          <c:val>
            <c:numRef>
              <c:f>工作表3!$M$3:$M$32</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mooth val="0"/>
          <c:extLst>
            <c:ext xmlns:c16="http://schemas.microsoft.com/office/drawing/2014/chart" uri="{C3380CC4-5D6E-409C-BE32-E72D297353CC}">
              <c16:uniqueId val="{00000000-1F60-43B0-9B77-9DA7DAA15279}"/>
            </c:ext>
          </c:extLst>
        </c:ser>
        <c:ser>
          <c:idx val="1"/>
          <c:order val="1"/>
          <c:tx>
            <c:strRef>
              <c:f>工作表3!$O$2</c:f>
              <c:strCache>
                <c:ptCount val="1"/>
                <c:pt idx="0">
                  <c:v>Binary</c:v>
                </c:pt>
              </c:strCache>
            </c:strRef>
          </c:tx>
          <c:spPr>
            <a:ln w="28575" cap="rnd">
              <a:solidFill>
                <a:schemeClr val="accent2"/>
              </a:solidFill>
              <a:round/>
            </a:ln>
            <a:effectLst/>
          </c:spPr>
          <c:marker>
            <c:symbol val="none"/>
          </c:marker>
          <c:val>
            <c:numRef>
              <c:f>工作表3!$O$3:$O$32</c:f>
              <c:numCache>
                <c:formatCode>General</c:formatCode>
                <c:ptCount val="30"/>
                <c:pt idx="0">
                  <c:v>0</c:v>
                </c:pt>
                <c:pt idx="1">
                  <c:v>1</c:v>
                </c:pt>
                <c:pt idx="2">
                  <c:v>2</c:v>
                </c:pt>
                <c:pt idx="3">
                  <c:v>2</c:v>
                </c:pt>
                <c:pt idx="4">
                  <c:v>3</c:v>
                </c:pt>
                <c:pt idx="5">
                  <c:v>3</c:v>
                </c:pt>
                <c:pt idx="6">
                  <c:v>3</c:v>
                </c:pt>
                <c:pt idx="7">
                  <c:v>3</c:v>
                </c:pt>
                <c:pt idx="8">
                  <c:v>4</c:v>
                </c:pt>
                <c:pt idx="9">
                  <c:v>4</c:v>
                </c:pt>
                <c:pt idx="10">
                  <c:v>4</c:v>
                </c:pt>
                <c:pt idx="11">
                  <c:v>4</c:v>
                </c:pt>
                <c:pt idx="12">
                  <c:v>4</c:v>
                </c:pt>
                <c:pt idx="13">
                  <c:v>4</c:v>
                </c:pt>
                <c:pt idx="14">
                  <c:v>4</c:v>
                </c:pt>
                <c:pt idx="15">
                  <c:v>4</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numCache>
            </c:numRef>
          </c:val>
          <c:smooth val="0"/>
          <c:extLst>
            <c:ext xmlns:c16="http://schemas.microsoft.com/office/drawing/2014/chart" uri="{C3380CC4-5D6E-409C-BE32-E72D297353CC}">
              <c16:uniqueId val="{00000001-1F60-43B0-9B77-9DA7DAA15279}"/>
            </c:ext>
          </c:extLst>
        </c:ser>
        <c:dLbls>
          <c:showLegendKey val="0"/>
          <c:showVal val="0"/>
          <c:showCatName val="0"/>
          <c:showSerName val="0"/>
          <c:showPercent val="0"/>
          <c:showBubbleSize val="0"/>
        </c:dLbls>
        <c:smooth val="0"/>
        <c:axId val="1168751392"/>
        <c:axId val="1116040640"/>
      </c:lineChart>
      <c:catAx>
        <c:axId val="1168751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categories</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6040640"/>
        <c:crosses val="autoZero"/>
        <c:auto val="1"/>
        <c:lblAlgn val="ctr"/>
        <c:lblOffset val="100"/>
        <c:tickLblSkip val="4"/>
        <c:tickMarkSkip val="1"/>
        <c:noMultiLvlLbl val="0"/>
      </c:catAx>
      <c:valAx>
        <c:axId val="11160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number of encoded features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68751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工作表1!$AM$4</c:f>
              <c:strCache>
                <c:ptCount val="1"/>
                <c:pt idx="0">
                  <c:v>Good</c:v>
                </c:pt>
              </c:strCache>
            </c:strRef>
          </c:tx>
          <c:spPr>
            <a:solidFill>
              <a:schemeClr val="accent1"/>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工作表1!$AM$5:$AM$68</c:f>
              <c:numCache>
                <c:formatCode>General</c:formatCode>
                <c:ptCount val="64"/>
                <c:pt idx="0">
                  <c:v>1</c:v>
                </c:pt>
                <c:pt idx="1">
                  <c:v>1</c:v>
                </c:pt>
                <c:pt idx="2">
                  <c:v>2</c:v>
                </c:pt>
                <c:pt idx="3">
                  <c:v>2</c:v>
                </c:pt>
                <c:pt idx="4">
                  <c:v>1</c:v>
                </c:pt>
                <c:pt idx="5">
                  <c:v>1</c:v>
                </c:pt>
                <c:pt idx="6">
                  <c:v>1</c:v>
                </c:pt>
                <c:pt idx="7">
                  <c:v>1</c:v>
                </c:pt>
                <c:pt idx="8">
                  <c:v>2</c:v>
                </c:pt>
                <c:pt idx="9">
                  <c:v>1</c:v>
                </c:pt>
                <c:pt idx="10">
                  <c:v>0</c:v>
                </c:pt>
                <c:pt idx="11">
                  <c:v>2</c:v>
                </c:pt>
                <c:pt idx="12">
                  <c:v>2</c:v>
                </c:pt>
                <c:pt idx="13">
                  <c:v>2</c:v>
                </c:pt>
                <c:pt idx="14">
                  <c:v>2</c:v>
                </c:pt>
                <c:pt idx="15">
                  <c:v>2</c:v>
                </c:pt>
                <c:pt idx="16">
                  <c:v>0</c:v>
                </c:pt>
                <c:pt idx="17">
                  <c:v>2</c:v>
                </c:pt>
                <c:pt idx="18">
                  <c:v>1</c:v>
                </c:pt>
                <c:pt idx="19">
                  <c:v>0</c:v>
                </c:pt>
                <c:pt idx="20">
                  <c:v>1</c:v>
                </c:pt>
                <c:pt idx="21">
                  <c:v>0</c:v>
                </c:pt>
                <c:pt idx="22">
                  <c:v>2</c:v>
                </c:pt>
                <c:pt idx="23">
                  <c:v>2</c:v>
                </c:pt>
                <c:pt idx="24">
                  <c:v>1</c:v>
                </c:pt>
                <c:pt idx="25">
                  <c:v>1</c:v>
                </c:pt>
                <c:pt idx="26">
                  <c:v>2</c:v>
                </c:pt>
                <c:pt idx="27">
                  <c:v>3</c:v>
                </c:pt>
                <c:pt idx="28">
                  <c:v>2</c:v>
                </c:pt>
                <c:pt idx="29">
                  <c:v>2</c:v>
                </c:pt>
                <c:pt idx="30">
                  <c:v>0</c:v>
                </c:pt>
                <c:pt idx="31">
                  <c:v>3</c:v>
                </c:pt>
                <c:pt idx="32">
                  <c:v>2</c:v>
                </c:pt>
                <c:pt idx="33">
                  <c:v>3</c:v>
                </c:pt>
                <c:pt idx="34">
                  <c:v>2</c:v>
                </c:pt>
                <c:pt idx="35">
                  <c:v>0</c:v>
                </c:pt>
                <c:pt idx="36">
                  <c:v>0</c:v>
                </c:pt>
                <c:pt idx="37">
                  <c:v>1</c:v>
                </c:pt>
                <c:pt idx="38">
                  <c:v>3</c:v>
                </c:pt>
                <c:pt idx="39">
                  <c:v>4</c:v>
                </c:pt>
                <c:pt idx="40">
                  <c:v>4</c:v>
                </c:pt>
                <c:pt idx="41">
                  <c:v>4</c:v>
                </c:pt>
                <c:pt idx="42">
                  <c:v>0</c:v>
                </c:pt>
                <c:pt idx="43">
                  <c:v>2</c:v>
                </c:pt>
                <c:pt idx="44">
                  <c:v>4</c:v>
                </c:pt>
                <c:pt idx="45">
                  <c:v>3</c:v>
                </c:pt>
                <c:pt idx="46">
                  <c:v>3</c:v>
                </c:pt>
                <c:pt idx="47">
                  <c:v>1</c:v>
                </c:pt>
                <c:pt idx="48">
                  <c:v>4</c:v>
                </c:pt>
                <c:pt idx="49">
                  <c:v>3</c:v>
                </c:pt>
                <c:pt idx="50">
                  <c:v>5</c:v>
                </c:pt>
                <c:pt idx="51">
                  <c:v>9</c:v>
                </c:pt>
                <c:pt idx="52">
                  <c:v>8</c:v>
                </c:pt>
                <c:pt idx="53">
                  <c:v>7</c:v>
                </c:pt>
                <c:pt idx="54">
                  <c:v>1</c:v>
                </c:pt>
                <c:pt idx="55">
                  <c:v>2</c:v>
                </c:pt>
                <c:pt idx="56">
                  <c:v>1</c:v>
                </c:pt>
                <c:pt idx="57">
                  <c:v>9</c:v>
                </c:pt>
                <c:pt idx="58">
                  <c:v>9</c:v>
                </c:pt>
                <c:pt idx="59">
                  <c:v>9</c:v>
                </c:pt>
                <c:pt idx="60">
                  <c:v>7</c:v>
                </c:pt>
                <c:pt idx="61">
                  <c:v>4</c:v>
                </c:pt>
                <c:pt idx="62">
                  <c:v>5</c:v>
                </c:pt>
                <c:pt idx="63">
                  <c:v>2</c:v>
                </c:pt>
              </c:numCache>
            </c:numRef>
          </c:val>
          <c:extLst>
            <c:ext xmlns:c16="http://schemas.microsoft.com/office/drawing/2014/chart" uri="{C3380CC4-5D6E-409C-BE32-E72D297353CC}">
              <c16:uniqueId val="{00000000-5F7A-42A0-98D5-4256E036666C}"/>
            </c:ext>
          </c:extLst>
        </c:ser>
        <c:ser>
          <c:idx val="1"/>
          <c:order val="1"/>
          <c:tx>
            <c:strRef>
              <c:f>工作表1!$AN$4</c:f>
              <c:strCache>
                <c:ptCount val="1"/>
                <c:pt idx="0">
                  <c:v>Bad</c:v>
                </c:pt>
              </c:strCache>
            </c:strRef>
          </c:tx>
          <c:spPr>
            <a:solidFill>
              <a:schemeClr val="accent2"/>
            </a:solidFill>
            <a:ln w="63500">
              <a:noFill/>
            </a:ln>
            <a:effectLst/>
          </c:spPr>
          <c:invertIfNegative val="0"/>
          <c:cat>
            <c:numRef>
              <c:f>工作表1!$AL$5:$AL$68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工作表1!$AN$5:$AN$68</c:f>
              <c:numCache>
                <c:formatCode>General</c:formatCode>
                <c:ptCount val="64"/>
                <c:pt idx="0">
                  <c:v>3</c:v>
                </c:pt>
                <c:pt idx="1">
                  <c:v>2</c:v>
                </c:pt>
                <c:pt idx="2">
                  <c:v>2</c:v>
                </c:pt>
                <c:pt idx="3">
                  <c:v>2</c:v>
                </c:pt>
                <c:pt idx="4">
                  <c:v>3</c:v>
                </c:pt>
                <c:pt idx="5">
                  <c:v>2</c:v>
                </c:pt>
                <c:pt idx="6">
                  <c:v>3</c:v>
                </c:pt>
                <c:pt idx="7">
                  <c:v>2</c:v>
                </c:pt>
                <c:pt idx="8">
                  <c:v>4</c:v>
                </c:pt>
                <c:pt idx="9">
                  <c:v>1</c:v>
                </c:pt>
                <c:pt idx="10">
                  <c:v>4</c:v>
                </c:pt>
                <c:pt idx="11">
                  <c:v>1</c:v>
                </c:pt>
                <c:pt idx="12">
                  <c:v>2</c:v>
                </c:pt>
                <c:pt idx="13">
                  <c:v>2</c:v>
                </c:pt>
                <c:pt idx="14">
                  <c:v>1</c:v>
                </c:pt>
                <c:pt idx="15">
                  <c:v>0</c:v>
                </c:pt>
                <c:pt idx="16">
                  <c:v>0</c:v>
                </c:pt>
                <c:pt idx="17">
                  <c:v>0</c:v>
                </c:pt>
                <c:pt idx="18">
                  <c:v>1</c:v>
                </c:pt>
                <c:pt idx="19">
                  <c:v>0</c:v>
                </c:pt>
                <c:pt idx="20">
                  <c:v>4</c:v>
                </c:pt>
                <c:pt idx="21">
                  <c:v>4</c:v>
                </c:pt>
                <c:pt idx="22">
                  <c:v>0</c:v>
                </c:pt>
                <c:pt idx="23">
                  <c:v>0</c:v>
                </c:pt>
                <c:pt idx="24">
                  <c:v>1</c:v>
                </c:pt>
                <c:pt idx="25">
                  <c:v>0</c:v>
                </c:pt>
                <c:pt idx="26">
                  <c:v>1</c:v>
                </c:pt>
                <c:pt idx="27">
                  <c:v>0</c:v>
                </c:pt>
                <c:pt idx="28">
                  <c:v>0</c:v>
                </c:pt>
                <c:pt idx="29">
                  <c:v>1</c:v>
                </c:pt>
                <c:pt idx="30">
                  <c:v>1</c:v>
                </c:pt>
                <c:pt idx="31">
                  <c:v>0</c:v>
                </c:pt>
                <c:pt idx="32">
                  <c:v>1</c:v>
                </c:pt>
                <c:pt idx="33">
                  <c:v>1</c:v>
                </c:pt>
                <c:pt idx="34">
                  <c:v>0</c:v>
                </c:pt>
                <c:pt idx="35">
                  <c:v>1</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5F7A-42A0-98D5-4256E036666C}"/>
            </c:ext>
          </c:extLst>
        </c:ser>
        <c:dLbls>
          <c:showLegendKey val="0"/>
          <c:showVal val="0"/>
          <c:showCatName val="0"/>
          <c:showSerName val="0"/>
          <c:showPercent val="0"/>
          <c:showBubbleSize val="0"/>
        </c:dLbls>
        <c:gapWidth val="0"/>
        <c:overlap val="100"/>
        <c:axId val="973121040"/>
        <c:axId val="1026441408"/>
      </c:barChart>
      <c:catAx>
        <c:axId val="9731210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1408"/>
        <c:crosses val="autoZero"/>
        <c:auto val="1"/>
        <c:lblAlgn val="ctr"/>
        <c:lblOffset val="100"/>
        <c:tickLblSkip val="5"/>
        <c:tickMarkSkip val="1"/>
        <c:noMultiLvlLbl val="0"/>
      </c:catAx>
      <c:valAx>
        <c:axId val="102644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7312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工作表1!$AQ$4</c:f>
              <c:strCache>
                <c:ptCount val="1"/>
                <c:pt idx="0">
                  <c:v>Good</c:v>
                </c:pt>
              </c:strCache>
            </c:strRef>
          </c:tx>
          <c:spPr>
            <a:solidFill>
              <a:schemeClr val="accent1"/>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工作表1!$AQ$5:$AQ$68</c:f>
              <c:numCache>
                <c:formatCode>General</c:formatCode>
                <c:ptCount val="64"/>
                <c:pt idx="0">
                  <c:v>0</c:v>
                </c:pt>
                <c:pt idx="1">
                  <c:v>3</c:v>
                </c:pt>
                <c:pt idx="2">
                  <c:v>0</c:v>
                </c:pt>
                <c:pt idx="3">
                  <c:v>3</c:v>
                </c:pt>
                <c:pt idx="4">
                  <c:v>2</c:v>
                </c:pt>
                <c:pt idx="5">
                  <c:v>2</c:v>
                </c:pt>
                <c:pt idx="6">
                  <c:v>3</c:v>
                </c:pt>
                <c:pt idx="7">
                  <c:v>2</c:v>
                </c:pt>
                <c:pt idx="8">
                  <c:v>1</c:v>
                </c:pt>
                <c:pt idx="9">
                  <c:v>1</c:v>
                </c:pt>
                <c:pt idx="10">
                  <c:v>2</c:v>
                </c:pt>
                <c:pt idx="11">
                  <c:v>3</c:v>
                </c:pt>
                <c:pt idx="12">
                  <c:v>2</c:v>
                </c:pt>
                <c:pt idx="13">
                  <c:v>4</c:v>
                </c:pt>
                <c:pt idx="14">
                  <c:v>0</c:v>
                </c:pt>
                <c:pt idx="15">
                  <c:v>0</c:v>
                </c:pt>
                <c:pt idx="16">
                  <c:v>1</c:v>
                </c:pt>
                <c:pt idx="17">
                  <c:v>0</c:v>
                </c:pt>
                <c:pt idx="18">
                  <c:v>1</c:v>
                </c:pt>
                <c:pt idx="19">
                  <c:v>2</c:v>
                </c:pt>
                <c:pt idx="20">
                  <c:v>1</c:v>
                </c:pt>
                <c:pt idx="21">
                  <c:v>1</c:v>
                </c:pt>
                <c:pt idx="22">
                  <c:v>0</c:v>
                </c:pt>
                <c:pt idx="23">
                  <c:v>1</c:v>
                </c:pt>
                <c:pt idx="24">
                  <c:v>1</c:v>
                </c:pt>
                <c:pt idx="25">
                  <c:v>1</c:v>
                </c:pt>
                <c:pt idx="26">
                  <c:v>0</c:v>
                </c:pt>
                <c:pt idx="27">
                  <c:v>2</c:v>
                </c:pt>
                <c:pt idx="28">
                  <c:v>0</c:v>
                </c:pt>
                <c:pt idx="29">
                  <c:v>1</c:v>
                </c:pt>
                <c:pt idx="30">
                  <c:v>1</c:v>
                </c:pt>
                <c:pt idx="31">
                  <c:v>0</c:v>
                </c:pt>
                <c:pt idx="32">
                  <c:v>1</c:v>
                </c:pt>
                <c:pt idx="33">
                  <c:v>1</c:v>
                </c:pt>
                <c:pt idx="34">
                  <c:v>0</c:v>
                </c:pt>
                <c:pt idx="35">
                  <c:v>2</c:v>
                </c:pt>
                <c:pt idx="36">
                  <c:v>2</c:v>
                </c:pt>
                <c:pt idx="37">
                  <c:v>0</c:v>
                </c:pt>
                <c:pt idx="38">
                  <c:v>9</c:v>
                </c:pt>
                <c:pt idx="39">
                  <c:v>2</c:v>
                </c:pt>
                <c:pt idx="40">
                  <c:v>1</c:v>
                </c:pt>
                <c:pt idx="41">
                  <c:v>3</c:v>
                </c:pt>
                <c:pt idx="42">
                  <c:v>2</c:v>
                </c:pt>
                <c:pt idx="43">
                  <c:v>2</c:v>
                </c:pt>
                <c:pt idx="44">
                  <c:v>4</c:v>
                </c:pt>
                <c:pt idx="45">
                  <c:v>7</c:v>
                </c:pt>
                <c:pt idx="46">
                  <c:v>1</c:v>
                </c:pt>
                <c:pt idx="47">
                  <c:v>5</c:v>
                </c:pt>
                <c:pt idx="48">
                  <c:v>1</c:v>
                </c:pt>
                <c:pt idx="49">
                  <c:v>0</c:v>
                </c:pt>
                <c:pt idx="50">
                  <c:v>4</c:v>
                </c:pt>
                <c:pt idx="51">
                  <c:v>4</c:v>
                </c:pt>
                <c:pt idx="52">
                  <c:v>8</c:v>
                </c:pt>
                <c:pt idx="53">
                  <c:v>1</c:v>
                </c:pt>
                <c:pt idx="54">
                  <c:v>9</c:v>
                </c:pt>
                <c:pt idx="55">
                  <c:v>0</c:v>
                </c:pt>
                <c:pt idx="56">
                  <c:v>1</c:v>
                </c:pt>
                <c:pt idx="57">
                  <c:v>0</c:v>
                </c:pt>
                <c:pt idx="58">
                  <c:v>1</c:v>
                </c:pt>
                <c:pt idx="59">
                  <c:v>0</c:v>
                </c:pt>
                <c:pt idx="60">
                  <c:v>0</c:v>
                </c:pt>
                <c:pt idx="61">
                  <c:v>1</c:v>
                </c:pt>
                <c:pt idx="62">
                  <c:v>0</c:v>
                </c:pt>
                <c:pt idx="63">
                  <c:v>1</c:v>
                </c:pt>
              </c:numCache>
            </c:numRef>
          </c:val>
          <c:extLst>
            <c:ext xmlns:c16="http://schemas.microsoft.com/office/drawing/2014/chart" uri="{C3380CC4-5D6E-409C-BE32-E72D297353CC}">
              <c16:uniqueId val="{00000000-047F-4D9B-9A79-35E19A14273E}"/>
            </c:ext>
          </c:extLst>
        </c:ser>
        <c:ser>
          <c:idx val="1"/>
          <c:order val="1"/>
          <c:tx>
            <c:strRef>
              <c:f>工作表1!$AR$4</c:f>
              <c:strCache>
                <c:ptCount val="1"/>
                <c:pt idx="0">
                  <c:v>Bad</c:v>
                </c:pt>
              </c:strCache>
            </c:strRef>
          </c:tx>
          <c:spPr>
            <a:solidFill>
              <a:schemeClr val="accent2"/>
            </a:solidFill>
            <a:ln>
              <a:noFill/>
            </a:ln>
            <a:effectLst/>
          </c:spPr>
          <c:invertIfNegative val="0"/>
          <c:cat>
            <c:numRef>
              <c:f>工作表1!$AP$5:$AP$68</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工作表1!$AR$5:$AR$68</c:f>
              <c:numCache>
                <c:formatCode>General</c:formatCode>
                <c:ptCount val="64"/>
                <c:pt idx="0">
                  <c:v>1</c:v>
                </c:pt>
                <c:pt idx="1">
                  <c:v>0</c:v>
                </c:pt>
                <c:pt idx="2">
                  <c:v>0</c:v>
                </c:pt>
                <c:pt idx="3">
                  <c:v>0</c:v>
                </c:pt>
                <c:pt idx="4">
                  <c:v>0</c:v>
                </c:pt>
                <c:pt idx="5">
                  <c:v>1</c:v>
                </c:pt>
                <c:pt idx="6">
                  <c:v>1</c:v>
                </c:pt>
                <c:pt idx="7">
                  <c:v>0</c:v>
                </c:pt>
                <c:pt idx="8">
                  <c:v>0</c:v>
                </c:pt>
                <c:pt idx="9">
                  <c:v>1</c:v>
                </c:pt>
                <c:pt idx="10">
                  <c:v>1</c:v>
                </c:pt>
                <c:pt idx="11">
                  <c:v>0</c:v>
                </c:pt>
                <c:pt idx="12">
                  <c:v>1</c:v>
                </c:pt>
                <c:pt idx="13">
                  <c:v>1</c:v>
                </c:pt>
                <c:pt idx="14">
                  <c:v>1</c:v>
                </c:pt>
                <c:pt idx="15">
                  <c:v>0</c:v>
                </c:pt>
                <c:pt idx="16">
                  <c:v>4</c:v>
                </c:pt>
                <c:pt idx="17">
                  <c:v>4</c:v>
                </c:pt>
                <c:pt idx="18">
                  <c:v>2</c:v>
                </c:pt>
                <c:pt idx="19">
                  <c:v>4</c:v>
                </c:pt>
                <c:pt idx="20">
                  <c:v>4</c:v>
                </c:pt>
                <c:pt idx="21">
                  <c:v>4</c:v>
                </c:pt>
                <c:pt idx="22">
                  <c:v>4</c:v>
                </c:pt>
                <c:pt idx="23">
                  <c:v>1</c:v>
                </c:pt>
                <c:pt idx="24">
                  <c:v>2</c:v>
                </c:pt>
                <c:pt idx="25">
                  <c:v>0</c:v>
                </c:pt>
                <c:pt idx="26">
                  <c:v>3</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4</c:v>
                </c:pt>
                <c:pt idx="44">
                  <c:v>3</c:v>
                </c:pt>
                <c:pt idx="45">
                  <c:v>2</c:v>
                </c:pt>
                <c:pt idx="46">
                  <c:v>0</c:v>
                </c:pt>
                <c:pt idx="47">
                  <c:v>3</c:v>
                </c:pt>
                <c:pt idx="48">
                  <c:v>1</c:v>
                </c:pt>
                <c:pt idx="49">
                  <c:v>1</c:v>
                </c:pt>
                <c:pt idx="50">
                  <c:v>4</c:v>
                </c:pt>
                <c:pt idx="51">
                  <c:v>2</c:v>
                </c:pt>
                <c:pt idx="52">
                  <c:v>1</c:v>
                </c:pt>
                <c:pt idx="53">
                  <c:v>5</c:v>
                </c:pt>
                <c:pt idx="54">
                  <c:v>0</c:v>
                </c:pt>
                <c:pt idx="55">
                  <c:v>1</c:v>
                </c:pt>
                <c:pt idx="56">
                  <c:v>0</c:v>
                </c:pt>
                <c:pt idx="57">
                  <c:v>0</c:v>
                </c:pt>
                <c:pt idx="58">
                  <c:v>1</c:v>
                </c:pt>
                <c:pt idx="59">
                  <c:v>1</c:v>
                </c:pt>
                <c:pt idx="60">
                  <c:v>0</c:v>
                </c:pt>
                <c:pt idx="61">
                  <c:v>0</c:v>
                </c:pt>
                <c:pt idx="62">
                  <c:v>1</c:v>
                </c:pt>
                <c:pt idx="63">
                  <c:v>0</c:v>
                </c:pt>
              </c:numCache>
            </c:numRef>
          </c:val>
          <c:extLst>
            <c:ext xmlns:c16="http://schemas.microsoft.com/office/drawing/2014/chart" uri="{C3380CC4-5D6E-409C-BE32-E72D297353CC}">
              <c16:uniqueId val="{00000001-047F-4D9B-9A79-35E19A14273E}"/>
            </c:ext>
          </c:extLst>
        </c:ser>
        <c:dLbls>
          <c:showLegendKey val="0"/>
          <c:showVal val="0"/>
          <c:showCatName val="0"/>
          <c:showSerName val="0"/>
          <c:showPercent val="0"/>
          <c:showBubbleSize val="0"/>
        </c:dLbls>
        <c:gapWidth val="0"/>
        <c:overlap val="100"/>
        <c:axId val="1120105696"/>
        <c:axId val="1026445152"/>
      </c:barChart>
      <c:catAx>
        <c:axId val="112010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26445152"/>
        <c:crosses val="autoZero"/>
        <c:auto val="1"/>
        <c:lblAlgn val="ctr"/>
        <c:lblOffset val="100"/>
        <c:tickLblSkip val="5"/>
        <c:tickMarkSkip val="5"/>
        <c:noMultiLvlLbl val="0"/>
      </c:catAx>
      <c:valAx>
        <c:axId val="102644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2010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bar"/>
        <c:grouping val="clustered"/>
        <c:varyColors val="0"/>
        <c:ser>
          <c:idx val="0"/>
          <c:order val="0"/>
          <c:tx>
            <c:strRef>
              <c:f>工作表3!$C$1</c:f>
              <c:strCache>
                <c:ptCount val="1"/>
                <c:pt idx="0">
                  <c:v>Feature importance</c:v>
                </c:pt>
              </c:strCache>
            </c:strRef>
          </c:tx>
          <c:spPr>
            <a:solidFill>
              <a:schemeClr val="accent1"/>
            </a:solidFill>
            <a:ln>
              <a:noFill/>
            </a:ln>
            <a:effectLst/>
          </c:spPr>
          <c:invertIfNegative val="0"/>
          <c:cat>
            <c:strRef>
              <c:f>工作表3!$B$2:$B$19</c:f>
              <c:strCache>
                <c:ptCount val="18"/>
                <c:pt idx="0">
                  <c:v>White</c:v>
                </c:pt>
                <c:pt idx="1">
                  <c:v>Red</c:v>
                </c:pt>
                <c:pt idx="2">
                  <c:v>Blue</c:v>
                </c:pt>
                <c:pt idx="3">
                  <c:v>Cow</c:v>
                </c:pt>
                <c:pt idx="4">
                  <c:v>Green</c:v>
                </c:pt>
                <c:pt idx="5">
                  <c:v>Cat</c:v>
                </c:pt>
                <c:pt idx="6">
                  <c:v>Large</c:v>
                </c:pt>
                <c:pt idx="7">
                  <c:v>Gray</c:v>
                </c:pt>
                <c:pt idx="8">
                  <c:v>Tuna</c:v>
                </c:pt>
                <c:pt idx="9">
                  <c:v>Mid</c:v>
                </c:pt>
                <c:pt idx="10">
                  <c:v>Tiny</c:v>
                </c:pt>
                <c:pt idx="11">
                  <c:v>Black</c:v>
                </c:pt>
                <c:pt idx="12">
                  <c:v>Toad</c:v>
                </c:pt>
                <c:pt idx="13">
                  <c:v>Small</c:v>
                </c:pt>
                <c:pt idx="14">
                  <c:v>Goat</c:v>
                </c:pt>
                <c:pt idx="15">
                  <c:v>Dog</c:v>
                </c:pt>
                <c:pt idx="16">
                  <c:v>Frog</c:v>
                </c:pt>
                <c:pt idx="17">
                  <c:v>Cod</c:v>
                </c:pt>
              </c:strCache>
            </c:strRef>
          </c:cat>
          <c:val>
            <c:numRef>
              <c:f>工作表3!$C$2:$C$19</c:f>
              <c:numCache>
                <c:formatCode>0_);[Red]\(0\)</c:formatCode>
                <c:ptCount val="18"/>
                <c:pt idx="0">
                  <c:v>50</c:v>
                </c:pt>
                <c:pt idx="1">
                  <c:v>50</c:v>
                </c:pt>
                <c:pt idx="2">
                  <c:v>50</c:v>
                </c:pt>
                <c:pt idx="3">
                  <c:v>100</c:v>
                </c:pt>
                <c:pt idx="4">
                  <c:v>100</c:v>
                </c:pt>
                <c:pt idx="5">
                  <c:v>200</c:v>
                </c:pt>
                <c:pt idx="6">
                  <c:v>250</c:v>
                </c:pt>
                <c:pt idx="7">
                  <c:v>250</c:v>
                </c:pt>
                <c:pt idx="8">
                  <c:v>350</c:v>
                </c:pt>
                <c:pt idx="9">
                  <c:v>400</c:v>
                </c:pt>
                <c:pt idx="10">
                  <c:v>400</c:v>
                </c:pt>
                <c:pt idx="11">
                  <c:v>450</c:v>
                </c:pt>
                <c:pt idx="12">
                  <c:v>500</c:v>
                </c:pt>
                <c:pt idx="13">
                  <c:v>550</c:v>
                </c:pt>
                <c:pt idx="14">
                  <c:v>600</c:v>
                </c:pt>
                <c:pt idx="15">
                  <c:v>650</c:v>
                </c:pt>
                <c:pt idx="16">
                  <c:v>750</c:v>
                </c:pt>
                <c:pt idx="17">
                  <c:v>800</c:v>
                </c:pt>
              </c:numCache>
            </c:numRef>
          </c:val>
          <c:extLst>
            <c:ext xmlns:c16="http://schemas.microsoft.com/office/drawing/2014/chart" uri="{C3380CC4-5D6E-409C-BE32-E72D297353CC}">
              <c16:uniqueId val="{00000000-96DA-43A1-AA1D-70B5DF66EB1C}"/>
            </c:ext>
          </c:extLst>
        </c:ser>
        <c:dLbls>
          <c:showLegendKey val="0"/>
          <c:showVal val="0"/>
          <c:showCatName val="0"/>
          <c:showSerName val="0"/>
          <c:showPercent val="0"/>
          <c:showBubbleSize val="0"/>
        </c:dLbls>
        <c:gapWidth val="182"/>
        <c:axId val="1065605503"/>
        <c:axId val="1150729919"/>
      </c:barChart>
      <c:catAx>
        <c:axId val="1065605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50729919"/>
        <c:crosses val="autoZero"/>
        <c:auto val="1"/>
        <c:lblAlgn val="ctr"/>
        <c:lblOffset val="100"/>
        <c:noMultiLvlLbl val="0"/>
      </c:catAx>
      <c:valAx>
        <c:axId val="1150729919"/>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65605503"/>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sz="1400" b="0" i="0" u="none" strike="noStrike" baseline="0">
                <a:effectLst/>
              </a:rPr>
              <a:t>Color</a:t>
            </a:r>
            <a:r>
              <a:rPr lang="en-US" altLang="zh-TW" sz="1400" b="0" i="0" u="none" strike="noStrike" baseline="0"/>
              <a:t> </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工作表1!$K$4</c:f>
              <c:strCache>
                <c:ptCount val="1"/>
                <c:pt idx="0">
                  <c:v>Good</c:v>
                </c:pt>
              </c:strCache>
            </c:strRef>
          </c:tx>
          <c:spPr>
            <a:solidFill>
              <a:schemeClr val="accent1"/>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工作表1!$K$5:$K$10</c:f>
              <c:numCache>
                <c:formatCode>General</c:formatCode>
                <c:ptCount val="6"/>
                <c:pt idx="0">
                  <c:v>23</c:v>
                </c:pt>
                <c:pt idx="1">
                  <c:v>45</c:v>
                </c:pt>
                <c:pt idx="2">
                  <c:v>31</c:v>
                </c:pt>
                <c:pt idx="3">
                  <c:v>21</c:v>
                </c:pt>
                <c:pt idx="4">
                  <c:v>46</c:v>
                </c:pt>
                <c:pt idx="5">
                  <c:v>34</c:v>
                </c:pt>
              </c:numCache>
            </c:numRef>
          </c:val>
          <c:extLst>
            <c:ext xmlns:c16="http://schemas.microsoft.com/office/drawing/2014/chart" uri="{C3380CC4-5D6E-409C-BE32-E72D297353CC}">
              <c16:uniqueId val="{00000000-397E-4A7E-9C57-91BC4C91B43E}"/>
            </c:ext>
          </c:extLst>
        </c:ser>
        <c:ser>
          <c:idx val="1"/>
          <c:order val="1"/>
          <c:tx>
            <c:strRef>
              <c:f>工作表1!$L$4</c:f>
              <c:strCache>
                <c:ptCount val="1"/>
                <c:pt idx="0">
                  <c:v>Bad</c:v>
                </c:pt>
              </c:strCache>
            </c:strRef>
          </c:tx>
          <c:spPr>
            <a:solidFill>
              <a:schemeClr val="accent2"/>
            </a:solidFill>
            <a:ln>
              <a:noFill/>
            </a:ln>
            <a:effectLst/>
          </c:spPr>
          <c:invertIfNegative val="0"/>
          <c:cat>
            <c:strRef>
              <c:f>工作表1!$J$5:$J$10</c:f>
              <c:strCache>
                <c:ptCount val="6"/>
                <c:pt idx="0">
                  <c:v>White</c:v>
                </c:pt>
                <c:pt idx="1">
                  <c:v>Black</c:v>
                </c:pt>
                <c:pt idx="2">
                  <c:v>Gray</c:v>
                </c:pt>
                <c:pt idx="3">
                  <c:v>Red</c:v>
                </c:pt>
                <c:pt idx="4">
                  <c:v>Blue</c:v>
                </c:pt>
                <c:pt idx="5">
                  <c:v>Green</c:v>
                </c:pt>
              </c:strCache>
            </c:strRef>
          </c:cat>
          <c:val>
            <c:numRef>
              <c:f>工作表1!$L$5:$L$10</c:f>
              <c:numCache>
                <c:formatCode>General</c:formatCode>
                <c:ptCount val="6"/>
                <c:pt idx="0">
                  <c:v>0</c:v>
                </c:pt>
                <c:pt idx="1">
                  <c:v>23</c:v>
                </c:pt>
                <c:pt idx="2">
                  <c:v>10</c:v>
                </c:pt>
                <c:pt idx="3">
                  <c:v>43</c:v>
                </c:pt>
                <c:pt idx="4">
                  <c:v>0</c:v>
                </c:pt>
                <c:pt idx="5">
                  <c:v>24</c:v>
                </c:pt>
              </c:numCache>
            </c:numRef>
          </c:val>
          <c:extLst>
            <c:ext xmlns:c16="http://schemas.microsoft.com/office/drawing/2014/chart" uri="{C3380CC4-5D6E-409C-BE32-E72D297353CC}">
              <c16:uniqueId val="{00000001-397E-4A7E-9C57-91BC4C91B43E}"/>
            </c:ext>
          </c:extLst>
        </c:ser>
        <c:dLbls>
          <c:showLegendKey val="0"/>
          <c:showVal val="0"/>
          <c:showCatName val="0"/>
          <c:showSerName val="0"/>
          <c:showPercent val="0"/>
          <c:showBubbleSize val="0"/>
        </c:dLbls>
        <c:gapWidth val="219"/>
        <c:overlap val="100"/>
        <c:axId val="978434496"/>
        <c:axId val="976913072"/>
      </c:barChart>
      <c:catAx>
        <c:axId val="978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6913072"/>
        <c:crosses val="autoZero"/>
        <c:auto val="1"/>
        <c:lblAlgn val="ctr"/>
        <c:lblOffset val="100"/>
        <c:noMultiLvlLbl val="0"/>
      </c:catAx>
      <c:valAx>
        <c:axId val="97691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00" b="0" i="0" u="none" strike="noStrike" baseline="0">
                    <a:effectLst/>
                  </a:rPr>
                  <a:t>counts</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78434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工作表3!$C$22</c:f>
              <c:strCache>
                <c:ptCount val="1"/>
                <c:pt idx="0">
                  <c:v>Good</c:v>
                </c:pt>
              </c:strCache>
            </c:strRef>
          </c:tx>
          <c:spPr>
            <a:solidFill>
              <a:schemeClr val="accent1"/>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工作表3!$C$23:$C$28</c:f>
              <c:numCache>
                <c:formatCode>General</c:formatCode>
                <c:ptCount val="6"/>
                <c:pt idx="0">
                  <c:v>45</c:v>
                </c:pt>
                <c:pt idx="1">
                  <c:v>49</c:v>
                </c:pt>
                <c:pt idx="2">
                  <c:v>40</c:v>
                </c:pt>
                <c:pt idx="3">
                  <c:v>12</c:v>
                </c:pt>
                <c:pt idx="4">
                  <c:v>30</c:v>
                </c:pt>
                <c:pt idx="5">
                  <c:v>23</c:v>
                </c:pt>
              </c:numCache>
            </c:numRef>
          </c:val>
          <c:extLst>
            <c:ext xmlns:c16="http://schemas.microsoft.com/office/drawing/2014/chart" uri="{C3380CC4-5D6E-409C-BE32-E72D297353CC}">
              <c16:uniqueId val="{00000000-A629-4E8A-A0E5-C9EB2EA80F3F}"/>
            </c:ext>
          </c:extLst>
        </c:ser>
        <c:ser>
          <c:idx val="1"/>
          <c:order val="1"/>
          <c:tx>
            <c:strRef>
              <c:f>工作表3!$D$22</c:f>
              <c:strCache>
                <c:ptCount val="1"/>
                <c:pt idx="0">
                  <c:v>Bad</c:v>
                </c:pt>
              </c:strCache>
            </c:strRef>
          </c:tx>
          <c:spPr>
            <a:solidFill>
              <a:schemeClr val="accent2"/>
            </a:solidFill>
            <a:ln>
              <a:noFill/>
            </a:ln>
            <a:effectLst/>
          </c:spPr>
          <c:invertIfNegative val="0"/>
          <c:cat>
            <c:strRef>
              <c:f>工作表3!$B$23:$B$28</c:f>
              <c:strCache>
                <c:ptCount val="6"/>
                <c:pt idx="0">
                  <c:v>Black</c:v>
                </c:pt>
                <c:pt idx="1">
                  <c:v>Mid</c:v>
                </c:pt>
                <c:pt idx="2">
                  <c:v>Large</c:v>
                </c:pt>
                <c:pt idx="3">
                  <c:v>Cat</c:v>
                </c:pt>
                <c:pt idx="4">
                  <c:v>Cow</c:v>
                </c:pt>
                <c:pt idx="5">
                  <c:v>White</c:v>
                </c:pt>
              </c:strCache>
            </c:strRef>
          </c:cat>
          <c:val>
            <c:numRef>
              <c:f>工作表3!$D$23:$D$28</c:f>
              <c:numCache>
                <c:formatCode>General</c:formatCode>
                <c:ptCount val="6"/>
                <c:pt idx="0">
                  <c:v>23</c:v>
                </c:pt>
                <c:pt idx="1">
                  <c:v>60</c:v>
                </c:pt>
                <c:pt idx="2">
                  <c:v>35</c:v>
                </c:pt>
                <c:pt idx="3">
                  <c:v>0</c:v>
                </c:pt>
                <c:pt idx="4">
                  <c:v>0</c:v>
                </c:pt>
                <c:pt idx="5">
                  <c:v>0</c:v>
                </c:pt>
              </c:numCache>
            </c:numRef>
          </c:val>
          <c:extLst>
            <c:ext xmlns:c16="http://schemas.microsoft.com/office/drawing/2014/chart" uri="{C3380CC4-5D6E-409C-BE32-E72D297353CC}">
              <c16:uniqueId val="{00000001-A629-4E8A-A0E5-C9EB2EA80F3F}"/>
            </c:ext>
          </c:extLst>
        </c:ser>
        <c:dLbls>
          <c:showLegendKey val="0"/>
          <c:showVal val="0"/>
          <c:showCatName val="0"/>
          <c:showSerName val="0"/>
          <c:showPercent val="0"/>
          <c:showBubbleSize val="0"/>
        </c:dLbls>
        <c:gapWidth val="150"/>
        <c:overlap val="100"/>
        <c:axId val="1168705392"/>
        <c:axId val="1116041056"/>
      </c:barChart>
      <c:catAx>
        <c:axId val="11687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16041056"/>
        <c:crosses val="autoZero"/>
        <c:auto val="1"/>
        <c:lblAlgn val="ctr"/>
        <c:lblOffset val="100"/>
        <c:noMultiLvlLbl val="0"/>
      </c:catAx>
      <c:valAx>
        <c:axId val="111604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687053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工作表3!$H$22</c:f>
              <c:strCache>
                <c:ptCount val="1"/>
                <c:pt idx="0">
                  <c:v>Good</c:v>
                </c:pt>
              </c:strCache>
            </c:strRef>
          </c:tx>
          <c:spPr>
            <a:solidFill>
              <a:schemeClr val="accent1"/>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工作表3!$H$23:$H$28</c:f>
              <c:numCache>
                <c:formatCode>General</c:formatCode>
                <c:ptCount val="6"/>
                <c:pt idx="0">
                  <c:v>14</c:v>
                </c:pt>
                <c:pt idx="1">
                  <c:v>26</c:v>
                </c:pt>
                <c:pt idx="2">
                  <c:v>24</c:v>
                </c:pt>
                <c:pt idx="3">
                  <c:v>35</c:v>
                </c:pt>
                <c:pt idx="4">
                  <c:v>31</c:v>
                </c:pt>
                <c:pt idx="5">
                  <c:v>21</c:v>
                </c:pt>
              </c:numCache>
            </c:numRef>
          </c:val>
          <c:extLst>
            <c:ext xmlns:c16="http://schemas.microsoft.com/office/drawing/2014/chart" uri="{C3380CC4-5D6E-409C-BE32-E72D297353CC}">
              <c16:uniqueId val="{00000000-2FA5-42AC-AA10-C920AEDD0054}"/>
            </c:ext>
          </c:extLst>
        </c:ser>
        <c:ser>
          <c:idx val="1"/>
          <c:order val="1"/>
          <c:tx>
            <c:strRef>
              <c:f>工作表3!$I$22</c:f>
              <c:strCache>
                <c:ptCount val="1"/>
                <c:pt idx="0">
                  <c:v>Bad</c:v>
                </c:pt>
              </c:strCache>
            </c:strRef>
          </c:tx>
          <c:spPr>
            <a:solidFill>
              <a:schemeClr val="accent2"/>
            </a:solidFill>
            <a:ln>
              <a:noFill/>
            </a:ln>
            <a:effectLst/>
          </c:spPr>
          <c:invertIfNegative val="0"/>
          <c:cat>
            <c:strRef>
              <c:f>工作表3!$G$23:$G$28</c:f>
              <c:strCache>
                <c:ptCount val="6"/>
                <c:pt idx="0">
                  <c:v>Frog</c:v>
                </c:pt>
                <c:pt idx="1">
                  <c:v>Dog</c:v>
                </c:pt>
                <c:pt idx="2">
                  <c:v>Goat</c:v>
                </c:pt>
                <c:pt idx="3">
                  <c:v>Small</c:v>
                </c:pt>
                <c:pt idx="4">
                  <c:v>Gray</c:v>
                </c:pt>
                <c:pt idx="5">
                  <c:v>Red</c:v>
                </c:pt>
              </c:strCache>
            </c:strRef>
          </c:cat>
          <c:val>
            <c:numRef>
              <c:f>工作表3!$I$23:$I$28</c:f>
              <c:numCache>
                <c:formatCode>General</c:formatCode>
                <c:ptCount val="6"/>
                <c:pt idx="0">
                  <c:v>4</c:v>
                </c:pt>
                <c:pt idx="1">
                  <c:v>6</c:v>
                </c:pt>
                <c:pt idx="2">
                  <c:v>35</c:v>
                </c:pt>
                <c:pt idx="3">
                  <c:v>5</c:v>
                </c:pt>
                <c:pt idx="4">
                  <c:v>10</c:v>
                </c:pt>
                <c:pt idx="5">
                  <c:v>43</c:v>
                </c:pt>
              </c:numCache>
            </c:numRef>
          </c:val>
          <c:extLst>
            <c:ext xmlns:c16="http://schemas.microsoft.com/office/drawing/2014/chart" uri="{C3380CC4-5D6E-409C-BE32-E72D297353CC}">
              <c16:uniqueId val="{00000001-2FA5-42AC-AA10-C920AEDD0054}"/>
            </c:ext>
          </c:extLst>
        </c:ser>
        <c:dLbls>
          <c:showLegendKey val="0"/>
          <c:showVal val="0"/>
          <c:showCatName val="0"/>
          <c:showSerName val="0"/>
          <c:showPercent val="0"/>
          <c:showBubbleSize val="0"/>
        </c:dLbls>
        <c:gapWidth val="150"/>
        <c:overlap val="100"/>
        <c:axId val="1207008096"/>
        <c:axId val="1208628800"/>
      </c:barChart>
      <c:catAx>
        <c:axId val="120700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8628800"/>
        <c:crosses val="autoZero"/>
        <c:auto val="1"/>
        <c:lblAlgn val="ctr"/>
        <c:lblOffset val="100"/>
        <c:noMultiLvlLbl val="0"/>
      </c:catAx>
      <c:valAx>
        <c:axId val="1208628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07008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工作表3!$M$22</c:f>
              <c:strCache>
                <c:ptCount val="1"/>
                <c:pt idx="0">
                  <c:v>Good</c:v>
                </c:pt>
              </c:strCache>
            </c:strRef>
          </c:tx>
          <c:spPr>
            <a:solidFill>
              <a:schemeClr val="accent1"/>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工作表3!$M$23:$M$28</c:f>
              <c:numCache>
                <c:formatCode>General</c:formatCode>
                <c:ptCount val="6"/>
                <c:pt idx="0">
                  <c:v>20</c:v>
                </c:pt>
                <c:pt idx="1">
                  <c:v>42</c:v>
                </c:pt>
                <c:pt idx="2">
                  <c:v>35</c:v>
                </c:pt>
                <c:pt idx="3">
                  <c:v>32</c:v>
                </c:pt>
                <c:pt idx="4">
                  <c:v>34</c:v>
                </c:pt>
                <c:pt idx="5">
                  <c:v>46</c:v>
                </c:pt>
              </c:numCache>
            </c:numRef>
          </c:val>
          <c:extLst>
            <c:ext xmlns:c16="http://schemas.microsoft.com/office/drawing/2014/chart" uri="{C3380CC4-5D6E-409C-BE32-E72D297353CC}">
              <c16:uniqueId val="{00000000-6FEF-4FB2-B800-B51B45F47C0C}"/>
            </c:ext>
          </c:extLst>
        </c:ser>
        <c:ser>
          <c:idx val="1"/>
          <c:order val="1"/>
          <c:tx>
            <c:strRef>
              <c:f>工作表3!$N$22</c:f>
              <c:strCache>
                <c:ptCount val="1"/>
                <c:pt idx="0">
                  <c:v>Bad</c:v>
                </c:pt>
              </c:strCache>
            </c:strRef>
          </c:tx>
          <c:spPr>
            <a:solidFill>
              <a:schemeClr val="accent2"/>
            </a:solidFill>
            <a:ln>
              <a:noFill/>
            </a:ln>
            <a:effectLst/>
          </c:spPr>
          <c:invertIfNegative val="0"/>
          <c:cat>
            <c:strRef>
              <c:f>工作表3!$L$23:$L$28</c:f>
              <c:strCache>
                <c:ptCount val="6"/>
                <c:pt idx="0">
                  <c:v>Cod</c:v>
                </c:pt>
                <c:pt idx="1">
                  <c:v>Toad</c:v>
                </c:pt>
                <c:pt idx="2">
                  <c:v>Tiny</c:v>
                </c:pt>
                <c:pt idx="3">
                  <c:v>Tuna</c:v>
                </c:pt>
                <c:pt idx="4">
                  <c:v>Green</c:v>
                </c:pt>
                <c:pt idx="5">
                  <c:v>Blue</c:v>
                </c:pt>
              </c:strCache>
            </c:strRef>
          </c:cat>
          <c:val>
            <c:numRef>
              <c:f>工作表3!$N$23:$N$28</c:f>
              <c:numCache>
                <c:formatCode>General</c:formatCode>
                <c:ptCount val="6"/>
                <c:pt idx="0">
                  <c:v>30</c:v>
                </c:pt>
                <c:pt idx="1">
                  <c:v>23</c:v>
                </c:pt>
                <c:pt idx="2">
                  <c:v>5</c:v>
                </c:pt>
                <c:pt idx="3">
                  <c:v>2</c:v>
                </c:pt>
                <c:pt idx="4">
                  <c:v>24</c:v>
                </c:pt>
                <c:pt idx="5">
                  <c:v>0</c:v>
                </c:pt>
              </c:numCache>
            </c:numRef>
          </c:val>
          <c:extLst>
            <c:ext xmlns:c16="http://schemas.microsoft.com/office/drawing/2014/chart" uri="{C3380CC4-5D6E-409C-BE32-E72D297353CC}">
              <c16:uniqueId val="{00000001-6FEF-4FB2-B800-B51B45F47C0C}"/>
            </c:ext>
          </c:extLst>
        </c:ser>
        <c:dLbls>
          <c:showLegendKey val="0"/>
          <c:showVal val="0"/>
          <c:showCatName val="0"/>
          <c:showSerName val="0"/>
          <c:showPercent val="0"/>
          <c:showBubbleSize val="0"/>
        </c:dLbls>
        <c:gapWidth val="150"/>
        <c:overlap val="100"/>
        <c:axId val="996894208"/>
        <c:axId val="757195824"/>
      </c:barChart>
      <c:catAx>
        <c:axId val="9968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757195824"/>
        <c:crosses val="autoZero"/>
        <c:auto val="1"/>
        <c:lblAlgn val="ctr"/>
        <c:lblOffset val="100"/>
        <c:noMultiLvlLbl val="0"/>
      </c:catAx>
      <c:valAx>
        <c:axId val="757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996894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Sorted Group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工作表1!$AI$19</c:f>
              <c:strCache>
                <c:ptCount val="1"/>
                <c:pt idx="0">
                  <c:v>Good</c:v>
                </c:pt>
              </c:strCache>
            </c:strRef>
          </c:tx>
          <c:spPr>
            <a:solidFill>
              <a:schemeClr val="accent1"/>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工作表1!$AI$27:$AI$32</c:f>
              <c:numCache>
                <c:formatCode>General</c:formatCode>
                <c:ptCount val="6"/>
                <c:pt idx="0">
                  <c:v>46</c:v>
                </c:pt>
                <c:pt idx="1">
                  <c:v>32</c:v>
                </c:pt>
                <c:pt idx="2">
                  <c:v>35</c:v>
                </c:pt>
                <c:pt idx="3">
                  <c:v>42</c:v>
                </c:pt>
                <c:pt idx="4">
                  <c:v>34</c:v>
                </c:pt>
                <c:pt idx="5">
                  <c:v>20</c:v>
                </c:pt>
              </c:numCache>
            </c:numRef>
          </c:val>
          <c:extLst>
            <c:ext xmlns:c16="http://schemas.microsoft.com/office/drawing/2014/chart" uri="{C3380CC4-5D6E-409C-BE32-E72D297353CC}">
              <c16:uniqueId val="{00000000-51FE-45E8-A3B3-952903054B11}"/>
            </c:ext>
          </c:extLst>
        </c:ser>
        <c:ser>
          <c:idx val="1"/>
          <c:order val="1"/>
          <c:tx>
            <c:strRef>
              <c:f>工作表1!$AJ$19</c:f>
              <c:strCache>
                <c:ptCount val="1"/>
                <c:pt idx="0">
                  <c:v>Bad</c:v>
                </c:pt>
              </c:strCache>
            </c:strRef>
          </c:tx>
          <c:spPr>
            <a:solidFill>
              <a:schemeClr val="accent2"/>
            </a:solidFill>
            <a:ln>
              <a:noFill/>
            </a:ln>
            <a:effectLst/>
          </c:spPr>
          <c:invertIfNegative val="0"/>
          <c:cat>
            <c:strRef>
              <c:f>工作表1!$AH$27:$AH$32</c:f>
              <c:strCache>
                <c:ptCount val="6"/>
                <c:pt idx="0">
                  <c:v>Blue</c:v>
                </c:pt>
                <c:pt idx="1">
                  <c:v>Tuna</c:v>
                </c:pt>
                <c:pt idx="2">
                  <c:v>Tiny</c:v>
                </c:pt>
                <c:pt idx="3">
                  <c:v>Toad</c:v>
                </c:pt>
                <c:pt idx="4">
                  <c:v>Green</c:v>
                </c:pt>
                <c:pt idx="5">
                  <c:v>Cod</c:v>
                </c:pt>
              </c:strCache>
            </c:strRef>
          </c:cat>
          <c:val>
            <c:numRef>
              <c:f>工作表1!$AJ$27:$AJ$32</c:f>
              <c:numCache>
                <c:formatCode>General</c:formatCode>
                <c:ptCount val="6"/>
                <c:pt idx="0">
                  <c:v>0</c:v>
                </c:pt>
                <c:pt idx="1">
                  <c:v>2</c:v>
                </c:pt>
                <c:pt idx="2">
                  <c:v>5</c:v>
                </c:pt>
                <c:pt idx="3">
                  <c:v>23</c:v>
                </c:pt>
                <c:pt idx="4">
                  <c:v>24</c:v>
                </c:pt>
                <c:pt idx="5">
                  <c:v>30</c:v>
                </c:pt>
              </c:numCache>
            </c:numRef>
          </c:val>
          <c:extLst>
            <c:ext xmlns:c16="http://schemas.microsoft.com/office/drawing/2014/chart" uri="{C3380CC4-5D6E-409C-BE32-E72D297353CC}">
              <c16:uniqueId val="{00000001-51FE-45E8-A3B3-952903054B11}"/>
            </c:ext>
          </c:extLst>
        </c:ser>
        <c:dLbls>
          <c:showLegendKey val="0"/>
          <c:showVal val="0"/>
          <c:showCatName val="0"/>
          <c:showSerName val="0"/>
          <c:showPercent val="0"/>
          <c:showBubbleSize val="0"/>
        </c:dLbls>
        <c:gapWidth val="150"/>
        <c:overlap val="100"/>
        <c:axId val="1081424080"/>
        <c:axId val="833127728"/>
      </c:barChart>
      <c:catAx>
        <c:axId val="108142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833127728"/>
        <c:crosses val="autoZero"/>
        <c:auto val="1"/>
        <c:lblAlgn val="ctr"/>
        <c:lblOffset val="100"/>
        <c:noMultiLvlLbl val="0"/>
      </c:catAx>
      <c:valAx>
        <c:axId val="83312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081424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工作表4!$L$2</c:f>
              <c:strCache>
                <c:ptCount val="1"/>
                <c:pt idx="0">
                  <c:v>Good</c:v>
                </c:pt>
              </c:strCache>
            </c:strRef>
          </c:tx>
          <c:spPr>
            <a:solidFill>
              <a:schemeClr val="accent1"/>
            </a:solidFill>
            <a:ln w="25400">
              <a:solidFill>
                <a:schemeClr val="accent1"/>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工作表4!$L$3:$L$66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6A67-4EBC-87BA-64EF581DF3F6}"/>
            </c:ext>
          </c:extLst>
        </c:ser>
        <c:ser>
          <c:idx val="1"/>
          <c:order val="1"/>
          <c:tx>
            <c:strRef>
              <c:f>工作表4!$M$2</c:f>
              <c:strCache>
                <c:ptCount val="1"/>
                <c:pt idx="0">
                  <c:v>Bad</c:v>
                </c:pt>
              </c:strCache>
            </c:strRef>
          </c:tx>
          <c:spPr>
            <a:solidFill>
              <a:schemeClr val="accent2"/>
            </a:solidFill>
            <a:ln w="25400">
              <a:solidFill>
                <a:schemeClr val="accent2"/>
              </a:solidFill>
            </a:ln>
            <a:effectLst/>
          </c:spPr>
          <c:invertIfNegative val="0"/>
          <c:cat>
            <c:numRef>
              <c:f>工作表4!$K$3:$K$66</c:f>
              <c:numCache>
                <c:formatCode>General</c:formatCode>
                <c:ptCount val="64"/>
                <c:pt idx="0">
                  <c:v>0</c:v>
                </c:pt>
                <c:pt idx="1">
                  <c:v>1</c:v>
                </c:pt>
                <c:pt idx="2">
                  <c:v>4</c:v>
                </c:pt>
                <c:pt idx="3">
                  <c:v>8</c:v>
                </c:pt>
                <c:pt idx="4">
                  <c:v>13</c:v>
                </c:pt>
                <c:pt idx="5">
                  <c:v>19</c:v>
                </c:pt>
                <c:pt idx="6">
                  <c:v>26</c:v>
                </c:pt>
                <c:pt idx="7">
                  <c:v>34</c:v>
                </c:pt>
                <c:pt idx="8">
                  <c:v>43</c:v>
                </c:pt>
                <c:pt idx="9">
                  <c:v>53</c:v>
                </c:pt>
                <c:pt idx="10">
                  <c:v>64</c:v>
                </c:pt>
                <c:pt idx="11">
                  <c:v>75</c:v>
                </c:pt>
                <c:pt idx="12">
                  <c:v>88</c:v>
                </c:pt>
                <c:pt idx="13">
                  <c:v>102</c:v>
                </c:pt>
                <c:pt idx="14">
                  <c:v>116</c:v>
                </c:pt>
                <c:pt idx="15">
                  <c:v>131</c:v>
                </c:pt>
                <c:pt idx="16">
                  <c:v>148</c:v>
                </c:pt>
                <c:pt idx="17">
                  <c:v>164</c:v>
                </c:pt>
                <c:pt idx="18">
                  <c:v>182</c:v>
                </c:pt>
                <c:pt idx="19">
                  <c:v>201</c:v>
                </c:pt>
                <c:pt idx="20">
                  <c:v>220</c:v>
                </c:pt>
                <c:pt idx="21">
                  <c:v>240</c:v>
                </c:pt>
                <c:pt idx="22">
                  <c:v>261</c:v>
                </c:pt>
                <c:pt idx="23">
                  <c:v>283</c:v>
                </c:pt>
                <c:pt idx="24">
                  <c:v>306</c:v>
                </c:pt>
                <c:pt idx="25">
                  <c:v>329</c:v>
                </c:pt>
                <c:pt idx="26">
                  <c:v>353</c:v>
                </c:pt>
                <c:pt idx="27">
                  <c:v>378</c:v>
                </c:pt>
                <c:pt idx="28">
                  <c:v>403</c:v>
                </c:pt>
                <c:pt idx="29">
                  <c:v>429</c:v>
                </c:pt>
                <c:pt idx="30">
                  <c:v>456</c:v>
                </c:pt>
                <c:pt idx="31">
                  <c:v>484</c:v>
                </c:pt>
                <c:pt idx="32">
                  <c:v>512</c:v>
                </c:pt>
                <c:pt idx="33">
                  <c:v>542</c:v>
                </c:pt>
                <c:pt idx="34">
                  <c:v>572</c:v>
                </c:pt>
                <c:pt idx="35">
                  <c:v>602</c:v>
                </c:pt>
                <c:pt idx="36">
                  <c:v>633</c:v>
                </c:pt>
                <c:pt idx="37">
                  <c:v>665</c:v>
                </c:pt>
                <c:pt idx="38">
                  <c:v>698</c:v>
                </c:pt>
                <c:pt idx="39">
                  <c:v>731</c:v>
                </c:pt>
                <c:pt idx="40">
                  <c:v>766</c:v>
                </c:pt>
                <c:pt idx="41">
                  <c:v>800</c:v>
                </c:pt>
                <c:pt idx="42">
                  <c:v>836</c:v>
                </c:pt>
                <c:pt idx="43">
                  <c:v>872</c:v>
                </c:pt>
                <c:pt idx="44">
                  <c:v>909</c:v>
                </c:pt>
                <c:pt idx="45">
                  <c:v>946</c:v>
                </c:pt>
                <c:pt idx="46">
                  <c:v>984</c:v>
                </c:pt>
                <c:pt idx="47">
                  <c:v>1023</c:v>
                </c:pt>
                <c:pt idx="48">
                  <c:v>1063</c:v>
                </c:pt>
                <c:pt idx="49">
                  <c:v>1103</c:v>
                </c:pt>
                <c:pt idx="50">
                  <c:v>1144</c:v>
                </c:pt>
                <c:pt idx="51">
                  <c:v>1185</c:v>
                </c:pt>
                <c:pt idx="52">
                  <c:v>1227</c:v>
                </c:pt>
                <c:pt idx="53">
                  <c:v>1270</c:v>
                </c:pt>
                <c:pt idx="54">
                  <c:v>1314</c:v>
                </c:pt>
                <c:pt idx="55">
                  <c:v>1358</c:v>
                </c:pt>
                <c:pt idx="56">
                  <c:v>1402</c:v>
                </c:pt>
                <c:pt idx="57">
                  <c:v>1448</c:v>
                </c:pt>
                <c:pt idx="58">
                  <c:v>1494</c:v>
                </c:pt>
                <c:pt idx="59">
                  <c:v>1541</c:v>
                </c:pt>
                <c:pt idx="60">
                  <c:v>1588</c:v>
                </c:pt>
                <c:pt idx="61">
                  <c:v>1636</c:v>
                </c:pt>
                <c:pt idx="62">
                  <c:v>1684</c:v>
                </c:pt>
                <c:pt idx="63">
                  <c:v>1734</c:v>
                </c:pt>
              </c:numCache>
            </c:numRef>
          </c:cat>
          <c:val>
            <c:numRef>
              <c:f>工作表4!$M$3:$M$66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6A67-4EBC-87BA-64EF581DF3F6}"/>
            </c:ext>
          </c:extLst>
        </c:ser>
        <c:dLbls>
          <c:showLegendKey val="0"/>
          <c:showVal val="0"/>
          <c:showCatName val="0"/>
          <c:showSerName val="0"/>
          <c:showPercent val="0"/>
          <c:showBubbleSize val="0"/>
        </c:dLbls>
        <c:gapWidth val="219"/>
        <c:overlap val="100"/>
        <c:axId val="1247331616"/>
        <c:axId val="1247999472"/>
      </c:barChart>
      <c:dateAx>
        <c:axId val="1247331616"/>
        <c:scaling>
          <c:orientation val="minMax"/>
        </c:scaling>
        <c:delete val="0"/>
        <c:axPos val="b"/>
        <c:numFmt formatCode="#,##0_);[Red]\(#,##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999472"/>
        <c:crosses val="autoZero"/>
        <c:auto val="0"/>
        <c:lblOffset val="100"/>
        <c:baseTimeUnit val="days"/>
        <c:majorUnit val="8"/>
        <c:majorTimeUnit val="months"/>
        <c:minorUnit val="5"/>
        <c:minorTimeUnit val="months"/>
      </c:dateAx>
      <c:valAx>
        <c:axId val="124799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4733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barChart>
        <c:barDir val="col"/>
        <c:grouping val="stacked"/>
        <c:varyColors val="0"/>
        <c:ser>
          <c:idx val="0"/>
          <c:order val="0"/>
          <c:tx>
            <c:strRef>
              <c:f>工作表4!$C$2</c:f>
              <c:strCache>
                <c:ptCount val="1"/>
                <c:pt idx="0">
                  <c:v>Good</c:v>
                </c:pt>
              </c:strCache>
            </c:strRef>
          </c:tx>
          <c:spPr>
            <a:solidFill>
              <a:schemeClr val="accent1"/>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工作表4!$C$3:$C$66</c:f>
              <c:numCache>
                <c:formatCode>General</c:formatCode>
                <c:ptCount val="64"/>
                <c:pt idx="0">
                  <c:v>2</c:v>
                </c:pt>
                <c:pt idx="1">
                  <c:v>1</c:v>
                </c:pt>
                <c:pt idx="2">
                  <c:v>2</c:v>
                </c:pt>
                <c:pt idx="3">
                  <c:v>1</c:v>
                </c:pt>
                <c:pt idx="4">
                  <c:v>2</c:v>
                </c:pt>
                <c:pt idx="5">
                  <c:v>1</c:v>
                </c:pt>
                <c:pt idx="6">
                  <c:v>1</c:v>
                </c:pt>
                <c:pt idx="7">
                  <c:v>2</c:v>
                </c:pt>
                <c:pt idx="8">
                  <c:v>0</c:v>
                </c:pt>
                <c:pt idx="9">
                  <c:v>1</c:v>
                </c:pt>
                <c:pt idx="10">
                  <c:v>2</c:v>
                </c:pt>
                <c:pt idx="11">
                  <c:v>1</c:v>
                </c:pt>
                <c:pt idx="12">
                  <c:v>0</c:v>
                </c:pt>
                <c:pt idx="13">
                  <c:v>0</c:v>
                </c:pt>
                <c:pt idx="14">
                  <c:v>0</c:v>
                </c:pt>
                <c:pt idx="15">
                  <c:v>0</c:v>
                </c:pt>
                <c:pt idx="16">
                  <c:v>1</c:v>
                </c:pt>
                <c:pt idx="17">
                  <c:v>1</c:v>
                </c:pt>
                <c:pt idx="18">
                  <c:v>0</c:v>
                </c:pt>
                <c:pt idx="19">
                  <c:v>2</c:v>
                </c:pt>
                <c:pt idx="20">
                  <c:v>2</c:v>
                </c:pt>
                <c:pt idx="21">
                  <c:v>2</c:v>
                </c:pt>
                <c:pt idx="22">
                  <c:v>0</c:v>
                </c:pt>
                <c:pt idx="23">
                  <c:v>0</c:v>
                </c:pt>
                <c:pt idx="24">
                  <c:v>4</c:v>
                </c:pt>
                <c:pt idx="25">
                  <c:v>2</c:v>
                </c:pt>
                <c:pt idx="26">
                  <c:v>2</c:v>
                </c:pt>
                <c:pt idx="27">
                  <c:v>3</c:v>
                </c:pt>
                <c:pt idx="28">
                  <c:v>4</c:v>
                </c:pt>
                <c:pt idx="29">
                  <c:v>0</c:v>
                </c:pt>
                <c:pt idx="30">
                  <c:v>1</c:v>
                </c:pt>
                <c:pt idx="31">
                  <c:v>3</c:v>
                </c:pt>
                <c:pt idx="32">
                  <c:v>4</c:v>
                </c:pt>
                <c:pt idx="33">
                  <c:v>2</c:v>
                </c:pt>
                <c:pt idx="34">
                  <c:v>3</c:v>
                </c:pt>
                <c:pt idx="35">
                  <c:v>3</c:v>
                </c:pt>
                <c:pt idx="36">
                  <c:v>2</c:v>
                </c:pt>
                <c:pt idx="37">
                  <c:v>2</c:v>
                </c:pt>
                <c:pt idx="38">
                  <c:v>3</c:v>
                </c:pt>
                <c:pt idx="39">
                  <c:v>1</c:v>
                </c:pt>
                <c:pt idx="40">
                  <c:v>4</c:v>
                </c:pt>
                <c:pt idx="41">
                  <c:v>2</c:v>
                </c:pt>
                <c:pt idx="42">
                  <c:v>1</c:v>
                </c:pt>
                <c:pt idx="43">
                  <c:v>3</c:v>
                </c:pt>
                <c:pt idx="44">
                  <c:v>3</c:v>
                </c:pt>
                <c:pt idx="45">
                  <c:v>1</c:v>
                </c:pt>
                <c:pt idx="46">
                  <c:v>2</c:v>
                </c:pt>
                <c:pt idx="47">
                  <c:v>4</c:v>
                </c:pt>
                <c:pt idx="48">
                  <c:v>0</c:v>
                </c:pt>
                <c:pt idx="49">
                  <c:v>1</c:v>
                </c:pt>
                <c:pt idx="50">
                  <c:v>6</c:v>
                </c:pt>
                <c:pt idx="51">
                  <c:v>3</c:v>
                </c:pt>
                <c:pt idx="52">
                  <c:v>2</c:v>
                </c:pt>
                <c:pt idx="53">
                  <c:v>9</c:v>
                </c:pt>
                <c:pt idx="54">
                  <c:v>3</c:v>
                </c:pt>
                <c:pt idx="55">
                  <c:v>4</c:v>
                </c:pt>
                <c:pt idx="56">
                  <c:v>4</c:v>
                </c:pt>
                <c:pt idx="57">
                  <c:v>3</c:v>
                </c:pt>
                <c:pt idx="58">
                  <c:v>2</c:v>
                </c:pt>
                <c:pt idx="59">
                  <c:v>7</c:v>
                </c:pt>
                <c:pt idx="60">
                  <c:v>5</c:v>
                </c:pt>
                <c:pt idx="61">
                  <c:v>8</c:v>
                </c:pt>
                <c:pt idx="62">
                  <c:v>7</c:v>
                </c:pt>
                <c:pt idx="63">
                  <c:v>1</c:v>
                </c:pt>
              </c:numCache>
            </c:numRef>
          </c:val>
          <c:extLst>
            <c:ext xmlns:c16="http://schemas.microsoft.com/office/drawing/2014/chart" uri="{C3380CC4-5D6E-409C-BE32-E72D297353CC}">
              <c16:uniqueId val="{00000000-17FB-4803-96DC-85C136230E31}"/>
            </c:ext>
          </c:extLst>
        </c:ser>
        <c:ser>
          <c:idx val="1"/>
          <c:order val="1"/>
          <c:tx>
            <c:strRef>
              <c:f>工作表4!$D$2</c:f>
              <c:strCache>
                <c:ptCount val="1"/>
                <c:pt idx="0">
                  <c:v>Bad</c:v>
                </c:pt>
              </c:strCache>
            </c:strRef>
          </c:tx>
          <c:spPr>
            <a:solidFill>
              <a:schemeClr val="accent2"/>
            </a:solidFill>
            <a:ln>
              <a:noFill/>
            </a:ln>
            <a:effectLst/>
          </c:spPr>
          <c:invertIfNegative val="0"/>
          <c:cat>
            <c:numRef>
              <c:f>工作表4!$B$3:$B$66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cat>
          <c:val>
            <c:numRef>
              <c:f>工作表4!$D$3:$D$66</c:f>
              <c:numCache>
                <c:formatCode>General</c:formatCode>
                <c:ptCount val="64"/>
                <c:pt idx="0">
                  <c:v>4</c:v>
                </c:pt>
                <c:pt idx="1">
                  <c:v>1</c:v>
                </c:pt>
                <c:pt idx="2">
                  <c:v>3</c:v>
                </c:pt>
                <c:pt idx="3">
                  <c:v>1</c:v>
                </c:pt>
                <c:pt idx="4">
                  <c:v>0</c:v>
                </c:pt>
                <c:pt idx="5">
                  <c:v>1</c:v>
                </c:pt>
                <c:pt idx="6">
                  <c:v>3</c:v>
                </c:pt>
                <c:pt idx="7">
                  <c:v>2</c:v>
                </c:pt>
                <c:pt idx="8">
                  <c:v>4</c:v>
                </c:pt>
                <c:pt idx="9">
                  <c:v>4</c:v>
                </c:pt>
                <c:pt idx="10">
                  <c:v>3</c:v>
                </c:pt>
                <c:pt idx="11">
                  <c:v>2</c:v>
                </c:pt>
                <c:pt idx="12">
                  <c:v>2</c:v>
                </c:pt>
                <c:pt idx="13">
                  <c:v>1</c:v>
                </c:pt>
                <c:pt idx="14">
                  <c:v>1</c:v>
                </c:pt>
                <c:pt idx="15">
                  <c:v>1</c:v>
                </c:pt>
                <c:pt idx="16">
                  <c:v>0</c:v>
                </c:pt>
                <c:pt idx="17">
                  <c:v>2</c:v>
                </c:pt>
                <c:pt idx="18">
                  <c:v>2</c:v>
                </c:pt>
                <c:pt idx="19">
                  <c:v>2</c:v>
                </c:pt>
                <c:pt idx="20">
                  <c:v>4</c:v>
                </c:pt>
                <c:pt idx="21">
                  <c:v>2</c:v>
                </c:pt>
                <c:pt idx="22">
                  <c:v>1</c:v>
                </c:pt>
                <c:pt idx="23">
                  <c:v>0</c:v>
                </c:pt>
                <c:pt idx="24">
                  <c:v>0</c:v>
                </c:pt>
                <c:pt idx="25">
                  <c:v>0</c:v>
                </c:pt>
                <c:pt idx="26">
                  <c:v>1</c:v>
                </c:pt>
                <c:pt idx="27">
                  <c:v>1</c:v>
                </c:pt>
                <c:pt idx="28">
                  <c:v>1</c:v>
                </c:pt>
                <c:pt idx="29">
                  <c:v>1</c:v>
                </c:pt>
                <c:pt idx="30">
                  <c:v>1</c:v>
                </c:pt>
                <c:pt idx="31">
                  <c:v>1</c:v>
                </c:pt>
                <c:pt idx="32">
                  <c:v>1</c:v>
                </c:pt>
                <c:pt idx="33">
                  <c:v>1</c:v>
                </c:pt>
                <c:pt idx="34">
                  <c:v>1</c:v>
                </c:pt>
                <c:pt idx="35">
                  <c:v>1</c:v>
                </c:pt>
                <c:pt idx="36">
                  <c:v>1</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extLst>
            <c:ext xmlns:c16="http://schemas.microsoft.com/office/drawing/2014/chart" uri="{C3380CC4-5D6E-409C-BE32-E72D297353CC}">
              <c16:uniqueId val="{00000001-17FB-4803-96DC-85C136230E31}"/>
            </c:ext>
          </c:extLst>
        </c:ser>
        <c:dLbls>
          <c:showLegendKey val="0"/>
          <c:showVal val="0"/>
          <c:showCatName val="0"/>
          <c:showSerName val="0"/>
          <c:showPercent val="0"/>
          <c:showBubbleSize val="0"/>
        </c:dLbls>
        <c:gapWidth val="150"/>
        <c:overlap val="100"/>
        <c:axId val="1186762384"/>
        <c:axId val="1297207232"/>
      </c:barChart>
      <c:catAx>
        <c:axId val="11867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297207232"/>
        <c:crosses val="autoZero"/>
        <c:auto val="1"/>
        <c:lblAlgn val="ctr"/>
        <c:lblOffset val="100"/>
        <c:tickLblSkip val="10"/>
        <c:tickMarkSkip val="5"/>
        <c:noMultiLvlLbl val="0"/>
      </c:catAx>
      <c:valAx>
        <c:axId val="1297207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counts</a:t>
                </a:r>
                <a:endParaRPr 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118676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Good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工作表4!$P$2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工作表4!$P$3:$P$66</c:f>
              <c:numCache>
                <c:formatCode>General</c:formatCode>
                <c:ptCount val="64"/>
                <c:pt idx="0">
                  <c:v>2</c:v>
                </c:pt>
                <c:pt idx="1">
                  <c:v>-1</c:v>
                </c:pt>
                <c:pt idx="2">
                  <c:v>2</c:v>
                </c:pt>
                <c:pt idx="3">
                  <c:v>2</c:v>
                </c:pt>
                <c:pt idx="4">
                  <c:v>2</c:v>
                </c:pt>
                <c:pt idx="5">
                  <c:v>2</c:v>
                </c:pt>
                <c:pt idx="6">
                  <c:v>-1</c:v>
                </c:pt>
                <c:pt idx="7">
                  <c:v>2</c:v>
                </c:pt>
                <c:pt idx="8">
                  <c:v>2</c:v>
                </c:pt>
                <c:pt idx="9">
                  <c:v>2</c:v>
                </c:pt>
                <c:pt idx="10">
                  <c:v>2</c:v>
                </c:pt>
                <c:pt idx="11">
                  <c:v>2</c:v>
                </c:pt>
                <c:pt idx="12">
                  <c:v>2</c:v>
                </c:pt>
                <c:pt idx="13">
                  <c:v>-1</c:v>
                </c:pt>
                <c:pt idx="14">
                  <c:v>2</c:v>
                </c:pt>
                <c:pt idx="15">
                  <c:v>2</c:v>
                </c:pt>
                <c:pt idx="16">
                  <c:v>-1</c:v>
                </c:pt>
                <c:pt idx="17">
                  <c:v>2</c:v>
                </c:pt>
                <c:pt idx="18">
                  <c:v>-1</c:v>
                </c:pt>
                <c:pt idx="19">
                  <c:v>2</c:v>
                </c:pt>
                <c:pt idx="20">
                  <c:v>2</c:v>
                </c:pt>
                <c:pt idx="21">
                  <c:v>2</c:v>
                </c:pt>
                <c:pt idx="22">
                  <c:v>2</c:v>
                </c:pt>
                <c:pt idx="23">
                  <c:v>2</c:v>
                </c:pt>
                <c:pt idx="24">
                  <c:v>2</c:v>
                </c:pt>
                <c:pt idx="25">
                  <c:v>2</c:v>
                </c:pt>
                <c:pt idx="26">
                  <c:v>2</c:v>
                </c:pt>
                <c:pt idx="27">
                  <c:v>-1</c:v>
                </c:pt>
                <c:pt idx="28">
                  <c:v>2</c:v>
                </c:pt>
                <c:pt idx="29">
                  <c:v>-1</c:v>
                </c:pt>
                <c:pt idx="30">
                  <c:v>2</c:v>
                </c:pt>
                <c:pt idx="31">
                  <c:v>-1</c:v>
                </c:pt>
                <c:pt idx="32">
                  <c:v>-1</c:v>
                </c:pt>
                <c:pt idx="33">
                  <c:v>2</c:v>
                </c:pt>
                <c:pt idx="34">
                  <c:v>2</c:v>
                </c:pt>
                <c:pt idx="35">
                  <c:v>2</c:v>
                </c:pt>
                <c:pt idx="36">
                  <c:v>2</c:v>
                </c:pt>
                <c:pt idx="37">
                  <c:v>2</c:v>
                </c:pt>
                <c:pt idx="38">
                  <c:v>2</c:v>
                </c:pt>
                <c:pt idx="39">
                  <c:v>2</c:v>
                </c:pt>
                <c:pt idx="40">
                  <c:v>2</c:v>
                </c:pt>
                <c:pt idx="41">
                  <c:v>-1</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-1</c:v>
                </c:pt>
                <c:pt idx="62">
                  <c:v>2</c:v>
                </c:pt>
                <c:pt idx="63">
                  <c:v>2</c:v>
                </c:pt>
              </c:numCache>
            </c:numRef>
          </c:yVal>
          <c:smooth val="0"/>
          <c:extLst>
            <c:ext xmlns:c16="http://schemas.microsoft.com/office/drawing/2014/chart" uri="{C3380CC4-5D6E-409C-BE32-E72D297353CC}">
              <c16:uniqueId val="{00000000-10A2-4B56-B59F-FAAD4B1186C8}"/>
            </c:ext>
          </c:extLst>
        </c:ser>
        <c:ser>
          <c:idx val="1"/>
          <c:order val="1"/>
          <c:tx>
            <c:strRef>
              <c:f>工作表4!$Q$2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工作表4!$O$3:$O$66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工作表4!$Q$3:$Q$66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10A2-4B56-B59F-FAAD4B1186C8}"/>
            </c:ext>
          </c:extLst>
        </c:ser>
        <c:dLbls>
          <c:showLegendKey val="0"/>
          <c:showVal val="0"/>
          <c:showCatName val="0"/>
          <c:showSerName val="0"/>
          <c:showPercent val="0"/>
          <c:showBubbleSize val="0"/>
        </c:dLbls>
        <c:axId val="624961679"/>
        <c:axId val="663035151"/>
      </c:scatterChart>
      <c:valAx>
        <c:axId val="6249616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63035151"/>
        <c:crosses val="autoZero"/>
        <c:crossBetween val="midCat"/>
      </c:valAx>
      <c:valAx>
        <c:axId val="663035151"/>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624961679"/>
        <c:crosses val="autoZero"/>
        <c:crossBetween val="midCat"/>
        <c:majorUnit val="0.5"/>
      </c:valAx>
      <c:spPr>
        <a:noFill/>
        <a:ln>
          <a:noFill/>
        </a:ln>
        <a:effectLst/>
      </c:spPr>
    </c:plotArea>
    <c:legend>
      <c:legendPos val="l"/>
      <c:layout>
        <c:manualLayout>
          <c:xMode val="edge"/>
          <c:yMode val="edge"/>
          <c:x val="3.5277777777777777E-3"/>
          <c:y val="0.20701712962962962"/>
          <c:w val="6.3123611111111116E-2"/>
          <c:h val="0.551216666666666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Bad sequencing</a:t>
            </a:r>
            <a:endParaRPr lang="zh-TW"/>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autoTitleDeleted val="0"/>
    <c:plotArea>
      <c:layout/>
      <c:scatterChart>
        <c:scatterStyle val="lineMarker"/>
        <c:varyColors val="0"/>
        <c:ser>
          <c:idx val="0"/>
          <c:order val="0"/>
          <c:tx>
            <c:strRef>
              <c:f>工作表4!$T$2</c:f>
              <c:strCache>
                <c:ptCount val="1"/>
                <c:pt idx="0">
                  <c:v>Good</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工作表4!$T$3:$T$66</c:f>
              <c:numCache>
                <c:formatCode>General</c:formatCode>
                <c:ptCount val="64"/>
                <c:pt idx="0">
                  <c:v>2</c:v>
                </c:pt>
                <c:pt idx="1">
                  <c:v>-1</c:v>
                </c:pt>
                <c:pt idx="2">
                  <c:v>2</c:v>
                </c:pt>
                <c:pt idx="3">
                  <c:v>-1</c:v>
                </c:pt>
                <c:pt idx="4">
                  <c:v>-1</c:v>
                </c:pt>
                <c:pt idx="5">
                  <c:v>-1</c:v>
                </c:pt>
                <c:pt idx="6">
                  <c:v>2</c:v>
                </c:pt>
                <c:pt idx="7">
                  <c:v>2</c:v>
                </c:pt>
                <c:pt idx="8">
                  <c:v>2</c:v>
                </c:pt>
                <c:pt idx="9">
                  <c:v>2</c:v>
                </c:pt>
                <c:pt idx="10">
                  <c:v>2</c:v>
                </c:pt>
                <c:pt idx="11">
                  <c:v>2</c:v>
                </c:pt>
                <c:pt idx="12">
                  <c:v>-1</c:v>
                </c:pt>
                <c:pt idx="13">
                  <c:v>-1</c:v>
                </c:pt>
                <c:pt idx="14">
                  <c:v>2</c:v>
                </c:pt>
                <c:pt idx="15">
                  <c:v>2</c:v>
                </c:pt>
                <c:pt idx="16">
                  <c:v>2</c:v>
                </c:pt>
                <c:pt idx="17">
                  <c:v>-1</c:v>
                </c:pt>
                <c:pt idx="18">
                  <c:v>-1</c:v>
                </c:pt>
                <c:pt idx="19">
                  <c:v>2</c:v>
                </c:pt>
                <c:pt idx="20">
                  <c:v>-1</c:v>
                </c:pt>
                <c:pt idx="21">
                  <c:v>2</c:v>
                </c:pt>
                <c:pt idx="22">
                  <c:v>2</c:v>
                </c:pt>
                <c:pt idx="23">
                  <c:v>-1</c:v>
                </c:pt>
                <c:pt idx="24">
                  <c:v>2</c:v>
                </c:pt>
                <c:pt idx="25">
                  <c:v>-1</c:v>
                </c:pt>
                <c:pt idx="26">
                  <c:v>2</c:v>
                </c:pt>
                <c:pt idx="27">
                  <c:v>2</c:v>
                </c:pt>
                <c:pt idx="28">
                  <c:v>-1</c:v>
                </c:pt>
                <c:pt idx="29">
                  <c:v>2</c:v>
                </c:pt>
                <c:pt idx="30">
                  <c:v>2</c:v>
                </c:pt>
                <c:pt idx="31">
                  <c:v>2</c:v>
                </c:pt>
                <c:pt idx="32">
                  <c:v>2</c:v>
                </c:pt>
                <c:pt idx="33">
                  <c:v>-1</c:v>
                </c:pt>
                <c:pt idx="34">
                  <c:v>2</c:v>
                </c:pt>
                <c:pt idx="35">
                  <c:v>2</c:v>
                </c:pt>
                <c:pt idx="36">
                  <c:v>-1</c:v>
                </c:pt>
                <c:pt idx="37">
                  <c:v>2</c:v>
                </c:pt>
                <c:pt idx="38">
                  <c:v>2</c:v>
                </c:pt>
                <c:pt idx="39">
                  <c:v>-1</c:v>
                </c:pt>
                <c:pt idx="40">
                  <c:v>2</c:v>
                </c:pt>
                <c:pt idx="41">
                  <c:v>2</c:v>
                </c:pt>
                <c:pt idx="42">
                  <c:v>2</c:v>
                </c:pt>
                <c:pt idx="43">
                  <c:v>-1</c:v>
                </c:pt>
                <c:pt idx="44">
                  <c:v>-1</c:v>
                </c:pt>
                <c:pt idx="45">
                  <c:v>2</c:v>
                </c:pt>
                <c:pt idx="46">
                  <c:v>2</c:v>
                </c:pt>
                <c:pt idx="47">
                  <c:v>2</c:v>
                </c:pt>
                <c:pt idx="48">
                  <c:v>2</c:v>
                </c:pt>
                <c:pt idx="49">
                  <c:v>2</c:v>
                </c:pt>
                <c:pt idx="50">
                  <c:v>2</c:v>
                </c:pt>
                <c:pt idx="51">
                  <c:v>-1</c:v>
                </c:pt>
                <c:pt idx="52">
                  <c:v>-1</c:v>
                </c:pt>
                <c:pt idx="53">
                  <c:v>2</c:v>
                </c:pt>
                <c:pt idx="54">
                  <c:v>2</c:v>
                </c:pt>
                <c:pt idx="55">
                  <c:v>-1</c:v>
                </c:pt>
                <c:pt idx="56">
                  <c:v>-1</c:v>
                </c:pt>
                <c:pt idx="57">
                  <c:v>2</c:v>
                </c:pt>
                <c:pt idx="58">
                  <c:v>2</c:v>
                </c:pt>
                <c:pt idx="59">
                  <c:v>2</c:v>
                </c:pt>
                <c:pt idx="60">
                  <c:v>2</c:v>
                </c:pt>
                <c:pt idx="61">
                  <c:v>2</c:v>
                </c:pt>
                <c:pt idx="62">
                  <c:v>2</c:v>
                </c:pt>
                <c:pt idx="63">
                  <c:v>-1</c:v>
                </c:pt>
              </c:numCache>
            </c:numRef>
          </c:yVal>
          <c:smooth val="0"/>
          <c:extLst>
            <c:ext xmlns:c16="http://schemas.microsoft.com/office/drawing/2014/chart" uri="{C3380CC4-5D6E-409C-BE32-E72D297353CC}">
              <c16:uniqueId val="{00000000-757A-445E-BF67-4C4CE516F89B}"/>
            </c:ext>
          </c:extLst>
        </c:ser>
        <c:ser>
          <c:idx val="1"/>
          <c:order val="1"/>
          <c:tx>
            <c:strRef>
              <c:f>工作表4!$U$2</c:f>
              <c:strCache>
                <c:ptCount val="1"/>
                <c:pt idx="0">
                  <c:v>Bad</c:v>
                </c:pt>
              </c:strCache>
            </c:strRef>
          </c:tx>
          <c:spPr>
            <a:ln w="19050" cap="rnd">
              <a:noFill/>
              <a:round/>
            </a:ln>
            <a:effectLst/>
          </c:spPr>
          <c:marker>
            <c:symbol val="circle"/>
            <c:size val="5"/>
            <c:spPr>
              <a:solidFill>
                <a:schemeClr val="accent2"/>
              </a:solidFill>
              <a:ln w="9525">
                <a:solidFill>
                  <a:schemeClr val="accent2"/>
                </a:solidFill>
              </a:ln>
              <a:effectLst/>
            </c:spPr>
          </c:marker>
          <c:xVal>
            <c:numRef>
              <c:f>工作表4!$S$3:$S$66</c:f>
              <c:numCache>
                <c:formatCode>General</c:formatCode>
                <c:ptCount val="6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numCache>
            </c:numRef>
          </c:xVal>
          <c:yVal>
            <c:numRef>
              <c:f>工作表4!$U$3:$U$66</c:f>
              <c:numCache>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Cache>
            </c:numRef>
          </c:yVal>
          <c:smooth val="0"/>
          <c:extLst>
            <c:ext xmlns:c16="http://schemas.microsoft.com/office/drawing/2014/chart" uri="{C3380CC4-5D6E-409C-BE32-E72D297353CC}">
              <c16:uniqueId val="{00000001-757A-445E-BF67-4C4CE516F89B}"/>
            </c:ext>
          </c:extLst>
        </c:ser>
        <c:dLbls>
          <c:showLegendKey val="0"/>
          <c:showVal val="0"/>
          <c:showCatName val="0"/>
          <c:showSerName val="0"/>
          <c:showPercent val="0"/>
          <c:showBubbleSize val="0"/>
        </c:dLbls>
        <c:axId val="741891887"/>
        <c:axId val="615722735"/>
      </c:scatterChart>
      <c:valAx>
        <c:axId val="7418918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Ranked BCD</a:t>
                </a:r>
                <a:endParaRPr lang="zh-TW"/>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crossAx val="615722735"/>
        <c:crosses val="autoZero"/>
        <c:crossBetween val="midCat"/>
      </c:valAx>
      <c:valAx>
        <c:axId val="615722735"/>
        <c:scaling>
          <c:orientation val="minMax"/>
          <c:max val="2.5"/>
          <c:min val="0.5"/>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41891887"/>
        <c:crosses val="autoZero"/>
        <c:crossBetween val="midCat"/>
        <c:majorUnit val="0.5"/>
      </c:valAx>
      <c:spPr>
        <a:noFill/>
        <a:ln>
          <a:noFill/>
        </a:ln>
        <a:effectLst/>
      </c:spPr>
    </c:plotArea>
    <c:legend>
      <c:legendPos val="l"/>
      <c:layout>
        <c:manualLayout>
          <c:xMode val="edge"/>
          <c:yMode val="edge"/>
          <c:x val="1.0583333333333333E-2"/>
          <c:y val="0.21289675925925927"/>
          <c:w val="6.3123611111111116E-2"/>
          <c:h val="0.53357777777777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FEB0058-F6AC-4235-90CF-E8748A312D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B0881E2-6DA4-4474-8215-959AFEC4F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FCCE0-4AB8-4CA5-B399-9FFF2AF78CF7}" type="datetimeFigureOut">
              <a:rPr lang="zh-TW" altLang="en-US" smtClean="0"/>
              <a:t>2023/1/11</a:t>
            </a:fld>
            <a:endParaRPr lang="zh-TW" altLang="en-US"/>
          </a:p>
        </p:txBody>
      </p:sp>
      <p:sp>
        <p:nvSpPr>
          <p:cNvPr id="4" name="頁尾版面配置區 3">
            <a:extLst>
              <a:ext uri="{FF2B5EF4-FFF2-40B4-BE49-F238E27FC236}">
                <a16:creationId xmlns:a16="http://schemas.microsoft.com/office/drawing/2014/main" id="{D1804DB9-8F88-4847-91DD-49231C122F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44DCC63-9C27-427E-AE85-AB6EAEAEB0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B8243-416A-44B6-943F-22E5615ED80E}" type="slidenum">
              <a:rPr lang="zh-TW" altLang="en-US" smtClean="0"/>
              <a:t>‹#›</a:t>
            </a:fld>
            <a:endParaRPr lang="zh-TW" altLang="en-US"/>
          </a:p>
        </p:txBody>
      </p:sp>
    </p:spTree>
    <p:extLst>
      <p:ext uri="{BB962C8B-B14F-4D97-AF65-F5344CB8AC3E}">
        <p14:creationId xmlns:p14="http://schemas.microsoft.com/office/powerpoint/2010/main" val="247165452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B4CF7-724C-4698-A943-84F3D98CE11B}" type="datetimeFigureOut">
              <a:rPr lang="zh-TW" altLang="en-US" smtClean="0"/>
              <a:t>2023/1/11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A0E54-7AE5-4780-B065-D6A1AF3CA3A7}" type="slidenum">
              <a:rPr lang="zh-TW" altLang="en-US" smtClean="0"/>
              <a:t>‹#›</a:t>
            </a:fld>
            <a:endParaRPr lang="zh-TW" altLang="en-US"/>
          </a:p>
        </p:txBody>
      </p:sp>
    </p:spTree>
    <p:extLst>
      <p:ext uri="{BB962C8B-B14F-4D97-AF65-F5344CB8AC3E}">
        <p14:creationId xmlns:p14="http://schemas.microsoft.com/office/powerpoint/2010/main" val="16944797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各位口試委員、教授、同學們好，我是台大工業工程研究所的研究生 楊雲皓</a:t>
            </a:r>
            <a:endParaRPr lang="en-US" altLang="zh-TW" sz="1050" kern="1200" dirty="0">
              <a:solidFill>
                <a:schemeClr val="tx1"/>
              </a:solidFill>
              <a:effectLst/>
              <a:latin typeface="+mn-lt"/>
              <a:ea typeface="+mn-ea"/>
              <a:cs typeface="+mn-cs"/>
            </a:endParaRPr>
          </a:p>
          <a:p>
            <a:pPr lvl="0" fontAlgn="ctr"/>
            <a:r>
              <a:rPr lang="zh-TW" altLang="en-US" sz="900" kern="1200" dirty="0">
                <a:solidFill>
                  <a:schemeClr val="tx1"/>
                </a:solidFill>
                <a:effectLst/>
                <a:latin typeface="+mn-lt"/>
                <a:ea typeface="+mn-ea"/>
                <a:cs typeface="+mn-cs"/>
              </a:rPr>
              <a:t>今天很開心能與各位，分享我與藍俊宏老師的研究題目－是乙種針對二元資料的編碼框架</a:t>
            </a:r>
            <a:endParaRPr lang="en-US" altLang="zh-TW" sz="900" kern="1200" dirty="0">
              <a:solidFill>
                <a:schemeClr val="tx1"/>
              </a:solidFill>
              <a:effectLst/>
              <a:latin typeface="+mn-lt"/>
              <a:ea typeface="+mn-ea"/>
              <a:cs typeface="+mn-cs"/>
            </a:endParaRPr>
          </a:p>
          <a:p>
            <a:pPr lvl="0" fontAlgn="ctr"/>
            <a:r>
              <a:rPr lang="zh-TW" altLang="en-US" sz="900" kern="1200" dirty="0">
                <a:solidFill>
                  <a:schemeClr val="tx1"/>
                </a:solidFill>
                <a:effectLst/>
                <a:latin typeface="+mn-lt"/>
                <a:ea typeface="+mn-ea"/>
                <a:cs typeface="+mn-cs"/>
              </a:rPr>
              <a:t>目的在於壓縮特徵資訊、同時提升資料的分類表現</a:t>
            </a:r>
            <a:endParaRPr lang="en-US" altLang="zh-TW"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295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該如何發展，對二元資料的編碼方式，以協助高維度二元資料，轉換為整數型別</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即是我們的研究主題</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希望，能在達到降低維度的同時，維持模型，對於資料分類、或是回歸任務中的表現</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09835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相比於，傳統變數編碼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我們，則設法開發，針對二元資料的編碼方式</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4616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我們所提出的編碼方式，是依序透過群組、排序</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以及</a:t>
            </a:r>
            <a:r>
              <a:rPr lang="en-US" altLang="zh-TW" sz="1200" kern="1200" dirty="0">
                <a:solidFill>
                  <a:schemeClr val="tx1"/>
                </a:solidFill>
                <a:effectLst/>
                <a:latin typeface="+mn-lt"/>
                <a:ea typeface="+mn-ea"/>
                <a:cs typeface="+mn-cs"/>
              </a:rPr>
              <a:t>Binary-coded decimal</a:t>
            </a:r>
            <a:r>
              <a:rPr lang="zh-TW" altLang="en-US" sz="1200" kern="1200" dirty="0">
                <a:solidFill>
                  <a:schemeClr val="tx1"/>
                </a:solidFill>
                <a:effectLst/>
                <a:latin typeface="+mn-lt"/>
                <a:ea typeface="+mn-ea"/>
                <a:cs typeface="+mn-cs"/>
              </a:rPr>
              <a:t>，簡稱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碼的方式</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便能將，高維度二元資料，轉換為特定維度的，數值型別表達</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7069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以下將由動畫的方式，簡單帶過整個編碼流程</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假設以，此六個二元特徵作為原始資料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可見資料中，分別有</a:t>
            </a:r>
            <a:r>
              <a:rPr lang="en-US" altLang="zh-TW" sz="1200" kern="1200" dirty="0">
                <a:solidFill>
                  <a:schemeClr val="tx1"/>
                </a:solidFill>
                <a:effectLst/>
                <a:latin typeface="+mn-lt"/>
                <a:ea typeface="+mn-ea"/>
                <a:cs typeface="+mn-cs"/>
              </a:rPr>
              <a:t>2</a:t>
            </a:r>
            <a:r>
              <a:rPr lang="zh-TW" altLang="en-US" sz="1200" kern="1200" dirty="0">
                <a:solidFill>
                  <a:schemeClr val="tx1"/>
                </a:solidFill>
                <a:effectLst/>
                <a:latin typeface="+mn-lt"/>
                <a:ea typeface="+mn-ea"/>
                <a:cs typeface="+mn-cs"/>
              </a:rPr>
              <a:t>個動物、尺寸、顏色的特徵</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62685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第一步便是群組，以找出特徵間的關聯關係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將相互關聯、或相似的特徵，規納入同一群組之中</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35124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第二步為排序，在各群組內部，調動特徵順序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此步驟，是為了產生出更具有競爭力、</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且能助於分類，或回歸任務的數值資料</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9028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最後一步，則是進行</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a:t>
            </a:r>
            <a:endParaRPr lang="zh-TW" altLang="en-US" dirty="0"/>
          </a:p>
        </p:txBody>
      </p:sp>
    </p:spTree>
    <p:extLst>
      <p:ext uri="{BB962C8B-B14F-4D97-AF65-F5344CB8AC3E}">
        <p14:creationId xmlns:p14="http://schemas.microsoft.com/office/powerpoint/2010/main" val="3139635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將排序過後的複數二元特徵，轉換為數值的形式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經由此三步驟，便完成了整個編碼過程</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4175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簡而言之，本研究，著重在於尋找出最佳的群組、以及排序方式</a:t>
            </a:r>
            <a:endParaRPr lang="en-US" altLang="zh-TW" dirty="0"/>
          </a:p>
          <a:p>
            <a:r>
              <a:rPr lang="zh-TW" altLang="en-US" dirty="0"/>
              <a:t>以達到，在</a:t>
            </a:r>
            <a:r>
              <a:rPr lang="zh-TW" altLang="zh-TW" sz="1200" kern="1200" dirty="0">
                <a:solidFill>
                  <a:schemeClr val="tx1"/>
                </a:solidFill>
                <a:effectLst/>
                <a:latin typeface="+mn-lt"/>
                <a:ea typeface="+mn-ea"/>
                <a:cs typeface="+mn-cs"/>
              </a:rPr>
              <a:t>縮減資料特徵</a:t>
            </a:r>
            <a:r>
              <a:rPr lang="zh-TW" altLang="en-US" sz="1200" kern="1200" dirty="0">
                <a:solidFill>
                  <a:schemeClr val="tx1"/>
                </a:solidFill>
                <a:effectLst/>
                <a:latin typeface="+mn-lt"/>
                <a:ea typeface="+mn-ea"/>
                <a:cs typeface="+mn-cs"/>
              </a:rPr>
              <a:t>總數、</a:t>
            </a:r>
            <a:r>
              <a:rPr lang="zh-TW" altLang="zh-TW" sz="1200" kern="1200" dirty="0">
                <a:solidFill>
                  <a:schemeClr val="tx1"/>
                </a:solidFill>
                <a:effectLst/>
                <a:latin typeface="+mn-lt"/>
                <a:ea typeface="+mn-ea"/>
                <a:cs typeface="+mn-cs"/>
              </a:rPr>
              <a:t>壓縮資訊</a:t>
            </a:r>
            <a:r>
              <a:rPr lang="zh-TW" altLang="en-US" sz="1200" kern="1200" dirty="0">
                <a:solidFill>
                  <a:schemeClr val="tx1"/>
                </a:solidFill>
                <a:effectLst/>
                <a:latin typeface="+mn-lt"/>
                <a:ea typeface="+mn-ea"/>
                <a:cs typeface="+mn-cs"/>
              </a:rPr>
              <a:t>時，</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也能</a:t>
            </a:r>
            <a:r>
              <a:rPr lang="zh-TW" altLang="zh-TW" sz="1200" kern="1200" dirty="0">
                <a:solidFill>
                  <a:schemeClr val="tx1"/>
                </a:solidFill>
                <a:effectLst/>
                <a:latin typeface="+mn-lt"/>
                <a:ea typeface="+mn-ea"/>
                <a:cs typeface="+mn-cs"/>
              </a:rPr>
              <a:t>維持資料</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分類</a:t>
            </a:r>
            <a:r>
              <a:rPr lang="zh-TW" altLang="en-US" sz="1200" kern="1200" dirty="0">
                <a:solidFill>
                  <a:schemeClr val="tx1"/>
                </a:solidFill>
                <a:effectLst/>
                <a:latin typeface="+mn-lt"/>
                <a:ea typeface="+mn-ea"/>
                <a:cs typeface="+mn-cs"/>
              </a:rPr>
              <a:t>，或回歸上的</a:t>
            </a:r>
            <a:r>
              <a:rPr lang="zh-TW" altLang="zh-TW" sz="1200" kern="1200" dirty="0">
                <a:solidFill>
                  <a:schemeClr val="tx1"/>
                </a:solidFill>
                <a:effectLst/>
                <a:latin typeface="+mn-lt"/>
                <a:ea typeface="+mn-ea"/>
                <a:cs typeface="+mn-cs"/>
              </a:rPr>
              <a:t>表現</a:t>
            </a:r>
            <a:endParaRPr lang="en-US" altLang="zh-TW" dirty="0"/>
          </a:p>
        </p:txBody>
      </p:sp>
    </p:spTree>
    <p:extLst>
      <p:ext uri="{BB962C8B-B14F-4D97-AF65-F5344CB8AC3E}">
        <p14:creationId xmlns:p14="http://schemas.microsoft.com/office/powerpoint/2010/main" val="2368700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為了便於理解，在此提及個簡單範案例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假設，我們為動物園的管理者，需要對園區中的各式動物，進行健康檢測</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檢核表如圖所示，包含了物種、尺寸、顏色以及健康狀態的欄位</a:t>
            </a:r>
            <a:endParaRPr lang="en-US" altLang="zh-TW" sz="120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8847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在接下來的半小時中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我會先簡述本研究的動機</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並介紹我們所發展的編碼方法</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接著，於案例分析當中，嘗試以不同的資料集，來驗證本方法的可行性</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最後，總結研究結果，與未來發展的方向</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70355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當在蒐集了</a:t>
            </a:r>
            <a:r>
              <a:rPr lang="en-US" altLang="zh-TW" sz="1200" kern="1200" dirty="0">
                <a:solidFill>
                  <a:schemeClr val="tx1"/>
                </a:solidFill>
                <a:effectLst/>
                <a:latin typeface="+mn-lt"/>
                <a:ea typeface="+mn-ea"/>
                <a:cs typeface="+mn-cs"/>
              </a:rPr>
              <a:t>300</a:t>
            </a:r>
            <a:r>
              <a:rPr lang="zh-TW" altLang="en-US" sz="1200" kern="1200" dirty="0">
                <a:solidFill>
                  <a:schemeClr val="tx1"/>
                </a:solidFill>
                <a:effectLst/>
                <a:latin typeface="+mn-lt"/>
                <a:ea typeface="+mn-ea"/>
                <a:cs typeface="+mn-cs"/>
              </a:rPr>
              <a:t>隻，園中動物的資料後，可以得到右方的堆疊直方圖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表示了在各個選項中，被勾選的動物數量，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以紅、藍兩色作為生病、與健康的表示</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像是在，尺寸</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中等的選項中，便有接近</a:t>
            </a:r>
            <a:r>
              <a:rPr lang="en-US" altLang="zh-TW" sz="1200" kern="1200" dirty="0">
                <a:solidFill>
                  <a:schemeClr val="tx1"/>
                </a:solidFill>
                <a:effectLst/>
                <a:latin typeface="+mn-lt"/>
                <a:ea typeface="+mn-ea"/>
                <a:cs typeface="+mn-cs"/>
              </a:rPr>
              <a:t>100</a:t>
            </a:r>
            <a:r>
              <a:rPr lang="zh-TW" altLang="en-US" sz="1200" kern="1200" dirty="0">
                <a:solidFill>
                  <a:schemeClr val="tx1"/>
                </a:solidFill>
                <a:effectLst/>
                <a:latin typeface="+mn-lt"/>
                <a:ea typeface="+mn-ea"/>
                <a:cs typeface="+mn-cs"/>
              </a:rPr>
              <a:t>隻的動物</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且這些動物中，大約有一半為健康、另一半為生病</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而我們的任務，便是以這</a:t>
            </a:r>
            <a:r>
              <a:rPr lang="en-US" altLang="zh-TW" sz="1200" kern="1200" dirty="0">
                <a:solidFill>
                  <a:schemeClr val="tx1"/>
                </a:solidFill>
                <a:effectLst/>
                <a:latin typeface="+mn-lt"/>
                <a:ea typeface="+mn-ea"/>
                <a:cs typeface="+mn-cs"/>
              </a:rPr>
              <a:t>18</a:t>
            </a:r>
            <a:r>
              <a:rPr lang="zh-TW" altLang="en-US" sz="1200" kern="1200" dirty="0">
                <a:solidFill>
                  <a:schemeClr val="tx1"/>
                </a:solidFill>
                <a:effectLst/>
                <a:latin typeface="+mn-lt"/>
                <a:ea typeface="+mn-ea"/>
                <a:cs typeface="+mn-cs"/>
              </a:rPr>
              <a:t>個二元特徵，來預測動物的健康狀態</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99095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也可將直方圖，改為表格的形式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仍同樣代表著，園中動物在這</a:t>
            </a:r>
            <a:r>
              <a:rPr lang="en-US" altLang="zh-TW" sz="1200" kern="1200" dirty="0">
                <a:solidFill>
                  <a:schemeClr val="tx1"/>
                </a:solidFill>
                <a:effectLst/>
                <a:latin typeface="+mn-lt"/>
                <a:ea typeface="+mn-ea"/>
                <a:cs typeface="+mn-cs"/>
              </a:rPr>
              <a:t>18</a:t>
            </a:r>
            <a:r>
              <a:rPr lang="zh-TW" altLang="en-US" sz="1200" kern="1200" dirty="0">
                <a:solidFill>
                  <a:schemeClr val="tx1"/>
                </a:solidFill>
                <a:effectLst/>
                <a:latin typeface="+mn-lt"/>
                <a:ea typeface="+mn-ea"/>
                <a:cs typeface="+mn-cs"/>
              </a:rPr>
              <a:t>個選項中，的分佈狀態</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91753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依照我們的方法</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首先，將針對這</a:t>
            </a:r>
            <a:r>
              <a:rPr lang="en-US" altLang="zh-TW" sz="1050" kern="1200" dirty="0">
                <a:solidFill>
                  <a:schemeClr val="tx1"/>
                </a:solidFill>
                <a:effectLst/>
                <a:latin typeface="+mn-lt"/>
                <a:ea typeface="+mn-ea"/>
                <a:cs typeface="+mn-cs"/>
              </a:rPr>
              <a:t>18</a:t>
            </a:r>
            <a:r>
              <a:rPr lang="zh-TW" altLang="en-US" sz="1050" kern="1200" dirty="0">
                <a:solidFill>
                  <a:schemeClr val="tx1"/>
                </a:solidFill>
                <a:effectLst/>
                <a:latin typeface="+mn-lt"/>
                <a:ea typeface="+mn-ea"/>
                <a:cs typeface="+mn-cs"/>
              </a:rPr>
              <a:t>個二元特徵，進行群組，</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除了依照原先的欄位資訊群組</a:t>
            </a:r>
            <a:r>
              <a:rPr lang="en-US" altLang="zh-TW" sz="1050" kern="1200" dirty="0">
                <a:solidFill>
                  <a:schemeClr val="tx1"/>
                </a:solidFill>
                <a:effectLst/>
                <a:latin typeface="+mn-lt"/>
                <a:ea typeface="+mn-ea"/>
                <a:cs typeface="+mn-cs"/>
              </a:rPr>
              <a:t>	</a:t>
            </a:r>
            <a:r>
              <a:rPr lang="zh-TW" altLang="en-US" sz="1050" kern="1200" dirty="0">
                <a:solidFill>
                  <a:schemeClr val="tx1"/>
                </a:solidFill>
                <a:effectLst/>
                <a:latin typeface="+mn-lt"/>
                <a:ea typeface="+mn-ea"/>
                <a:cs typeface="+mn-cs"/>
              </a:rPr>
              <a:t>，區分為動物、尺寸與顏色之外，</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我們已嘗試使用</a:t>
            </a:r>
            <a:r>
              <a:rPr lang="en-US" altLang="zh-TW" sz="1050" kern="1200" dirty="0">
                <a:solidFill>
                  <a:schemeClr val="tx1"/>
                </a:solidFill>
                <a:effectLst/>
                <a:latin typeface="+mn-lt"/>
                <a:ea typeface="+mn-ea"/>
                <a:cs typeface="+mn-cs"/>
              </a:rPr>
              <a:t>PCA</a:t>
            </a:r>
            <a:r>
              <a:rPr lang="zh-TW" altLang="en-US" sz="1050" kern="1200" dirty="0">
                <a:solidFill>
                  <a:schemeClr val="tx1"/>
                </a:solidFill>
                <a:effectLst/>
                <a:latin typeface="+mn-lt"/>
                <a:ea typeface="+mn-ea"/>
                <a:cs typeface="+mn-cs"/>
              </a:rPr>
              <a:t>權重、</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聚類模型，結合相關係數的方式，來完成群組二元特徵的任務</a:t>
            </a:r>
            <a:endParaRPr lang="en-US"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80254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首先是介紹的是，由</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權重的群組方式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透過主成分，依序列舉出權重絕對值，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依照順序選取，前六個特徵進入同一群組中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若特徵已被前方主成分選取，則跳過並依序選則下一個</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05095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透過主成分分析</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可將最能解釋整體資料變異、最具資訊的二元特徵</a:t>
            </a:r>
            <a:r>
              <a:rPr lang="zh-TW" altLang="en-US" sz="1200" kern="1200" dirty="0">
                <a:solidFill>
                  <a:schemeClr val="tx1"/>
                </a:solidFill>
                <a:effectLst/>
                <a:latin typeface="+mn-lt"/>
                <a:ea typeface="+mn-ea"/>
                <a:cs typeface="+mn-cs"/>
              </a:rPr>
              <a:t>們，劃</a:t>
            </a:r>
            <a:r>
              <a:rPr lang="zh-TW" altLang="zh-TW" sz="1200" kern="1200" dirty="0">
                <a:solidFill>
                  <a:schemeClr val="tx1"/>
                </a:solidFill>
                <a:effectLst/>
                <a:latin typeface="+mn-lt"/>
                <a:ea typeface="+mn-ea"/>
                <a:cs typeface="+mn-cs"/>
              </a:rPr>
              <a:t>分</a:t>
            </a:r>
            <a:r>
              <a:rPr lang="zh-TW" altLang="en-US" sz="1200" kern="1200" dirty="0">
                <a:solidFill>
                  <a:schemeClr val="tx1"/>
                </a:solidFill>
                <a:effectLst/>
                <a:latin typeface="+mn-lt"/>
                <a:ea typeface="+mn-ea"/>
                <a:cs typeface="+mn-cs"/>
              </a:rPr>
              <a:t>入相</a:t>
            </a:r>
            <a:r>
              <a:rPr lang="zh-TW" altLang="zh-TW" sz="1200" kern="1200" dirty="0">
                <a:solidFill>
                  <a:schemeClr val="tx1"/>
                </a:solidFill>
                <a:effectLst/>
                <a:latin typeface="+mn-lt"/>
                <a:ea typeface="+mn-ea"/>
                <a:cs typeface="+mn-cs"/>
              </a:rPr>
              <a:t>同</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群組之</a:t>
            </a:r>
            <a:r>
              <a:rPr lang="zh-TW" altLang="en-US" sz="1200" kern="1200" dirty="0">
                <a:solidFill>
                  <a:schemeClr val="tx1"/>
                </a:solidFill>
                <a:effectLst/>
                <a:latin typeface="+mn-lt"/>
                <a:ea typeface="+mn-ea"/>
                <a:cs typeface="+mn-cs"/>
              </a:rPr>
              <a:t>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反之</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最無法解釋變異的特徵們，也會被劃分入特定群組內，</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類似於能力分班，區分資優班與放牛班，使強者群與弱者群之間，相互隔離</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161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接著介紹的，是以區塊模型，結合相關係數的群組方式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在計算出特徵間，的相關係數後，便嘗試調動特徵順序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使整張相關係數圖，區分出不同的聚類</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04272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使得在相同特徵群下，相關性與同質性較高；</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反之，相異特徵群之間，相關性則較為薄弱。</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如此，以相關性為依據，群集較為相似、關聯的特徵</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98064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在群組</a:t>
            </a:r>
            <a:r>
              <a:rPr lang="zh-TW" altLang="en-US" sz="1200" kern="1200" dirty="0">
                <a:solidFill>
                  <a:schemeClr val="tx1"/>
                </a:solidFill>
                <a:effectLst/>
                <a:latin typeface="+mn-lt"/>
                <a:ea typeface="+mn-ea"/>
                <a:cs typeface="+mn-cs"/>
              </a:rPr>
              <a:t>之</a:t>
            </a:r>
            <a:r>
              <a:rPr lang="zh-TW" altLang="zh-TW" sz="1200" kern="1200" dirty="0">
                <a:solidFill>
                  <a:schemeClr val="tx1"/>
                </a:solidFill>
                <a:effectLst/>
                <a:latin typeface="+mn-lt"/>
                <a:ea typeface="+mn-ea"/>
                <a:cs typeface="+mn-cs"/>
              </a:rPr>
              <a:t>後，為了使產出後的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新數</a:t>
            </a:r>
            <a:r>
              <a:rPr lang="zh-TW" altLang="en-US" sz="1200" kern="1200" dirty="0">
                <a:solidFill>
                  <a:schemeClr val="tx1"/>
                </a:solidFill>
                <a:effectLst/>
                <a:latin typeface="+mn-lt"/>
                <a:ea typeface="+mn-ea"/>
                <a:cs typeface="+mn-cs"/>
              </a:rPr>
              <a:t>值資料，能</a:t>
            </a:r>
            <a:r>
              <a:rPr lang="zh-TW" altLang="zh-TW" sz="1200" kern="1200" dirty="0">
                <a:solidFill>
                  <a:schemeClr val="tx1"/>
                </a:solidFill>
                <a:effectLst/>
                <a:latin typeface="+mn-lt"/>
                <a:ea typeface="+mn-ea"/>
                <a:cs typeface="+mn-cs"/>
              </a:rPr>
              <a:t>更具有目標資訊</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與分類價值，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我們，</a:t>
            </a:r>
            <a:r>
              <a:rPr lang="zh-TW" altLang="zh-TW" sz="1200" kern="1200" dirty="0">
                <a:solidFill>
                  <a:schemeClr val="tx1"/>
                </a:solidFill>
                <a:effectLst/>
                <a:latin typeface="+mn-lt"/>
                <a:ea typeface="+mn-ea"/>
                <a:cs typeface="+mn-cs"/>
              </a:rPr>
              <a:t>排序</a:t>
            </a:r>
            <a:r>
              <a:rPr lang="zh-TW" altLang="en-US" sz="1200" kern="1200" dirty="0">
                <a:solidFill>
                  <a:schemeClr val="tx1"/>
                </a:solidFill>
                <a:effectLst/>
                <a:latin typeface="+mn-lt"/>
                <a:ea typeface="+mn-ea"/>
                <a:cs typeface="+mn-cs"/>
              </a:rPr>
              <a:t>組內特徵</a:t>
            </a:r>
            <a:r>
              <a:rPr lang="zh-TW" altLang="zh-TW" sz="1200" kern="1200" dirty="0">
                <a:solidFill>
                  <a:schemeClr val="tx1"/>
                </a:solidFill>
                <a:effectLst/>
                <a:latin typeface="+mn-lt"/>
                <a:ea typeface="+mn-ea"/>
                <a:cs typeface="+mn-cs"/>
              </a:rPr>
              <a:t>，來</a:t>
            </a:r>
            <a:r>
              <a:rPr lang="zh-TW" altLang="en-US" sz="1200" kern="1200" dirty="0">
                <a:solidFill>
                  <a:schemeClr val="tx1"/>
                </a:solidFill>
                <a:effectLst/>
                <a:latin typeface="+mn-lt"/>
                <a:ea typeface="+mn-ea"/>
                <a:cs typeface="+mn-cs"/>
              </a:rPr>
              <a:t>調整</a:t>
            </a:r>
            <a:r>
              <a:rPr lang="zh-TW" altLang="zh-TW" sz="1200" kern="1200" dirty="0">
                <a:solidFill>
                  <a:schemeClr val="tx1"/>
                </a:solidFill>
                <a:effectLst/>
                <a:latin typeface="+mn-lt"/>
                <a:ea typeface="+mn-ea"/>
                <a:cs typeface="+mn-cs"/>
              </a:rPr>
              <a:t>編碼過後</a:t>
            </a:r>
            <a:r>
              <a:rPr lang="zh-TW" altLang="en-US" sz="1200" kern="1200" dirty="0">
                <a:solidFill>
                  <a:schemeClr val="tx1"/>
                </a:solidFill>
                <a:effectLst/>
                <a:latin typeface="+mn-lt"/>
                <a:ea typeface="+mn-ea"/>
                <a:cs typeface="+mn-cs"/>
              </a:rPr>
              <a:t>，所產生</a:t>
            </a:r>
            <a:r>
              <a:rPr lang="zh-TW" altLang="zh-TW" sz="1200" kern="1200" dirty="0">
                <a:solidFill>
                  <a:schemeClr val="tx1"/>
                </a:solidFill>
                <a:effectLst/>
                <a:latin typeface="+mn-lt"/>
                <a:ea typeface="+mn-ea"/>
                <a:cs typeface="+mn-cs"/>
              </a:rPr>
              <a:t>的數值。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目前已嘗試了，依據</a:t>
            </a:r>
            <a:r>
              <a:rPr lang="zh-TW" altLang="zh-TW" sz="1200" kern="1200" dirty="0">
                <a:solidFill>
                  <a:schemeClr val="tx1"/>
                </a:solidFill>
                <a:effectLst/>
                <a:latin typeface="+mn-lt"/>
                <a:ea typeface="+mn-ea"/>
                <a:cs typeface="+mn-cs"/>
              </a:rPr>
              <a:t>特徵總</a:t>
            </a:r>
            <a:r>
              <a:rPr lang="zh-TW" altLang="en-US" sz="1200" kern="1200" dirty="0">
                <a:solidFill>
                  <a:schemeClr val="tx1"/>
                </a:solidFill>
                <a:effectLst/>
                <a:latin typeface="+mn-lt"/>
                <a:ea typeface="+mn-ea"/>
                <a:cs typeface="+mn-cs"/>
              </a:rPr>
              <a:t>和</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類別</a:t>
            </a:r>
            <a:r>
              <a:rPr lang="zh-TW" altLang="zh-TW" sz="1200" kern="1200" dirty="0">
                <a:solidFill>
                  <a:schemeClr val="tx1"/>
                </a:solidFill>
                <a:effectLst/>
                <a:latin typeface="+mn-lt"/>
                <a:ea typeface="+mn-ea"/>
                <a:cs typeface="+mn-cs"/>
              </a:rPr>
              <a:t>純粹度、預訓練模型的特徵重要性</a:t>
            </a:r>
            <a:r>
              <a:rPr lang="zh-TW" altLang="en-US" sz="1200" kern="1200" dirty="0">
                <a:solidFill>
                  <a:schemeClr val="tx1"/>
                </a:solidFill>
                <a:effectLst/>
                <a:latin typeface="+mn-lt"/>
                <a:ea typeface="+mn-ea"/>
                <a:cs typeface="+mn-cs"/>
              </a:rPr>
              <a:t>，來</a:t>
            </a:r>
            <a:r>
              <a:rPr lang="zh-TW" altLang="zh-TW" sz="1200" kern="1200" dirty="0">
                <a:solidFill>
                  <a:schemeClr val="tx1"/>
                </a:solidFill>
                <a:effectLst/>
                <a:latin typeface="+mn-lt"/>
                <a:ea typeface="+mn-ea"/>
                <a:cs typeface="+mn-cs"/>
              </a:rPr>
              <a:t>作為排序依據</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34447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為了驗證排序對於，產生的數值資料具有影響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這裡以方才產生的</a:t>
            </a:r>
            <a:r>
              <a:rPr lang="en-US" altLang="zh-TW" sz="1200" kern="1200" dirty="0">
                <a:solidFill>
                  <a:schemeClr val="tx1"/>
                </a:solidFill>
                <a:effectLst/>
                <a:latin typeface="+mn-lt"/>
                <a:ea typeface="+mn-ea"/>
                <a:cs typeface="+mn-cs"/>
              </a:rPr>
              <a:t>PC3</a:t>
            </a:r>
            <a:r>
              <a:rPr lang="zh-TW" altLang="en-US" sz="1200" kern="1200" dirty="0">
                <a:solidFill>
                  <a:schemeClr val="tx1"/>
                </a:solidFill>
                <a:effectLst/>
                <a:latin typeface="+mn-lt"/>
                <a:ea typeface="+mn-ea"/>
                <a:cs typeface="+mn-cs"/>
              </a:rPr>
              <a:t>特徵組為例，</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對比不進行排序，以及排序後的數值資料差異</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72827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右圖為經由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編碼，所產生的兩種數值資料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可以看到，排序對於編碼數值，有著明顯的影響，</a:t>
            </a:r>
            <a:r>
              <a:rPr lang="zh-TW" altLang="zh-TW" sz="1200" kern="1200" dirty="0">
                <a:solidFill>
                  <a:schemeClr val="tx1"/>
                </a:solidFill>
                <a:effectLst/>
                <a:latin typeface="+mn-lt"/>
                <a:ea typeface="+mn-ea"/>
                <a:cs typeface="+mn-cs"/>
              </a:rPr>
              <a:t>對於常規的分類模型而言，</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下方的</a:t>
            </a:r>
            <a:r>
              <a:rPr lang="zh-TW" altLang="zh-TW" sz="1200" kern="1200" dirty="0">
                <a:solidFill>
                  <a:schemeClr val="tx1"/>
                </a:solidFill>
                <a:effectLst/>
                <a:latin typeface="+mn-lt"/>
                <a:ea typeface="+mn-ea"/>
                <a:cs typeface="+mn-cs"/>
              </a:rPr>
              <a:t>數值特徵</a:t>
            </a:r>
            <a:r>
              <a:rPr lang="zh-TW" altLang="en-US" sz="1200" kern="1200" dirty="0">
                <a:solidFill>
                  <a:schemeClr val="tx1"/>
                </a:solidFill>
                <a:effectLst/>
                <a:latin typeface="+mn-lt"/>
                <a:ea typeface="+mn-ea"/>
                <a:cs typeface="+mn-cs"/>
              </a:rPr>
              <a:t>，更</a:t>
            </a:r>
            <a:r>
              <a:rPr lang="zh-TW" altLang="zh-TW" sz="1200" kern="1200" dirty="0">
                <a:solidFill>
                  <a:schemeClr val="tx1"/>
                </a:solidFill>
                <a:effectLst/>
                <a:latin typeface="+mn-lt"/>
                <a:ea typeface="+mn-ea"/>
                <a:cs typeface="+mn-cs"/>
              </a:rPr>
              <a:t>可以在數線上</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找到一個更佳的切分點</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來區分出兩種</a:t>
            </a:r>
            <a:r>
              <a:rPr lang="zh-TW" altLang="en-US" sz="1200" kern="1200" dirty="0">
                <a:solidFill>
                  <a:schemeClr val="tx1"/>
                </a:solidFill>
                <a:effectLst/>
                <a:latin typeface="+mn-lt"/>
                <a:ea typeface="+mn-ea"/>
                <a:cs typeface="+mn-cs"/>
              </a:rPr>
              <a:t>類別</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使模型</a:t>
            </a:r>
            <a:r>
              <a:rPr lang="zh-TW" altLang="zh-TW" sz="1200" kern="1200" dirty="0">
                <a:solidFill>
                  <a:schemeClr val="tx1"/>
                </a:solidFill>
                <a:effectLst/>
                <a:latin typeface="+mn-lt"/>
                <a:ea typeface="+mn-ea"/>
                <a:cs typeface="+mn-cs"/>
              </a:rPr>
              <a:t>達到較好的分類成果</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簡而言之，好的排序將協助模型區分目標類別，而這便是進行排序的原因</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10839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當在訓練，機器學習模型時，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可以發現，大多數模型，通常無法處理資料當中，由字串組成的類別特徵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除非，將這些特徵改以數值的型別呈現</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92051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此處嘗試以不同的方式，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排序著</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個二元特徵</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31181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如圖，是依據特徵總合排序，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二元特徵總合，通常</a:t>
            </a:r>
            <a:r>
              <a:rPr lang="zh-TW" altLang="zh-TW" sz="1200" kern="1200" dirty="0">
                <a:solidFill>
                  <a:schemeClr val="tx1"/>
                </a:solidFill>
                <a:effectLst/>
                <a:latin typeface="+mn-lt"/>
                <a:ea typeface="+mn-ea"/>
                <a:cs typeface="+mn-cs"/>
              </a:rPr>
              <a:t>表示了</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類別的出現頻率。</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a:t>
            </a:r>
            <a:r>
              <a:rPr lang="zh-TW" altLang="zh-TW" sz="1200" kern="1200" dirty="0">
                <a:solidFill>
                  <a:schemeClr val="tx1"/>
                </a:solidFill>
                <a:effectLst/>
                <a:latin typeface="+mn-lt"/>
                <a:ea typeface="+mn-ea"/>
                <a:cs typeface="+mn-cs"/>
              </a:rPr>
              <a:t>排序目的在</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將總和較少的特徵</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置於群組</a:t>
            </a:r>
            <a:r>
              <a:rPr lang="zh-TW" altLang="en-US" sz="1200" kern="1200" dirty="0">
                <a:solidFill>
                  <a:schemeClr val="tx1"/>
                </a:solidFill>
                <a:effectLst/>
                <a:latin typeface="+mn-lt"/>
                <a:ea typeface="+mn-ea"/>
                <a:cs typeface="+mn-cs"/>
              </a:rPr>
              <a:t>左</a:t>
            </a:r>
            <a:r>
              <a:rPr lang="zh-TW" altLang="zh-TW" sz="1200" kern="1200" dirty="0">
                <a:solidFill>
                  <a:schemeClr val="tx1"/>
                </a:solidFill>
                <a:effectLst/>
                <a:latin typeface="+mn-lt"/>
                <a:ea typeface="+mn-ea"/>
                <a:cs typeface="+mn-cs"/>
              </a:rPr>
              <a:t>方</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而這些</a:t>
            </a:r>
            <a:r>
              <a:rPr lang="zh-TW" altLang="zh-TW" sz="1200" kern="1200" dirty="0">
                <a:solidFill>
                  <a:schemeClr val="tx1"/>
                </a:solidFill>
                <a:effectLst/>
                <a:latin typeface="+mn-lt"/>
                <a:ea typeface="+mn-ea"/>
                <a:cs typeface="+mn-cs"/>
              </a:rPr>
              <a:t>少量樣本</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便會在編碼時</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被投影</a:t>
            </a:r>
            <a:r>
              <a:rPr lang="zh-TW" altLang="en-US" sz="1200" kern="1200" dirty="0">
                <a:solidFill>
                  <a:schemeClr val="tx1"/>
                </a:solidFill>
                <a:effectLst/>
                <a:latin typeface="+mn-lt"/>
                <a:ea typeface="+mn-ea"/>
                <a:cs typeface="+mn-cs"/>
              </a:rPr>
              <a:t>數線上</a:t>
            </a:r>
            <a:r>
              <a:rPr lang="zh-TW" altLang="zh-TW" sz="1200" kern="1200" dirty="0">
                <a:solidFill>
                  <a:schemeClr val="tx1"/>
                </a:solidFill>
                <a:effectLst/>
                <a:latin typeface="+mn-lt"/>
                <a:ea typeface="+mn-ea"/>
                <a:cs typeface="+mn-cs"/>
              </a:rPr>
              <a:t>較遠的位置</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以利區分出這些與眾不同、較偏離整體資料分布的離群樣本。</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29414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而此圖則是依據，類別純粹度，進行排序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目的在於，</a:t>
            </a:r>
            <a:r>
              <a:rPr lang="zh-TW" altLang="zh-TW" sz="1200" kern="1200" dirty="0">
                <a:solidFill>
                  <a:schemeClr val="tx1"/>
                </a:solidFill>
                <a:effectLst/>
                <a:latin typeface="+mn-lt"/>
                <a:ea typeface="+mn-ea"/>
                <a:cs typeface="+mn-cs"/>
              </a:rPr>
              <a:t>將最有分類價值、純度越高的資料分布於群組的前端、與後端</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在編碼時</a:t>
            </a:r>
            <a:r>
              <a:rPr lang="zh-TW" altLang="zh-TW" sz="1200" kern="1200" dirty="0">
                <a:solidFill>
                  <a:schemeClr val="tx1"/>
                </a:solidFill>
                <a:effectLst/>
                <a:latin typeface="+mn-lt"/>
                <a:ea typeface="+mn-ea"/>
                <a:cs typeface="+mn-cs"/>
              </a:rPr>
              <a:t>，類別</a:t>
            </a:r>
            <a:r>
              <a:rPr lang="zh-TW" altLang="en-US" sz="1200" kern="1200" dirty="0">
                <a:solidFill>
                  <a:schemeClr val="tx1"/>
                </a:solidFill>
                <a:effectLst/>
                <a:latin typeface="+mn-lt"/>
                <a:ea typeface="+mn-ea"/>
                <a:cs typeface="+mn-cs"/>
              </a:rPr>
              <a:t>便</a:t>
            </a:r>
            <a:r>
              <a:rPr lang="zh-TW" altLang="zh-TW" sz="1200" kern="1200" dirty="0">
                <a:solidFill>
                  <a:schemeClr val="tx1"/>
                </a:solidFill>
                <a:effectLst/>
                <a:latin typeface="+mn-lt"/>
                <a:ea typeface="+mn-ea"/>
                <a:cs typeface="+mn-cs"/>
              </a:rPr>
              <a:t>會因為這些前</a:t>
            </a:r>
            <a:r>
              <a:rPr lang="zh-TW" altLang="en-US" sz="1200" kern="1200" dirty="0">
                <a:solidFill>
                  <a:schemeClr val="tx1"/>
                </a:solidFill>
                <a:effectLst/>
                <a:latin typeface="+mn-lt"/>
                <a:ea typeface="+mn-ea"/>
                <a:cs typeface="+mn-cs"/>
              </a:rPr>
              <a:t>後</a:t>
            </a:r>
            <a:r>
              <a:rPr lang="zh-TW" altLang="zh-TW" sz="1200" kern="1200" dirty="0">
                <a:solidFill>
                  <a:schemeClr val="tx1"/>
                </a:solidFill>
                <a:effectLst/>
                <a:latin typeface="+mn-lt"/>
                <a:ea typeface="+mn-ea"/>
                <a:cs typeface="+mn-cs"/>
              </a:rPr>
              <a:t>方、含有分類資訊的特徵</a:t>
            </a:r>
            <a:r>
              <a:rPr lang="zh-TW" altLang="en-US" sz="1200" kern="1200" dirty="0">
                <a:solidFill>
                  <a:schemeClr val="tx1"/>
                </a:solidFill>
                <a:effectLst/>
                <a:latin typeface="+mn-lt"/>
                <a:ea typeface="+mn-ea"/>
                <a:cs typeface="+mn-cs"/>
              </a:rPr>
              <a:t>，而被區分出來</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88814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最後一步，便是以</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Binary coded decimal </a:t>
                </a:r>
                <a:r>
                  <a:rPr lang="zh-TW" altLang="en-US" sz="1200" kern="1200" dirty="0">
                    <a:solidFill>
                      <a:schemeClr val="tx1"/>
                    </a:solidFill>
                    <a:effectLst/>
                    <a:latin typeface="+mn-lt"/>
                    <a:ea typeface="+mn-ea"/>
                    <a:cs typeface="+mn-cs"/>
                  </a:rPr>
                  <a:t>編碼，協助</a:t>
                </a:r>
                <a:r>
                  <a:rPr lang="zh-TW" altLang="zh-TW" sz="1200" kern="1200" dirty="0">
                    <a:solidFill>
                      <a:schemeClr val="tx1"/>
                    </a:solidFill>
                    <a:effectLst/>
                    <a:latin typeface="+mn-lt"/>
                    <a:ea typeface="+mn-ea"/>
                    <a:cs typeface="+mn-cs"/>
                  </a:rPr>
                  <a:t>轉換</a:t>
                </a:r>
                <a:r>
                  <a:rPr lang="zh-TW" altLang="en-US" sz="1200" kern="1200" dirty="0">
                    <a:solidFill>
                      <a:schemeClr val="tx1"/>
                    </a:solidFill>
                    <a:effectLst/>
                    <a:latin typeface="+mn-lt"/>
                    <a:ea typeface="+mn-ea"/>
                    <a:cs typeface="+mn-cs"/>
                  </a:rPr>
                  <a:t>，特徵組</a:t>
                </a:r>
                <a:r>
                  <a:rPr lang="zh-TW" altLang="zh-TW" sz="1200" kern="1200" dirty="0">
                    <a:solidFill>
                      <a:schemeClr val="tx1"/>
                    </a:solidFill>
                    <a:effectLst/>
                    <a:latin typeface="+mn-lt"/>
                    <a:ea typeface="+mn-ea"/>
                    <a:cs typeface="+mn-cs"/>
                  </a:rPr>
                  <a:t>成</a:t>
                </a:r>
                <a:r>
                  <a:rPr lang="zh-TW" altLang="en-US" sz="1200" kern="1200" dirty="0">
                    <a:solidFill>
                      <a:schemeClr val="tx1"/>
                    </a:solidFill>
                    <a:effectLst/>
                    <a:latin typeface="+mn-lt"/>
                    <a:ea typeface="+mn-ea"/>
                    <a:cs typeface="+mn-cs"/>
                  </a:rPr>
                  <a:t>為</a:t>
                </a:r>
                <a:r>
                  <a:rPr lang="zh-TW" altLang="zh-TW" sz="1200" kern="1200" dirty="0">
                    <a:solidFill>
                      <a:schemeClr val="tx1"/>
                    </a:solidFill>
                    <a:effectLst/>
                    <a:latin typeface="+mn-lt"/>
                    <a:ea typeface="+mn-ea"/>
                    <a:cs typeface="+mn-cs"/>
                  </a:rPr>
                  <a:t>整數</a:t>
                </a:r>
                <a:r>
                  <a:rPr lang="zh-TW" altLang="en-US" sz="1200" kern="1200" dirty="0">
                    <a:solidFill>
                      <a:schemeClr val="tx1"/>
                    </a:solidFill>
                    <a:effectLst/>
                    <a:latin typeface="+mn-lt"/>
                    <a:ea typeface="+mn-ea"/>
                    <a:cs typeface="+mn-cs"/>
                  </a:rPr>
                  <a:t>型別。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他的</a:t>
                </a:r>
                <a:r>
                  <a:rPr lang="zh-TW" altLang="zh-TW" sz="1200" kern="1200" dirty="0">
                    <a:solidFill>
                      <a:schemeClr val="tx1"/>
                    </a:solidFill>
                    <a:effectLst/>
                    <a:latin typeface="+mn-lt"/>
                    <a:ea typeface="+mn-ea"/>
                    <a:cs typeface="+mn-cs"/>
                  </a:rPr>
                  <a:t>概念</a:t>
                </a:r>
                <a:r>
                  <a:rPr lang="zh-TW" altLang="en-US" sz="1200" kern="1200" dirty="0">
                    <a:solidFill>
                      <a:schemeClr val="tx1"/>
                    </a:solidFill>
                    <a:effectLst/>
                    <a:latin typeface="+mn-lt"/>
                    <a:ea typeface="+mn-ea"/>
                    <a:cs typeface="+mn-cs"/>
                  </a:rPr>
                  <a:t>，其實</a:t>
                </a:r>
                <a:r>
                  <a:rPr lang="zh-TW" altLang="zh-TW" sz="1200" kern="1200" dirty="0">
                    <a:solidFill>
                      <a:schemeClr val="tx1"/>
                    </a:solidFill>
                    <a:effectLst/>
                    <a:latin typeface="+mn-lt"/>
                    <a:ea typeface="+mn-ea"/>
                    <a:cs typeface="+mn-cs"/>
                  </a:rPr>
                  <a:t>相當直接，即是將一連串的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二元數值十位數化。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假設某樣本</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在一特徵組內</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依序為</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則其轉換後的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十位數</a:t>
                </a:r>
                <a:r>
                  <a:rPr lang="zh-TW" altLang="en-US" sz="1200" kern="1200" dirty="0">
                    <a:solidFill>
                      <a:schemeClr val="tx1"/>
                    </a:solidFill>
                    <a:effectLst/>
                    <a:latin typeface="+mn-lt"/>
                    <a:ea typeface="+mn-ea"/>
                    <a:cs typeface="+mn-cs"/>
                  </a:rPr>
                  <a:t>表示</a:t>
                </a:r>
                <a:r>
                  <a:rPr lang="zh-TW" altLang="zh-TW" sz="1200" kern="1200" dirty="0">
                    <a:solidFill>
                      <a:schemeClr val="tx1"/>
                    </a:solidFill>
                    <a:effectLst/>
                    <a:latin typeface="+mn-lt"/>
                    <a:ea typeface="+mn-ea"/>
                    <a:cs typeface="+mn-cs"/>
                  </a:rPr>
                  <a:t>為</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，便以</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作為該樣本的數值</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Tree>
    <p:extLst>
      <p:ext uri="{BB962C8B-B14F-4D97-AF65-F5344CB8AC3E}">
        <p14:creationId xmlns:p14="http://schemas.microsoft.com/office/powerpoint/2010/main" val="3468451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在此，則以先前已由，</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群組、純粹度排序的特徵組為例</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Tree>
    <p:extLst>
      <p:ext uri="{BB962C8B-B14F-4D97-AF65-F5344CB8AC3E}">
        <p14:creationId xmlns:p14="http://schemas.microsoft.com/office/powerpoint/2010/main" val="3317416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可見在，</a:t>
                </a:r>
                <a:r>
                  <a:rPr lang="en-US" altLang="zh-TW" sz="1200" kern="1200" dirty="0">
                    <a:solidFill>
                      <a:schemeClr val="tx1"/>
                    </a:solidFill>
                    <a:effectLst/>
                    <a:latin typeface="+mn-lt"/>
                    <a:ea typeface="+mn-ea"/>
                    <a:cs typeface="+mn-cs"/>
                  </a:rPr>
                  <a:t>Blue</a:t>
                </a:r>
                <a:r>
                  <a:rPr lang="zh-TW" altLang="en-US" sz="1200" kern="1200" dirty="0">
                    <a:solidFill>
                      <a:schemeClr val="tx1"/>
                    </a:solidFill>
                    <a:effectLst/>
                    <a:latin typeface="+mn-lt"/>
                    <a:ea typeface="+mn-ea"/>
                    <a:cs typeface="+mn-cs"/>
                  </a:rPr>
                  <a:t>這個欄位中，僅具有健康的樣本</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而愈左側的特徵，對於</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數值，具有更大的影響；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同時，加上採用了純粹度的排序，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越左側的特徵，在比例上有著更多的健康樣本。</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因此，健康樣本傾向產出更大的</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反之，生病樣本產生較小的</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Tree>
    <p:extLst>
      <p:ext uri="{BB962C8B-B14F-4D97-AF65-F5344CB8AC3E}">
        <p14:creationId xmlns:p14="http://schemas.microsoft.com/office/powerpoint/2010/main" val="3367395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如此一來，經由純粹度排序的特徵組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相比於原先的，群組順序而言，更能導出，容易分類的數值資料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以此，</a:t>
                </a:r>
                <a:r>
                  <a:rPr lang="zh-TW" altLang="zh-TW" sz="1200" kern="1200" dirty="0">
                    <a:solidFill>
                      <a:schemeClr val="tx1"/>
                    </a:solidFill>
                    <a:effectLst/>
                    <a:latin typeface="+mn-lt"/>
                    <a:ea typeface="+mn-ea"/>
                    <a:cs typeface="+mn-cs"/>
                  </a:rPr>
                  <a:t>達到較好的分類成果。</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Tree>
    <p:extLst>
      <p:ext uri="{BB962C8B-B14F-4D97-AF65-F5344CB8AC3E}">
        <p14:creationId xmlns:p14="http://schemas.microsoft.com/office/powerpoint/2010/main" val="3210034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然而</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新編碼過後</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數值，可能</a:t>
                </a:r>
                <a:r>
                  <a:rPr lang="zh-TW" altLang="zh-TW" sz="1200" kern="1200" dirty="0">
                    <a:solidFill>
                      <a:schemeClr val="tx1"/>
                    </a:solidFill>
                    <a:effectLst/>
                    <a:latin typeface="+mn-lt"/>
                    <a:ea typeface="+mn-ea"/>
                    <a:cs typeface="+mn-cs"/>
                  </a:rPr>
                  <a:t>因為原先數字</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的</a:t>
                </a:r>
                <a:r>
                  <a:rPr lang="zh-TW" altLang="en-US" sz="1200" kern="1200" dirty="0">
                    <a:solidFill>
                      <a:schemeClr val="tx1"/>
                    </a:solidFill>
                    <a:effectLst/>
                    <a:latin typeface="+mn-lt"/>
                    <a:ea typeface="+mn-ea"/>
                    <a:cs typeface="+mn-cs"/>
                  </a:rPr>
                  <a:t>，個數較為稀少</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導致編碼後的數值資料</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全距過大、且分布稀疏。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zh-TW" sz="1200" kern="1200" dirty="0">
                    <a:solidFill>
                      <a:schemeClr val="tx1"/>
                    </a:solidFill>
                    <a:effectLst/>
                    <a:latin typeface="+mn-lt"/>
                    <a:ea typeface="+mn-ea"/>
                    <a:cs typeface="+mn-cs"/>
                  </a:rPr>
                  <a:t>例如：若組內二元特徵的個數為十個，則此群組編碼出的新數值特徵範圍將達到</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1024</a:t>
                </a:r>
                <a:r>
                  <a:rPr lang="zh-TW" altLang="zh-TW" sz="1200" kern="1200" dirty="0">
                    <a:solidFill>
                      <a:schemeClr val="tx1"/>
                    </a:solidFill>
                    <a:effectLst/>
                    <a:latin typeface="+mn-lt"/>
                    <a:ea typeface="+mn-ea"/>
                    <a:cs typeface="+mn-cs"/>
                  </a:rPr>
                  <a:t>之間。</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而在這</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1024</a:t>
                </a:r>
                <a:r>
                  <a:rPr lang="zh-TW" altLang="en-US" sz="1200" kern="1200" dirty="0">
                    <a:solidFill>
                      <a:schemeClr val="tx1"/>
                    </a:solidFill>
                    <a:effectLst/>
                    <a:latin typeface="+mn-lt"/>
                    <a:ea typeface="+mn-ea"/>
                    <a:cs typeface="+mn-cs"/>
                  </a:rPr>
                  <a:t>的數線之上的資料呈現零散分佈</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Tree>
    <p:extLst>
      <p:ext uri="{BB962C8B-B14F-4D97-AF65-F5344CB8AC3E}">
        <p14:creationId xmlns:p14="http://schemas.microsoft.com/office/powerpoint/2010/main" val="2606445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為此，可</a:t>
                </a:r>
                <a:r>
                  <a:rPr lang="zh-TW" altLang="en-US" sz="1200" kern="1200" dirty="0">
                    <a:solidFill>
                      <a:schemeClr val="tx1"/>
                    </a:solidFill>
                    <a:effectLst/>
                    <a:latin typeface="+mn-lt"/>
                    <a:ea typeface="+mn-ea"/>
                    <a:cs typeface="+mn-cs"/>
                  </a:rPr>
                  <a:t>嘗試</a:t>
                </a:r>
                <a:r>
                  <a:rPr lang="zh-TW" altLang="zh-TW" sz="1200" kern="1200" dirty="0">
                    <a:solidFill>
                      <a:schemeClr val="tx1"/>
                    </a:solidFill>
                    <a:effectLst/>
                    <a:latin typeface="+mn-lt"/>
                    <a:ea typeface="+mn-ea"/>
                    <a:cs typeface="+mn-cs"/>
                  </a:rPr>
                  <a:t>透過</a:t>
                </a:r>
                <a:r>
                  <a:rPr lang="en-US" altLang="zh-TW" sz="1200" kern="1200" dirty="0">
                    <a:solidFill>
                      <a:schemeClr val="tx1"/>
                    </a:solidFill>
                    <a:effectLst/>
                    <a:latin typeface="+mn-lt"/>
                    <a:ea typeface="+mn-ea"/>
                    <a:cs typeface="+mn-cs"/>
                  </a:rPr>
                  <a:t>BCD</a:t>
                </a:r>
                <a:r>
                  <a:rPr lang="zh-TW" altLang="zh-TW" sz="1200" kern="1200" dirty="0">
                    <a:solidFill>
                      <a:schemeClr val="tx1"/>
                    </a:solidFill>
                    <a:effectLst/>
                    <a:latin typeface="+mn-lt"/>
                    <a:ea typeface="+mn-ea"/>
                    <a:cs typeface="+mn-cs"/>
                  </a:rPr>
                  <a:t>編碼排名</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根據</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大小進行排序，以取代</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可以有效</a:t>
                </a:r>
                <a:r>
                  <a:rPr lang="zh-TW" altLang="zh-TW" sz="1200" kern="1200" dirty="0">
                    <a:solidFill>
                      <a:schemeClr val="tx1"/>
                    </a:solidFill>
                    <a:effectLst/>
                    <a:latin typeface="+mn-lt"/>
                    <a:ea typeface="+mn-ea"/>
                    <a:cs typeface="+mn-cs"/>
                  </a:rPr>
                  <a:t>改善編碼後</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資料間的稀疏程度</a:t>
                </a:r>
                <a:r>
                  <a:rPr lang="zh-TW" altLang="en-US" sz="1200" kern="1200" dirty="0">
                    <a:solidFill>
                      <a:schemeClr val="tx1"/>
                    </a:solidFill>
                    <a:effectLst/>
                    <a:latin typeface="+mn-lt"/>
                    <a:ea typeface="+mn-ea"/>
                    <a:cs typeface="+mn-cs"/>
                  </a:rPr>
                  <a:t>，以及數值間差異過大等問題</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但對於分類模型而言，僅需在數線上決定切分點，不論資料全距，兩者的差異對分類模型的影響並不是相當顯著</a:t>
                </a:r>
                <a:endParaRPr lang="en-US" altLang="zh-TW"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Tree>
    <p:extLst>
      <p:ext uri="{BB962C8B-B14F-4D97-AF65-F5344CB8AC3E}">
        <p14:creationId xmlns:p14="http://schemas.microsoft.com/office/powerpoint/2010/main" val="3006843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以上便是，本研究提出方法的介紹</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首先第一步驟是依照聚類、或是特徵選取的方式群組二元特徵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並接著對各個特徵組內的二元特徵進行一致性的排序，</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最後藉由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碼，協助轉換各個二元特徵組成為整數特徵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接著，我會在案例分析中，來驗證本方法的可行性</a:t>
                </a:r>
                <a:endParaRPr lang="en-US" altLang="zh-TW" sz="1200" kern="1200" dirty="0">
                  <a:solidFill>
                    <a:schemeClr val="tx1"/>
                  </a:solidFill>
                  <a:effectLst/>
                  <a:latin typeface="+mn-lt"/>
                  <a:ea typeface="+mn-ea"/>
                  <a:cs typeface="+mn-cs"/>
                </a:endParaRPr>
              </a:p>
              <a:p>
                <a:pPr lvl="0" fontAlgn="ctr"/>
                <a:endParaRPr lang="zh-TW" altLang="en-US" sz="1200" kern="1200" dirty="0">
                  <a:solidFill>
                    <a:schemeClr val="tx1"/>
                  </a:solidFill>
                  <a:effectLst/>
                  <a:latin typeface="+mn-lt"/>
                  <a:ea typeface="+mn-ea"/>
                  <a:cs typeface="+mn-cs"/>
                </a:endParaRPr>
              </a:p>
            </p:txBody>
          </p:sp>
        </mc:Choice>
        <mc:Fallback xmlns="">
          <p:sp>
            <p:nvSpPr>
              <p:cNvPr id="3" name="備忘稿版面配置區 2"/>
              <p:cNvSpPr>
                <a:spLocks noGrp="1"/>
              </p:cNvSpPr>
              <p:nvPr>
                <p:ph type="body" idx="1"/>
              </p:nvPr>
            </p:nvSpPr>
            <p:spPr/>
            <p:txBody>
              <a:bodyPr/>
              <a:lstStyle/>
              <a:p>
                <a:pPr indent="457200">
                  <a:lnSpc>
                    <a:spcPts val="3359"/>
                  </a:lnSpc>
                </a:pPr>
                <a:r>
                  <a:rPr lang="en-US" altLang="zh-TW" dirty="0">
                    <a:solidFill>
                      <a:srgbClr val="000000"/>
                    </a:solidFill>
                    <a:latin typeface="Nunito Light"/>
                  </a:rPr>
                  <a:t>At last, by using Binary-coded decimal technique, each grouped feature can be transform into numerical type. In the end, the new encoded data will have </a:t>
                </a:r>
                <a:r>
                  <a:rPr lang="en-US" altLang="zh-TW" b="0" i="0">
                    <a:solidFill>
                      <a:srgbClr val="000000"/>
                    </a:solidFill>
                    <a:latin typeface="Cambria Math" panose="02040503050406030204" pitchFamily="18" charset="0"/>
                  </a:rPr>
                  <a:t>𝑗</a:t>
                </a:r>
                <a:r>
                  <a:rPr lang="en-US" altLang="zh-TW" dirty="0">
                    <a:solidFill>
                      <a:srgbClr val="000000"/>
                    </a:solidFill>
                    <a:latin typeface="Nunito Light"/>
                  </a:rPr>
                  <a:t> numerical features.</a:t>
                </a:r>
              </a:p>
            </p:txBody>
          </p:sp>
        </mc:Fallback>
      </mc:AlternateContent>
    </p:spTree>
    <p:extLst>
      <p:ext uri="{BB962C8B-B14F-4D97-AF65-F5344CB8AC3E}">
        <p14:creationId xmlns:p14="http://schemas.microsoft.com/office/powerpoint/2010/main" val="342299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而為此，便須透過變數編碼，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在資料預處理的步驟中，協助轉換類別特徵，成為數值型別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目前已有相當多，不同的編碼方法被提出</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像是耳熟能詳的</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編碼</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Oridinal</a:t>
            </a: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編碼</a:t>
            </a: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等</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41617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lgn="l" fontAlgn="ctr"/>
            <a:r>
              <a:rPr lang="zh-TW" altLang="en-US" sz="1200" kern="1200" dirty="0">
                <a:solidFill>
                  <a:schemeClr val="tx1"/>
                </a:solidFill>
                <a:effectLst/>
                <a:latin typeface="+mn-lt"/>
                <a:ea typeface="+mn-ea"/>
                <a:cs typeface="+mn-cs"/>
              </a:rPr>
              <a:t>在案例分析中，我將提及兩種資料集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分別是，模擬的</a:t>
            </a:r>
            <a:r>
              <a:rPr lang="zh-TW" altLang="zh-TW" sz="1200" kern="1200" dirty="0">
                <a:solidFill>
                  <a:schemeClr val="tx1"/>
                </a:solidFill>
                <a:effectLst/>
                <a:latin typeface="+mn-lt"/>
                <a:ea typeface="+mn-ea"/>
                <a:cs typeface="+mn-cs"/>
              </a:rPr>
              <a:t>三維連續資料；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Kaggle</a:t>
            </a:r>
            <a:r>
              <a:rPr lang="zh-TW" altLang="en-US" sz="1200" kern="1200" dirty="0">
                <a:solidFill>
                  <a:schemeClr val="tx1"/>
                </a:solidFill>
                <a:effectLst/>
                <a:latin typeface="+mn-lt"/>
                <a:ea typeface="+mn-ea"/>
                <a:cs typeface="+mn-cs"/>
              </a:rPr>
              <a:t>網站上的開源資料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用</a:t>
            </a:r>
            <a:r>
              <a:rPr lang="zh-TW" altLang="zh-TW" sz="1200" kern="1200" dirty="0">
                <a:solidFill>
                  <a:schemeClr val="tx1"/>
                </a:solidFill>
                <a:effectLst/>
                <a:latin typeface="+mn-lt"/>
                <a:ea typeface="+mn-ea"/>
                <a:cs typeface="+mn-cs"/>
              </a:rPr>
              <a:t>以</a:t>
            </a:r>
            <a:r>
              <a:rPr lang="zh-TW" altLang="en-US" sz="1200" kern="1200" dirty="0">
                <a:solidFill>
                  <a:schemeClr val="tx1"/>
                </a:solidFill>
                <a:effectLst/>
                <a:latin typeface="+mn-lt"/>
                <a:ea typeface="+mn-ea"/>
                <a:cs typeface="+mn-cs"/>
              </a:rPr>
              <a:t>對比，我們所發展方法、與</a:t>
            </a:r>
            <a:r>
              <a:rPr lang="zh-TW" altLang="zh-TW" sz="1200" kern="1200" dirty="0">
                <a:solidFill>
                  <a:schemeClr val="tx1"/>
                </a:solidFill>
                <a:effectLst/>
                <a:latin typeface="+mn-lt"/>
                <a:ea typeface="+mn-ea"/>
                <a:cs typeface="+mn-cs"/>
              </a:rPr>
              <a:t>傳統編碼</a:t>
            </a:r>
            <a:r>
              <a:rPr lang="zh-TW" altLang="en-US" sz="1200" kern="1200" dirty="0">
                <a:solidFill>
                  <a:schemeClr val="tx1"/>
                </a:solidFill>
                <a:effectLst/>
                <a:latin typeface="+mn-lt"/>
                <a:ea typeface="+mn-ea"/>
                <a:cs typeface="+mn-cs"/>
              </a:rPr>
              <a:t>方式之下，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所</a:t>
            </a:r>
            <a:r>
              <a:rPr lang="zh-TW" altLang="zh-TW" sz="1200" kern="1200" dirty="0">
                <a:solidFill>
                  <a:schemeClr val="tx1"/>
                </a:solidFill>
                <a:effectLst/>
                <a:latin typeface="+mn-lt"/>
                <a:ea typeface="+mn-ea"/>
                <a:cs typeface="+mn-cs"/>
              </a:rPr>
              <a:t>產生的新數值資料，對於機器學習模型</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分類成效</a:t>
            </a:r>
            <a:r>
              <a:rPr lang="zh-TW" altLang="en-US" sz="1200" kern="1200" dirty="0">
                <a:solidFill>
                  <a:schemeClr val="tx1"/>
                </a:solidFill>
                <a:effectLst/>
                <a:latin typeface="+mn-lt"/>
                <a:ea typeface="+mn-ea"/>
                <a:cs typeface="+mn-cs"/>
              </a:rPr>
              <a:t>的差異</a:t>
            </a:r>
            <a:r>
              <a:rPr lang="zh-TW" altLang="zh-TW" sz="1200" kern="1200" dirty="0">
                <a:solidFill>
                  <a:schemeClr val="tx1"/>
                </a:solidFill>
                <a:effectLst/>
                <a:latin typeface="+mn-lt"/>
                <a:ea typeface="+mn-ea"/>
                <a:cs typeface="+mn-cs"/>
              </a:rPr>
              <a:t>。</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0517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為了</a:t>
            </a:r>
            <a:r>
              <a:rPr lang="zh-TW" altLang="en-US" sz="1200" kern="1200" dirty="0">
                <a:solidFill>
                  <a:schemeClr val="tx1"/>
                </a:solidFill>
                <a:effectLst/>
                <a:latin typeface="+mn-lt"/>
                <a:ea typeface="+mn-ea"/>
                <a:cs typeface="+mn-cs"/>
              </a:rPr>
              <a:t>讓模擬資料，</a:t>
            </a:r>
            <a:r>
              <a:rPr lang="zh-TW" altLang="zh-TW" sz="1200" kern="1200" dirty="0">
                <a:solidFill>
                  <a:schemeClr val="tx1"/>
                </a:solidFill>
                <a:effectLst/>
                <a:latin typeface="+mn-lt"/>
                <a:ea typeface="+mn-ea"/>
                <a:cs typeface="+mn-cs"/>
              </a:rPr>
              <a:t>具</a:t>
            </a:r>
            <a:r>
              <a:rPr lang="zh-TW" altLang="en-US" sz="1200" kern="1200" dirty="0">
                <a:solidFill>
                  <a:schemeClr val="tx1"/>
                </a:solidFill>
                <a:effectLst/>
                <a:latin typeface="+mn-lt"/>
                <a:ea typeface="+mn-ea"/>
                <a:cs typeface="+mn-cs"/>
              </a:rPr>
              <a:t>備</a:t>
            </a:r>
            <a:r>
              <a:rPr lang="zh-TW" altLang="zh-TW" sz="1200" kern="1200" dirty="0">
                <a:solidFill>
                  <a:schemeClr val="tx1"/>
                </a:solidFill>
                <a:effectLst/>
                <a:latin typeface="+mn-lt"/>
                <a:ea typeface="+mn-ea"/>
                <a:cs typeface="+mn-cs"/>
              </a:rPr>
              <a:t>分類價值，</a:t>
            </a:r>
            <a:r>
              <a:rPr lang="zh-TW" altLang="en-US" sz="1200" kern="1200" dirty="0">
                <a:solidFill>
                  <a:schemeClr val="tx1"/>
                </a:solidFill>
                <a:effectLst/>
                <a:latin typeface="+mn-lt"/>
                <a:ea typeface="+mn-ea"/>
                <a:cs typeface="+mn-cs"/>
              </a:rPr>
              <a:t>我們依照</a:t>
            </a:r>
            <a:r>
              <a:rPr lang="zh-TW" altLang="zh-TW" sz="1200" kern="1200" dirty="0">
                <a:solidFill>
                  <a:schemeClr val="tx1"/>
                </a:solidFill>
                <a:effectLst/>
                <a:latin typeface="+mn-lt"/>
                <a:ea typeface="+mn-ea"/>
                <a:cs typeface="+mn-cs"/>
              </a:rPr>
              <a:t>三維座標點分布，</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生成了兩種類別</a:t>
            </a:r>
            <a:r>
              <a:rPr lang="zh-TW" altLang="en-US" sz="1200" kern="1200" dirty="0">
                <a:solidFill>
                  <a:schemeClr val="tx1"/>
                </a:solidFill>
                <a:effectLst/>
                <a:latin typeface="+mn-lt"/>
                <a:ea typeface="+mn-ea"/>
                <a:cs typeface="+mn-cs"/>
              </a:rPr>
              <a:t>下，</a:t>
            </a:r>
            <a:r>
              <a:rPr lang="zh-TW" altLang="zh-TW" sz="1200" kern="1200" dirty="0">
                <a:solidFill>
                  <a:schemeClr val="tx1"/>
                </a:solidFill>
                <a:effectLst/>
                <a:latin typeface="+mn-lt"/>
                <a:ea typeface="+mn-ea"/>
                <a:cs typeface="+mn-cs"/>
              </a:rPr>
              <a:t>的浮點數座標</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其中以藍色作為多數、紅色作為少數樣本</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在此將，針對這三種連續資料集，來做討論。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zh-TW" sz="1200" kern="1200" dirty="0">
                <a:solidFill>
                  <a:schemeClr val="tx1"/>
                </a:solidFill>
                <a:effectLst/>
                <a:latin typeface="+mn-lt"/>
                <a:ea typeface="+mn-ea"/>
                <a:cs typeface="+mn-cs"/>
              </a:rPr>
              <a:t>資料點具有</a:t>
            </a:r>
            <a:r>
              <a:rPr lang="en-US" altLang="zh-TW" sz="1200" kern="1200" dirty="0">
                <a:solidFill>
                  <a:schemeClr val="tx1"/>
                </a:solidFill>
                <a:effectLst/>
                <a:latin typeface="+mn-lt"/>
                <a:ea typeface="+mn-ea"/>
                <a:cs typeface="+mn-cs"/>
              </a:rPr>
              <a:t>X</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Y</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Z</a:t>
            </a:r>
            <a:r>
              <a:rPr lang="zh-TW" altLang="zh-TW" sz="1200" kern="1200" dirty="0">
                <a:solidFill>
                  <a:schemeClr val="tx1"/>
                </a:solidFill>
                <a:effectLst/>
                <a:latin typeface="+mn-lt"/>
                <a:ea typeface="+mn-ea"/>
                <a:cs typeface="+mn-cs"/>
              </a:rPr>
              <a:t>三維座標資訊，且區分為三百個紅色</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少數類別</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與三千個藍色</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多數類別；兩種類別各自服從自身的資料分布，</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且在多數的藍色類別中，可見到有少量的紅色類別躁點存在，目的在於增加分類任務的複雜度。</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其中資料集一二兩種類別較為混雜；而資料集三中類別間則較為分散，表示其較為容易分類</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37765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左圖為，整體實驗流程，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首先，由連續資料產生二元特徵，以作為本研究方法輸入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再轉換出類別資料，以同時作為傳統編碼方法的輸入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最後，根據不同的編碼方式，產生數值資料，並以</a:t>
            </a:r>
            <a:r>
              <a:rPr lang="en-US" altLang="zh-TW" sz="1200" kern="1200" dirty="0">
                <a:solidFill>
                  <a:schemeClr val="tx1"/>
                </a:solidFill>
                <a:effectLst/>
                <a:latin typeface="+mn-lt"/>
                <a:ea typeface="+mn-ea"/>
                <a:cs typeface="+mn-cs"/>
              </a:rPr>
              <a:t>k-fold validations</a:t>
            </a:r>
            <a:r>
              <a:rPr lang="zh-TW" altLang="en-US" sz="1200" kern="1200" dirty="0">
                <a:solidFill>
                  <a:schemeClr val="tx1"/>
                </a:solidFill>
                <a:effectLst/>
                <a:latin typeface="+mn-lt"/>
                <a:ea typeface="+mn-ea"/>
                <a:cs typeface="+mn-cs"/>
              </a:rPr>
              <a:t>驗證，進行分類成果上的比較</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此分佈圖表示了</a:t>
            </a:r>
            <a:r>
              <a:rPr lang="zh-TW" altLang="zh-TW" sz="1200" kern="1200" dirty="0">
                <a:solidFill>
                  <a:schemeClr val="tx1"/>
                </a:solidFill>
                <a:effectLst/>
                <a:latin typeface="+mn-lt"/>
                <a:ea typeface="+mn-ea"/>
                <a:cs typeface="+mn-cs"/>
              </a:rPr>
              <a:t>原始連續資料於三個座標軸上的資料分布情形，且少數與多數類別由顏色區分；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而後根據欲劃分出的二元特徵個數，對此三個連續座標軸進行二元化處理</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06958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實驗的第一步，便是決定二元特徵的，目標個數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假設想，產生出</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便</a:t>
            </a:r>
            <a:r>
              <a:rPr lang="zh-TW" altLang="en-US" sz="1200" kern="1200" dirty="0">
                <a:solidFill>
                  <a:schemeClr val="tx1"/>
                </a:solidFill>
                <a:effectLst/>
                <a:latin typeface="+mn-lt"/>
                <a:ea typeface="+mn-ea"/>
                <a:cs typeface="+mn-cs"/>
              </a:rPr>
              <a:t>依據比例，</a:t>
            </a:r>
            <a:r>
              <a:rPr lang="zh-TW" altLang="zh-TW" sz="1200" kern="1200" dirty="0">
                <a:solidFill>
                  <a:schemeClr val="tx1"/>
                </a:solidFill>
                <a:effectLst/>
                <a:latin typeface="+mn-lt"/>
                <a:ea typeface="+mn-ea"/>
                <a:cs typeface="+mn-cs"/>
              </a:rPr>
              <a:t>切分各個</a:t>
            </a:r>
            <a:r>
              <a:rPr lang="zh-TW" altLang="en-US" sz="1200" kern="1200" dirty="0">
                <a:solidFill>
                  <a:schemeClr val="tx1"/>
                </a:solidFill>
                <a:effectLst/>
                <a:latin typeface="+mn-lt"/>
                <a:ea typeface="+mn-ea"/>
                <a:cs typeface="+mn-cs"/>
              </a:rPr>
              <a:t>連續</a:t>
            </a:r>
            <a:r>
              <a:rPr lang="zh-TW" altLang="zh-TW" sz="1200" kern="1200" dirty="0">
                <a:solidFill>
                  <a:schemeClr val="tx1"/>
                </a:solidFill>
                <a:effectLst/>
                <a:latin typeface="+mn-lt"/>
                <a:ea typeface="+mn-ea"/>
                <a:cs typeface="+mn-cs"/>
              </a:rPr>
              <a:t>座標軸</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並將資料點</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劃分</a:t>
            </a:r>
            <a:r>
              <a:rPr lang="zh-TW" altLang="en-US" sz="1200" kern="1200" dirty="0">
                <a:solidFill>
                  <a:schemeClr val="tx1"/>
                </a:solidFill>
                <a:effectLst/>
                <a:latin typeface="+mn-lt"/>
                <a:ea typeface="+mn-ea"/>
                <a:cs typeface="+mn-cs"/>
              </a:rPr>
              <a:t>到所屬的範圍中</a:t>
            </a:r>
            <a:r>
              <a:rPr lang="zh-TW" altLang="zh-TW" sz="1200" kern="1200" dirty="0">
                <a:solidFill>
                  <a:schemeClr val="tx1"/>
                </a:solidFill>
                <a:effectLst/>
                <a:latin typeface="+mn-lt"/>
                <a:ea typeface="+mn-ea"/>
                <a:cs typeface="+mn-cs"/>
              </a:rPr>
              <a:t>，如此，</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我們</a:t>
            </a:r>
            <a:r>
              <a:rPr lang="zh-TW" altLang="zh-TW" sz="1200" kern="1200" dirty="0">
                <a:solidFill>
                  <a:schemeClr val="tx1"/>
                </a:solidFill>
                <a:effectLst/>
                <a:latin typeface="+mn-lt"/>
                <a:ea typeface="+mn-ea"/>
                <a:cs typeface="+mn-cs"/>
              </a:rPr>
              <a:t>便產生了</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具備分類知識的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二元特徵資料</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36627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同樣可以，以表格方式，呈現被二元化後的資料</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可見，原先三維的連續座標軸資訊，</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以被劃分入，</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個二元特徵之中</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33555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而根據這</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個二元特徵，與其原先</a:t>
            </a:r>
            <a:r>
              <a:rPr lang="en-US" altLang="zh-TW" sz="1200" kern="1200" dirty="0">
                <a:solidFill>
                  <a:schemeClr val="tx1"/>
                </a:solidFill>
                <a:effectLst/>
                <a:latin typeface="+mn-lt"/>
                <a:ea typeface="+mn-ea"/>
                <a:cs typeface="+mn-cs"/>
              </a:rPr>
              <a:t>XYZ</a:t>
            </a:r>
            <a:r>
              <a:rPr lang="zh-TW" altLang="en-US" sz="1200" kern="1200" dirty="0">
                <a:solidFill>
                  <a:schemeClr val="tx1"/>
                </a:solidFill>
                <a:effectLst/>
                <a:latin typeface="+mn-lt"/>
                <a:ea typeface="+mn-ea"/>
                <a:cs typeface="+mn-cs"/>
              </a:rPr>
              <a:t>的，群組資訊，</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得以轉化出，資料的類別形式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這</a:t>
            </a:r>
            <a:r>
              <a:rPr lang="zh-TW" altLang="zh-TW" sz="1200" kern="1200" dirty="0">
                <a:solidFill>
                  <a:schemeClr val="tx1"/>
                </a:solidFill>
                <a:effectLst/>
                <a:latin typeface="+mn-lt"/>
                <a:ea typeface="+mn-ea"/>
                <a:cs typeface="+mn-cs"/>
              </a:rPr>
              <a:t>兩種資料</a:t>
            </a:r>
            <a:r>
              <a:rPr lang="zh-TW" altLang="en-US" sz="1200" kern="1200" dirty="0">
                <a:solidFill>
                  <a:schemeClr val="tx1"/>
                </a:solidFill>
                <a:effectLst/>
                <a:latin typeface="+mn-lt"/>
                <a:ea typeface="+mn-ea"/>
                <a:cs typeface="+mn-cs"/>
              </a:rPr>
              <a:t>，事實上，是</a:t>
            </a:r>
            <a:r>
              <a:rPr lang="zh-TW" altLang="zh-TW" sz="1200" kern="1200" dirty="0">
                <a:solidFill>
                  <a:schemeClr val="tx1"/>
                </a:solidFill>
                <a:effectLst/>
                <a:latin typeface="+mn-lt"/>
                <a:ea typeface="+mn-ea"/>
                <a:cs typeface="+mn-cs"/>
              </a:rPr>
              <a:t>一體兩面</a:t>
            </a:r>
            <a:r>
              <a:rPr lang="zh-TW" altLang="en-US" sz="1200" kern="1200" dirty="0">
                <a:solidFill>
                  <a:schemeClr val="tx1"/>
                </a:solidFill>
                <a:effectLst/>
                <a:latin typeface="+mn-lt"/>
                <a:ea typeface="+mn-ea"/>
                <a:cs typeface="+mn-cs"/>
              </a:rPr>
              <a:t>的</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實際上等同於，由</a:t>
            </a:r>
            <a:r>
              <a:rPr lang="zh-TW" altLang="zh-TW" sz="1200" kern="1200" dirty="0">
                <a:solidFill>
                  <a:schemeClr val="tx1"/>
                </a:solidFill>
                <a:effectLst/>
                <a:latin typeface="+mn-lt"/>
                <a:ea typeface="+mn-ea"/>
                <a:cs typeface="+mn-cs"/>
              </a:rPr>
              <a:t>獨熱編碼</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轉換</a:t>
            </a:r>
            <a:r>
              <a:rPr lang="zh-TW" altLang="en-US" sz="1200" kern="1200" dirty="0">
                <a:solidFill>
                  <a:schemeClr val="tx1"/>
                </a:solidFill>
                <a:effectLst/>
                <a:latin typeface="+mn-lt"/>
                <a:ea typeface="+mn-ea"/>
                <a:cs typeface="+mn-cs"/>
              </a:rPr>
              <a:t>出來的</a:t>
            </a:r>
            <a:r>
              <a:rPr lang="zh-TW" altLang="zh-TW" sz="1200" kern="1200" dirty="0">
                <a:solidFill>
                  <a:schemeClr val="tx1"/>
                </a:solidFill>
                <a:effectLst/>
                <a:latin typeface="+mn-lt"/>
                <a:ea typeface="+mn-ea"/>
                <a:cs typeface="+mn-cs"/>
              </a:rPr>
              <a:t>二元</a:t>
            </a:r>
            <a:r>
              <a:rPr lang="zh-TW" altLang="en-US" sz="1200" kern="1200" dirty="0">
                <a:solidFill>
                  <a:schemeClr val="tx1"/>
                </a:solidFill>
                <a:effectLst/>
                <a:latin typeface="+mn-lt"/>
                <a:ea typeface="+mn-ea"/>
                <a:cs typeface="+mn-cs"/>
              </a:rPr>
              <a:t>資料</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如此，便得以為，我們的方法，與傳統變數編碼，設定出相同的比較基準</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43104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此折線圖，顯示了三種資料集，在不同的二元特徵個數之下，各種編碼方法由</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驗證後，平均</a:t>
            </a:r>
            <a:r>
              <a:rPr lang="en-US" altLang="zh-TW" sz="1200" kern="1200" dirty="0">
                <a:solidFill>
                  <a:schemeClr val="tx1"/>
                </a:solidFill>
                <a:effectLst/>
                <a:latin typeface="+mn-lt"/>
                <a:ea typeface="+mn-ea"/>
                <a:cs typeface="+mn-cs"/>
              </a:rPr>
              <a:t>F1 </a:t>
            </a:r>
            <a:r>
              <a:rPr lang="zh-TW" altLang="en-US" sz="1200" kern="1200" dirty="0">
                <a:solidFill>
                  <a:schemeClr val="tx1"/>
                </a:solidFill>
                <a:effectLst/>
                <a:latin typeface="+mn-lt"/>
                <a:ea typeface="+mn-ea"/>
                <a:cs typeface="+mn-cs"/>
              </a:rPr>
              <a:t>成績的變化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右方，則顯示了，我們所嘗試的不同編碼方式</a:t>
            </a:r>
            <a:endParaRPr lang="en-US" altLang="zh-TW" sz="1200" kern="1200" dirty="0">
              <a:solidFill>
                <a:schemeClr val="tx1"/>
              </a:solidFill>
              <a:effectLst/>
              <a:latin typeface="+mn-lt"/>
              <a:ea typeface="+mn-ea"/>
              <a:cs typeface="+mn-cs"/>
            </a:endParaRPr>
          </a:p>
          <a:p>
            <a:pPr lvl="0" fontAlgn="ct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表示單純的，二元資料</a:t>
            </a: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a:t>
            </a:r>
            <a:r>
              <a:rPr lang="zh-TW" altLang="en-US" sz="1200" kern="1200" dirty="0">
                <a:solidFill>
                  <a:schemeClr val="tx1"/>
                </a:solidFill>
                <a:effectLst/>
                <a:latin typeface="+mn-lt"/>
                <a:ea typeface="+mn-ea"/>
                <a:cs typeface="+mn-cs"/>
              </a:rPr>
              <a:t>則作為傳統編碼方法的代表</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再加上，本研究提出的，四種群組方法</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依序是，</a:t>
            </a:r>
            <a:r>
              <a:rPr lang="zh-TW" altLang="zh-TW" sz="1200" kern="1200" dirty="0">
                <a:solidFill>
                  <a:schemeClr val="tx1"/>
                </a:solidFill>
                <a:effectLst/>
                <a:latin typeface="+mn-lt"/>
                <a:ea typeface="+mn-ea"/>
                <a:cs typeface="+mn-cs"/>
              </a:rPr>
              <a:t>原先群組資訊、相關係數、主成分分析與隨機</a:t>
            </a:r>
            <a:r>
              <a:rPr lang="zh-TW" altLang="en-US" sz="1200" kern="1200" dirty="0">
                <a:solidFill>
                  <a:schemeClr val="tx1"/>
                </a:solidFill>
                <a:effectLst/>
                <a:latin typeface="+mn-lt"/>
                <a:ea typeface="+mn-ea"/>
                <a:cs typeface="+mn-cs"/>
              </a:rPr>
              <a:t>分群</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再分別結合，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種排序方式，依序是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和、純粹度、重要性、與隨機排列</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，產生梯度提升決策樹，作為分類模型，並以</a:t>
            </a:r>
            <a:r>
              <a:rPr lang="en-US" altLang="zh-TW" sz="1200" kern="1200" dirty="0">
                <a:solidFill>
                  <a:schemeClr val="tx1"/>
                </a:solidFill>
                <a:effectLst/>
                <a:latin typeface="+mn-lt"/>
                <a:ea typeface="+mn-ea"/>
                <a:cs typeface="+mn-cs"/>
              </a:rPr>
              <a:t>F1 </a:t>
            </a:r>
            <a:r>
              <a:rPr lang="zh-TW" altLang="en-US" sz="1200" kern="1200" dirty="0">
                <a:solidFill>
                  <a:schemeClr val="tx1"/>
                </a:solidFill>
                <a:effectLst/>
                <a:latin typeface="+mn-lt"/>
                <a:ea typeface="+mn-ea"/>
                <a:cs typeface="+mn-cs"/>
              </a:rPr>
              <a:t>成績，作為分類表現的，衡量標準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由此三張折線圖可見，當</a:t>
            </a:r>
            <a:r>
              <a:rPr lang="zh-TW" altLang="zh-TW" sz="1200" kern="1200" dirty="0">
                <a:solidFill>
                  <a:schemeClr val="tx1"/>
                </a:solidFill>
                <a:effectLst/>
                <a:latin typeface="+mn-lt"/>
                <a:ea typeface="+mn-ea"/>
                <a:cs typeface="+mn-cs"/>
              </a:rPr>
              <a:t>二元變數</a:t>
            </a:r>
            <a:r>
              <a:rPr lang="zh-TW" altLang="en-US" sz="1200" kern="1200" dirty="0">
                <a:solidFill>
                  <a:schemeClr val="tx1"/>
                </a:solidFill>
                <a:effectLst/>
                <a:latin typeface="+mn-lt"/>
                <a:ea typeface="+mn-ea"/>
                <a:cs typeface="+mn-cs"/>
              </a:rPr>
              <a:t>數量</a:t>
            </a:r>
            <a:r>
              <a:rPr lang="zh-TW" altLang="zh-TW" sz="1200" kern="1200" dirty="0">
                <a:solidFill>
                  <a:schemeClr val="tx1"/>
                </a:solidFill>
                <a:effectLst/>
                <a:latin typeface="+mn-lt"/>
                <a:ea typeface="+mn-ea"/>
                <a:cs typeface="+mn-cs"/>
              </a:rPr>
              <a:t>增加</a:t>
            </a:r>
            <a:r>
              <a:rPr lang="zh-TW" altLang="en-US" sz="1200" kern="1200" dirty="0">
                <a:solidFill>
                  <a:schemeClr val="tx1"/>
                </a:solidFill>
                <a:effectLst/>
                <a:latin typeface="+mn-lt"/>
                <a:ea typeface="+mn-ea"/>
                <a:cs typeface="+mn-cs"/>
              </a:rPr>
              <a:t>時</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分類成績</a:t>
            </a:r>
            <a:r>
              <a:rPr lang="zh-TW" altLang="en-US" sz="1200" kern="1200" dirty="0">
                <a:solidFill>
                  <a:schemeClr val="tx1"/>
                </a:solidFill>
                <a:effectLst/>
                <a:latin typeface="+mn-lt"/>
                <a:ea typeface="+mn-ea"/>
                <a:cs typeface="+mn-cs"/>
              </a:rPr>
              <a:t>平均下降、但</a:t>
            </a:r>
            <a:r>
              <a:rPr lang="zh-TW" altLang="zh-TW" sz="1200" kern="1200" dirty="0">
                <a:solidFill>
                  <a:schemeClr val="tx1"/>
                </a:solidFill>
                <a:effectLst/>
                <a:latin typeface="+mn-lt"/>
                <a:ea typeface="+mn-ea"/>
                <a:cs typeface="+mn-cs"/>
              </a:rPr>
              <a:t>變異</a:t>
            </a:r>
            <a:r>
              <a:rPr lang="zh-TW" altLang="en-US" sz="1200" kern="1200" dirty="0">
                <a:solidFill>
                  <a:schemeClr val="tx1"/>
                </a:solidFill>
                <a:effectLst/>
                <a:latin typeface="+mn-lt"/>
                <a:ea typeface="+mn-ea"/>
                <a:cs typeface="+mn-cs"/>
              </a:rPr>
              <a:t>，卻</a:t>
            </a:r>
            <a:r>
              <a:rPr lang="zh-TW" altLang="zh-TW" sz="1200" kern="1200" dirty="0">
                <a:solidFill>
                  <a:schemeClr val="tx1"/>
                </a:solidFill>
                <a:effectLst/>
                <a:latin typeface="+mn-lt"/>
                <a:ea typeface="+mn-ea"/>
                <a:cs typeface="+mn-cs"/>
              </a:rPr>
              <a:t>逐漸增加</a:t>
            </a:r>
            <a:r>
              <a:rPr lang="zh-TW" altLang="en-US" sz="1200" kern="1200" dirty="0">
                <a:solidFill>
                  <a:schemeClr val="tx1"/>
                </a:solidFill>
                <a:effectLst/>
                <a:latin typeface="+mn-lt"/>
                <a:ea typeface="+mn-ea"/>
                <a:cs typeface="+mn-cs"/>
              </a:rPr>
              <a:t>，有</a:t>
            </a:r>
            <a:r>
              <a:rPr lang="zh-TW" altLang="zh-TW" sz="1200" kern="1200" dirty="0">
                <a:solidFill>
                  <a:schemeClr val="tx1"/>
                </a:solidFill>
                <a:effectLst/>
                <a:latin typeface="+mn-lt"/>
                <a:ea typeface="+mn-ea"/>
                <a:cs typeface="+mn-cs"/>
              </a:rPr>
              <a:t>類似</a:t>
            </a:r>
            <a:r>
              <a:rPr lang="zh-TW" altLang="en-US" sz="1200" kern="1200" dirty="0">
                <a:solidFill>
                  <a:schemeClr val="tx1"/>
                </a:solidFill>
                <a:effectLst/>
                <a:latin typeface="+mn-lt"/>
                <a:ea typeface="+mn-ea"/>
                <a:cs typeface="+mn-cs"/>
              </a:rPr>
              <a:t>於，</a:t>
            </a:r>
            <a:r>
              <a:rPr lang="zh-TW" altLang="zh-TW" sz="1200" kern="1200" dirty="0">
                <a:solidFill>
                  <a:schemeClr val="tx1"/>
                </a:solidFill>
                <a:effectLst/>
                <a:latin typeface="+mn-lt"/>
                <a:ea typeface="+mn-ea"/>
                <a:cs typeface="+mn-cs"/>
              </a:rPr>
              <a:t>維度災難</a:t>
            </a:r>
            <a:r>
              <a:rPr lang="zh-TW" altLang="en-US" sz="1200" kern="1200" dirty="0">
                <a:solidFill>
                  <a:schemeClr val="tx1"/>
                </a:solidFill>
                <a:effectLst/>
                <a:latin typeface="+mn-lt"/>
                <a:ea typeface="+mn-ea"/>
                <a:cs typeface="+mn-cs"/>
              </a:rPr>
              <a:t>的情形發生</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也表示編碼方式，對產生出資料的，分類成績，具有一定的影響</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代表適當的編碼方式，可以維持模型對於，編碼資料的分類成效</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11906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此直方圖則表示了，方才折線圖的，平均成績</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其中，值得注意的地方有</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不同群組方式</a:t>
            </a:r>
            <a:r>
              <a:rPr lang="zh-TW" altLang="en-US" sz="1200" kern="1200" dirty="0">
                <a:solidFill>
                  <a:schemeClr val="tx1"/>
                </a:solidFill>
                <a:effectLst/>
                <a:latin typeface="+mn-lt"/>
                <a:ea typeface="+mn-ea"/>
                <a:cs typeface="+mn-cs"/>
              </a:rPr>
              <a:t>，也有著不同的</a:t>
            </a:r>
            <a:r>
              <a:rPr lang="zh-TW" altLang="zh-TW" sz="1200" kern="1200" dirty="0">
                <a:solidFill>
                  <a:schemeClr val="tx1"/>
                </a:solidFill>
                <a:effectLst/>
                <a:latin typeface="+mn-lt"/>
                <a:ea typeface="+mn-ea"/>
                <a:cs typeface="+mn-cs"/>
              </a:rPr>
              <a:t>平均成績</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以及隨機的排序方式，皆產出同群組之中，最低的分類成績</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可見群組、與排序方法，對於</a:t>
            </a:r>
            <a:r>
              <a:rPr lang="zh-TW" altLang="zh-TW" sz="1200" kern="1200" dirty="0">
                <a:solidFill>
                  <a:schemeClr val="tx1"/>
                </a:solidFill>
                <a:effectLst/>
                <a:latin typeface="+mn-lt"/>
                <a:ea typeface="+mn-ea"/>
                <a:cs typeface="+mn-cs"/>
              </a:rPr>
              <a:t>分類成果</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具有一定</a:t>
            </a:r>
            <a:r>
              <a:rPr lang="zh-TW" altLang="en-US" sz="1200" kern="1200" dirty="0">
                <a:solidFill>
                  <a:schemeClr val="tx1"/>
                </a:solidFill>
                <a:effectLst/>
                <a:latin typeface="+mn-lt"/>
                <a:ea typeface="+mn-ea"/>
                <a:cs typeface="+mn-cs"/>
              </a:rPr>
              <a:t>程度的</a:t>
            </a:r>
            <a:r>
              <a:rPr lang="zh-TW" altLang="zh-TW" sz="1200" kern="1200" dirty="0">
                <a:solidFill>
                  <a:schemeClr val="tx1"/>
                </a:solidFill>
                <a:effectLst/>
                <a:latin typeface="+mn-lt"/>
                <a:ea typeface="+mn-ea"/>
                <a:cs typeface="+mn-cs"/>
              </a:rPr>
              <a:t>影響</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Target </a:t>
            </a:r>
            <a:r>
              <a:rPr lang="zh-TW" altLang="en-US" sz="1200" kern="1200" dirty="0">
                <a:solidFill>
                  <a:schemeClr val="tx1"/>
                </a:solidFill>
                <a:effectLst/>
                <a:latin typeface="+mn-lt"/>
                <a:ea typeface="+mn-ea"/>
                <a:cs typeface="+mn-cs"/>
              </a:rPr>
              <a:t>編碼，也有著不錯的表現，因為它，跟我們排序方法中的純粹度、重要性相同</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屬於一種監度式的編碼方式，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684807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我們所</a:t>
            </a:r>
            <a:r>
              <a:rPr lang="zh-TW" altLang="zh-TW" sz="1200" kern="1200" dirty="0">
                <a:solidFill>
                  <a:schemeClr val="tx1"/>
                </a:solidFill>
                <a:effectLst/>
                <a:latin typeface="+mn-lt"/>
                <a:ea typeface="+mn-ea"/>
                <a:cs typeface="+mn-cs"/>
              </a:rPr>
              <a:t>發展的編碼方式</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也可以做為降維方法來使用。</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a:t>
            </a:r>
            <a:r>
              <a:rPr lang="zh-TW" altLang="zh-TW" sz="1200" kern="1200" dirty="0">
                <a:solidFill>
                  <a:schemeClr val="tx1"/>
                </a:solidFill>
                <a:effectLst/>
                <a:latin typeface="+mn-lt"/>
                <a:ea typeface="+mn-ea"/>
                <a:cs typeface="+mn-cs"/>
              </a:rPr>
              <a:t>將</a:t>
            </a:r>
            <a:r>
              <a:rPr lang="zh-TW" altLang="en-US" sz="1200" kern="1200" dirty="0">
                <a:solidFill>
                  <a:schemeClr val="tx1"/>
                </a:solidFill>
                <a:effectLst/>
                <a:latin typeface="+mn-lt"/>
                <a:ea typeface="+mn-ea"/>
                <a:cs typeface="+mn-cs"/>
              </a:rPr>
              <a:t>高維度的</a:t>
            </a:r>
            <a:r>
              <a:rPr lang="zh-TW" altLang="zh-TW" sz="1200" kern="1200" dirty="0">
                <a:solidFill>
                  <a:schemeClr val="tx1"/>
                </a:solidFill>
                <a:effectLst/>
                <a:latin typeface="+mn-lt"/>
                <a:ea typeface="+mn-ea"/>
                <a:cs typeface="+mn-cs"/>
              </a:rPr>
              <a:t>二元資料，轉變</a:t>
            </a:r>
            <a:r>
              <a:rPr lang="zh-TW" altLang="en-US" sz="1200" kern="1200" dirty="0">
                <a:solidFill>
                  <a:schemeClr val="tx1"/>
                </a:solidFill>
                <a:effectLst/>
                <a:latin typeface="+mn-lt"/>
                <a:ea typeface="+mn-ea"/>
                <a:cs typeface="+mn-cs"/>
              </a:rPr>
              <a:t>為特定維度的數值資料表示</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若</a:t>
            </a:r>
            <a:r>
              <a:rPr lang="zh-TW" altLang="en-US" sz="1200" kern="1200" dirty="0">
                <a:solidFill>
                  <a:schemeClr val="tx1"/>
                </a:solidFill>
                <a:effectLst/>
                <a:latin typeface="+mn-lt"/>
                <a:ea typeface="+mn-ea"/>
                <a:cs typeface="+mn-cs"/>
              </a:rPr>
              <a:t>是</a:t>
            </a:r>
            <a:r>
              <a:rPr lang="zh-TW" altLang="zh-TW" sz="1200" kern="1200" dirty="0">
                <a:solidFill>
                  <a:schemeClr val="tx1"/>
                </a:solidFill>
                <a:effectLst/>
                <a:latin typeface="+mn-lt"/>
                <a:ea typeface="+mn-ea"/>
                <a:cs typeface="+mn-cs"/>
              </a:rPr>
              <a:t>設定成二維或是三維</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即可</a:t>
            </a:r>
            <a:r>
              <a:rPr lang="zh-TW" altLang="en-US" sz="1200" kern="1200" dirty="0">
                <a:solidFill>
                  <a:schemeClr val="tx1"/>
                </a:solidFill>
                <a:effectLst/>
                <a:latin typeface="+mn-lt"/>
                <a:ea typeface="+mn-ea"/>
                <a:cs typeface="+mn-cs"/>
              </a:rPr>
              <a:t>對</a:t>
            </a:r>
            <a:r>
              <a:rPr lang="zh-TW" altLang="zh-TW" sz="1200" kern="1200" dirty="0">
                <a:solidFill>
                  <a:schemeClr val="tx1"/>
                </a:solidFill>
                <a:effectLst/>
                <a:latin typeface="+mn-lt"/>
                <a:ea typeface="+mn-ea"/>
                <a:cs typeface="+mn-cs"/>
              </a:rPr>
              <a:t>資料</a:t>
            </a:r>
            <a:r>
              <a:rPr lang="zh-TW" altLang="en-US" sz="1200" kern="1200" dirty="0">
                <a:solidFill>
                  <a:schemeClr val="tx1"/>
                </a:solidFill>
                <a:effectLst/>
                <a:latin typeface="+mn-lt"/>
                <a:ea typeface="+mn-ea"/>
                <a:cs typeface="+mn-cs"/>
              </a:rPr>
              <a:t>，進行</a:t>
            </a:r>
            <a:r>
              <a:rPr lang="zh-TW" altLang="zh-TW" sz="1200" kern="1200" dirty="0">
                <a:solidFill>
                  <a:schemeClr val="tx1"/>
                </a:solidFill>
                <a:effectLst/>
                <a:latin typeface="+mn-lt"/>
                <a:ea typeface="+mn-ea"/>
                <a:cs typeface="+mn-cs"/>
              </a:rPr>
              <a:t>視覺化</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進行</a:t>
            </a:r>
            <a:r>
              <a:rPr lang="zh-TW" altLang="en-US" sz="1200" kern="1200" dirty="0">
                <a:solidFill>
                  <a:schemeClr val="tx1"/>
                </a:solidFill>
                <a:effectLst/>
                <a:latin typeface="+mn-lt"/>
                <a:ea typeface="+mn-ea"/>
                <a:cs typeface="+mn-cs"/>
              </a:rPr>
              <a:t>資料</a:t>
            </a:r>
            <a:r>
              <a:rPr lang="zh-TW" altLang="zh-TW" sz="1200" kern="1200" dirty="0">
                <a:solidFill>
                  <a:schemeClr val="tx1"/>
                </a:solidFill>
                <a:effectLst/>
                <a:latin typeface="+mn-lt"/>
                <a:ea typeface="+mn-ea"/>
                <a:cs typeface="+mn-cs"/>
              </a:rPr>
              <a:t>分析</a:t>
            </a:r>
            <a:r>
              <a:rPr lang="zh-TW" altLang="en-US" sz="1200" kern="1200" dirty="0">
                <a:solidFill>
                  <a:schemeClr val="tx1"/>
                </a:solidFill>
                <a:effectLst/>
                <a:latin typeface="+mn-lt"/>
                <a:ea typeface="+mn-ea"/>
                <a:cs typeface="+mn-cs"/>
              </a:rPr>
              <a:t>之外</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也可以</a:t>
            </a:r>
            <a:r>
              <a:rPr lang="zh-TW" altLang="zh-TW" sz="1200" kern="1200" dirty="0">
                <a:solidFill>
                  <a:schemeClr val="tx1"/>
                </a:solidFill>
                <a:effectLst/>
                <a:latin typeface="+mn-lt"/>
                <a:ea typeface="+mn-ea"/>
                <a:cs typeface="+mn-cs"/>
              </a:rPr>
              <a:t>比較</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不同排序與群組方式</a:t>
            </a:r>
            <a:r>
              <a:rPr lang="zh-TW" altLang="en-US" sz="1200" kern="1200" dirty="0">
                <a:solidFill>
                  <a:schemeClr val="tx1"/>
                </a:solidFill>
                <a:effectLst/>
                <a:latin typeface="+mn-lt"/>
                <a:ea typeface="+mn-ea"/>
                <a:cs typeface="+mn-cs"/>
              </a:rPr>
              <a:t>間</a:t>
            </a:r>
            <a:r>
              <a:rPr lang="zh-TW" altLang="zh-TW" sz="1200" kern="1200" dirty="0">
                <a:solidFill>
                  <a:schemeClr val="tx1"/>
                </a:solidFill>
                <a:effectLst/>
                <a:latin typeface="+mn-lt"/>
                <a:ea typeface="+mn-ea"/>
                <a:cs typeface="+mn-cs"/>
              </a:rPr>
              <a:t>的</a:t>
            </a:r>
            <a:r>
              <a:rPr lang="zh-TW" altLang="en-US" sz="1200" kern="1200" dirty="0">
                <a:solidFill>
                  <a:schemeClr val="tx1"/>
                </a:solidFill>
                <a:effectLst/>
                <a:latin typeface="+mn-lt"/>
                <a:ea typeface="+mn-ea"/>
                <a:cs typeface="+mn-cs"/>
              </a:rPr>
              <a:t>差異</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如，此三張圖，便是在相同的群組方法下，經由不同的排序後，所產生的二維資料分佈</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它分別</a:t>
            </a:r>
            <a:r>
              <a:rPr lang="zh-TW" altLang="zh-TW" sz="1200" kern="1200" dirty="0">
                <a:solidFill>
                  <a:schemeClr val="tx1"/>
                </a:solidFill>
                <a:effectLst/>
                <a:latin typeface="+mn-lt"/>
                <a:ea typeface="+mn-ea"/>
                <a:cs typeface="+mn-cs"/>
              </a:rPr>
              <a:t>投影了兩種類別資料</a:t>
            </a:r>
            <a:r>
              <a:rPr lang="zh-TW" altLang="en-US" sz="1200" kern="1200" dirty="0">
                <a:solidFill>
                  <a:schemeClr val="tx1"/>
                </a:solidFill>
                <a:effectLst/>
                <a:latin typeface="+mn-lt"/>
                <a:ea typeface="+mn-ea"/>
                <a:cs typeface="+mn-cs"/>
              </a:rPr>
              <a:t>，到</a:t>
            </a:r>
            <a:r>
              <a:rPr lang="zh-TW" altLang="zh-TW" sz="1200" kern="1200" dirty="0">
                <a:solidFill>
                  <a:schemeClr val="tx1"/>
                </a:solidFill>
                <a:effectLst/>
                <a:latin typeface="+mn-lt"/>
                <a:ea typeface="+mn-ea"/>
                <a:cs typeface="+mn-cs"/>
              </a:rPr>
              <a:t>數線的兩端，讓</a:t>
            </a:r>
            <a:r>
              <a:rPr lang="zh-TW" altLang="en-US" sz="1200" kern="1200" dirty="0">
                <a:solidFill>
                  <a:schemeClr val="tx1"/>
                </a:solidFill>
                <a:effectLst/>
                <a:latin typeface="+mn-lt"/>
                <a:ea typeface="+mn-ea"/>
                <a:cs typeface="+mn-cs"/>
              </a:rPr>
              <a:t>類別</a:t>
            </a:r>
            <a:r>
              <a:rPr lang="zh-TW" altLang="zh-TW" sz="1200" kern="1200" dirty="0">
                <a:solidFill>
                  <a:schemeClr val="tx1"/>
                </a:solidFill>
                <a:effectLst/>
                <a:latin typeface="+mn-lt"/>
                <a:ea typeface="+mn-ea"/>
                <a:cs typeface="+mn-cs"/>
              </a:rPr>
              <a:t>更</a:t>
            </a:r>
            <a:r>
              <a:rPr lang="zh-TW" altLang="en-US" sz="1200" kern="1200" dirty="0">
                <a:solidFill>
                  <a:schemeClr val="tx1"/>
                </a:solidFill>
                <a:effectLst/>
                <a:latin typeface="+mn-lt"/>
                <a:ea typeface="+mn-ea"/>
                <a:cs typeface="+mn-cs"/>
              </a:rPr>
              <a:t>容</a:t>
            </a:r>
            <a:r>
              <a:rPr lang="zh-TW" altLang="zh-TW" sz="1200" kern="1200" dirty="0">
                <a:solidFill>
                  <a:schemeClr val="tx1"/>
                </a:solidFill>
                <a:effectLst/>
                <a:latin typeface="+mn-lt"/>
                <a:ea typeface="+mn-ea"/>
                <a:cs typeface="+mn-cs"/>
              </a:rPr>
              <a:t>易</a:t>
            </a:r>
            <a:r>
              <a:rPr lang="zh-TW" altLang="en-US" sz="1200" kern="1200" dirty="0">
                <a:solidFill>
                  <a:schemeClr val="tx1"/>
                </a:solidFill>
                <a:effectLst/>
                <a:latin typeface="+mn-lt"/>
                <a:ea typeface="+mn-ea"/>
                <a:cs typeface="+mn-cs"/>
              </a:rPr>
              <a:t>被</a:t>
            </a:r>
            <a:r>
              <a:rPr lang="zh-TW" altLang="zh-TW" sz="1200" kern="1200" dirty="0">
                <a:solidFill>
                  <a:schemeClr val="tx1"/>
                </a:solidFill>
                <a:effectLst/>
                <a:latin typeface="+mn-lt"/>
                <a:ea typeface="+mn-ea"/>
                <a:cs typeface="+mn-cs"/>
              </a:rPr>
              <a:t>區分</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80965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也能將二元資料，投影到三個維度中，能更明顯感受出，排序方法間的差異</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在此資料中，以純粹度排列，最能達到的區分類別的效果，反之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若是以</a:t>
            </a:r>
            <a:r>
              <a:rPr lang="zh-TW" altLang="zh-TW" sz="1200" kern="1200" dirty="0">
                <a:solidFill>
                  <a:schemeClr val="tx1"/>
                </a:solidFill>
                <a:effectLst/>
                <a:latin typeface="+mn-lt"/>
                <a:ea typeface="+mn-ea"/>
                <a:cs typeface="+mn-cs"/>
              </a:rPr>
              <a:t>隨機排列，兩類資料則</a:t>
            </a:r>
            <a:r>
              <a:rPr lang="zh-TW" altLang="en-US" sz="1200" kern="1200" dirty="0">
                <a:solidFill>
                  <a:schemeClr val="tx1"/>
                </a:solidFill>
                <a:effectLst/>
                <a:latin typeface="+mn-lt"/>
                <a:ea typeface="+mn-ea"/>
                <a:cs typeface="+mn-cs"/>
              </a:rPr>
              <a:t>將</a:t>
            </a:r>
            <a:r>
              <a:rPr lang="zh-TW" altLang="zh-TW" sz="1200" kern="1200" dirty="0">
                <a:solidFill>
                  <a:schemeClr val="tx1"/>
                </a:solidFill>
                <a:effectLst/>
                <a:latin typeface="+mn-lt"/>
                <a:ea typeface="+mn-ea"/>
                <a:cs typeface="+mn-cs"/>
              </a:rPr>
              <a:t>相</a:t>
            </a:r>
            <a:r>
              <a:rPr lang="zh-TW" altLang="en-US" sz="1200" kern="1200" dirty="0">
                <a:solidFill>
                  <a:schemeClr val="tx1"/>
                </a:solidFill>
                <a:effectLst/>
                <a:latin typeface="+mn-lt"/>
                <a:ea typeface="+mn-ea"/>
                <a:cs typeface="+mn-cs"/>
              </a:rPr>
              <a:t>互</a:t>
            </a:r>
            <a:r>
              <a:rPr lang="zh-TW" altLang="zh-TW" sz="1200" kern="1200" dirty="0">
                <a:solidFill>
                  <a:schemeClr val="tx1"/>
                </a:solidFill>
                <a:effectLst/>
                <a:latin typeface="+mn-lt"/>
                <a:ea typeface="+mn-ea"/>
                <a:cs typeface="+mn-cs"/>
              </a:rPr>
              <a:t>混雜，無法找出適合的切分點</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來區隔</a:t>
            </a:r>
            <a:r>
              <a:rPr lang="zh-TW" altLang="en-US" sz="1200" kern="1200" dirty="0">
                <a:solidFill>
                  <a:schemeClr val="tx1"/>
                </a:solidFill>
                <a:effectLst/>
                <a:latin typeface="+mn-lt"/>
                <a:ea typeface="+mn-ea"/>
                <a:cs typeface="+mn-cs"/>
              </a:rPr>
              <a:t>類別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最後，導致模型無法有效分類，使編碼成果大受影響</a:t>
            </a:r>
            <a:endParaRPr lang="en-US" altLang="zh-TW" sz="1200" kern="1200" dirty="0">
              <a:solidFill>
                <a:schemeClr val="tx1"/>
              </a:solidFill>
              <a:effectLst/>
              <a:latin typeface="+mn-lt"/>
              <a:ea typeface="+mn-ea"/>
              <a:cs typeface="+mn-cs"/>
            </a:endParaRPr>
          </a:p>
          <a:p>
            <a:endParaRPr lang="zh-TW" altLang="en-US" dirty="0"/>
          </a:p>
        </p:txBody>
      </p:sp>
    </p:spTree>
    <p:extLst>
      <p:ext uri="{BB962C8B-B14F-4D97-AF65-F5344CB8AC3E}">
        <p14:creationId xmlns:p14="http://schemas.microsoft.com/office/powerpoint/2010/main" val="322931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然而不同編碼方式，轉換出的數值資料，也各不相同</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其中，</a:t>
            </a:r>
            <a:r>
              <a:rPr lang="en-US" altLang="zh-TW" sz="1050" kern="1200" dirty="0" err="1">
                <a:solidFill>
                  <a:schemeClr val="tx1"/>
                </a:solidFill>
                <a:effectLst/>
                <a:latin typeface="+mn-lt"/>
                <a:ea typeface="+mn-ea"/>
                <a:cs typeface="+mn-cs"/>
              </a:rPr>
              <a:t>OneHot</a:t>
            </a:r>
            <a:r>
              <a:rPr lang="zh-TW" altLang="en-US" sz="1050" kern="1200" dirty="0">
                <a:solidFill>
                  <a:schemeClr val="tx1"/>
                </a:solidFill>
                <a:effectLst/>
                <a:latin typeface="+mn-lt"/>
                <a:ea typeface="+mn-ea"/>
                <a:cs typeface="+mn-cs"/>
              </a:rPr>
              <a:t>編碼因為其簡單，且有效的特性</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可說是最為常見、且被廣泛使用的編碼方式了，</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它會為特徵當中的各個種類，產生新的虛擬特徵，並轉變資料為二元的型別</a:t>
            </a:r>
            <a:endParaRPr lang="en-US"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03687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我們也有嘗試，應用到更加複雜的資料集中，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在此，選用了</a:t>
            </a:r>
            <a:r>
              <a:rPr lang="en-US" altLang="zh-TW" sz="1200" kern="1200" dirty="0">
                <a:solidFill>
                  <a:schemeClr val="tx1"/>
                </a:solidFill>
                <a:effectLst/>
                <a:latin typeface="+mn-lt"/>
                <a:ea typeface="+mn-ea"/>
                <a:cs typeface="+mn-cs"/>
              </a:rPr>
              <a:t>Kaggle</a:t>
            </a:r>
            <a:r>
              <a:rPr lang="zh-TW" altLang="en-US" sz="1200" kern="1200" dirty="0">
                <a:solidFill>
                  <a:schemeClr val="tx1"/>
                </a:solidFill>
                <a:effectLst/>
                <a:latin typeface="+mn-lt"/>
                <a:ea typeface="+mn-ea"/>
                <a:cs typeface="+mn-cs"/>
              </a:rPr>
              <a:t>網站上，關於類別特徵的，編碼挑戰資料集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它</a:t>
            </a:r>
            <a:r>
              <a:rPr lang="zh-TW" altLang="zh-TW" sz="1200" kern="1200" dirty="0">
                <a:solidFill>
                  <a:schemeClr val="tx1"/>
                </a:solidFill>
                <a:effectLst/>
                <a:latin typeface="+mn-lt"/>
                <a:ea typeface="+mn-ea"/>
                <a:cs typeface="+mn-cs"/>
              </a:rPr>
              <a:t>同時具</a:t>
            </a:r>
            <a:r>
              <a:rPr lang="zh-TW" altLang="en-US" sz="1200" kern="1200" dirty="0">
                <a:solidFill>
                  <a:schemeClr val="tx1"/>
                </a:solidFill>
                <a:effectLst/>
                <a:latin typeface="+mn-lt"/>
                <a:ea typeface="+mn-ea"/>
                <a:cs typeface="+mn-cs"/>
              </a:rPr>
              <a:t>備了，</a:t>
            </a:r>
            <a:r>
              <a:rPr lang="zh-TW" altLang="zh-TW" sz="1200" kern="1200" dirty="0">
                <a:solidFill>
                  <a:schemeClr val="tx1"/>
                </a:solidFill>
                <a:effectLst/>
                <a:latin typeface="+mn-lt"/>
                <a:ea typeface="+mn-ea"/>
                <a:cs typeface="+mn-cs"/>
              </a:rPr>
              <a:t>數值、類別與二</a:t>
            </a:r>
            <a:r>
              <a:rPr lang="zh-TW" altLang="en-US" sz="1200" kern="1200" dirty="0">
                <a:solidFill>
                  <a:schemeClr val="tx1"/>
                </a:solidFill>
                <a:effectLst/>
                <a:latin typeface="+mn-lt"/>
                <a:ea typeface="+mn-ea"/>
                <a:cs typeface="+mn-cs"/>
              </a:rPr>
              <a:t>元特徵，並</a:t>
            </a:r>
            <a:r>
              <a:rPr lang="zh-TW" altLang="zh-TW" sz="1200" kern="1200" dirty="0">
                <a:solidFill>
                  <a:schemeClr val="tx1"/>
                </a:solidFill>
                <a:effectLst/>
                <a:latin typeface="+mn-lt"/>
                <a:ea typeface="+mn-ea"/>
                <a:cs typeface="+mn-cs"/>
              </a:rPr>
              <a:t>且同</a:t>
            </a:r>
            <a:r>
              <a:rPr lang="zh-TW" altLang="en-US" sz="1200" kern="1200" dirty="0">
                <a:solidFill>
                  <a:schemeClr val="tx1"/>
                </a:solidFill>
                <a:effectLst/>
                <a:latin typeface="+mn-lt"/>
                <a:ea typeface="+mn-ea"/>
                <a:cs typeface="+mn-cs"/>
              </a:rPr>
              <a:t>樣作</a:t>
            </a:r>
            <a:r>
              <a:rPr lang="zh-TW" altLang="zh-TW" sz="1200" kern="1200" dirty="0">
                <a:solidFill>
                  <a:schemeClr val="tx1"/>
                </a:solidFill>
                <a:effectLst/>
                <a:latin typeface="+mn-lt"/>
                <a:ea typeface="+mn-ea"/>
                <a:cs typeface="+mn-cs"/>
              </a:rPr>
              <a:t>為分類問題；</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右方為整體實驗流程，圓圈內代表，該型別的，特徵個數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除了部分數值、與二元型別的特徵，未經過編碼流程外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整體與先前實驗流程雷同</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en-US" altLang="zh-TW" sz="1200" kern="1200" dirty="0">
                <a:solidFill>
                  <a:schemeClr val="tx1"/>
                </a:solidFill>
                <a:effectLst/>
                <a:latin typeface="+mn-lt"/>
                <a:ea typeface="+mn-ea"/>
                <a:cs typeface="+mn-cs"/>
              </a:rPr>
              <a:t>X</a:t>
            </a:r>
          </a:p>
          <a:p>
            <a:pPr lvl="0" fontAlgn="ctr"/>
            <a:r>
              <a:rPr lang="zh-TW" altLang="en-US" sz="1200" kern="1200" dirty="0">
                <a:solidFill>
                  <a:schemeClr val="tx1"/>
                </a:solidFill>
                <a:effectLst/>
                <a:latin typeface="+mn-lt"/>
                <a:ea typeface="+mn-ea"/>
                <a:cs typeface="+mn-cs"/>
              </a:rPr>
              <a:t>而這些未經由編碼的數值、二元特徵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會在編碼後，被併入新的數值資料</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25767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直方圖呈現了，不同編碼下的，</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 </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成績</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底下，黑灰色欄位中的數字，表示了該編碼方法，產生數值資料的，特徵個數</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可以明顯發現</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分群與排序對於</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資料集</a:t>
            </a:r>
            <a:r>
              <a:rPr lang="zh-TW" altLang="en-US" sz="1200" kern="1200" dirty="0">
                <a:solidFill>
                  <a:schemeClr val="tx1"/>
                </a:solidFill>
                <a:effectLst/>
                <a:latin typeface="+mn-lt"/>
                <a:ea typeface="+mn-ea"/>
                <a:cs typeface="+mn-cs"/>
              </a:rPr>
              <a:t>分類成果的</a:t>
            </a:r>
            <a:r>
              <a:rPr lang="zh-TW" altLang="zh-TW" sz="1200" kern="1200" dirty="0">
                <a:solidFill>
                  <a:schemeClr val="tx1"/>
                </a:solidFill>
                <a:effectLst/>
                <a:latin typeface="+mn-lt"/>
                <a:ea typeface="+mn-ea"/>
                <a:cs typeface="+mn-cs"/>
              </a:rPr>
              <a:t>明顯影響</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依照原先資訊群組</a:t>
            </a:r>
            <a:r>
              <a:rPr lang="zh-TW" altLang="en-US" sz="1200" kern="1200" dirty="0">
                <a:solidFill>
                  <a:schemeClr val="tx1"/>
                </a:solidFill>
                <a:effectLst/>
                <a:latin typeface="+mn-lt"/>
                <a:ea typeface="+mn-ea"/>
                <a:cs typeface="+mn-cs"/>
              </a:rPr>
              <a:t>，通常</a:t>
            </a:r>
            <a:r>
              <a:rPr lang="zh-TW" altLang="zh-TW" sz="1200" kern="1200" dirty="0">
                <a:solidFill>
                  <a:schemeClr val="tx1"/>
                </a:solidFill>
                <a:effectLst/>
                <a:latin typeface="+mn-lt"/>
                <a:ea typeface="+mn-ea"/>
                <a:cs typeface="+mn-cs"/>
              </a:rPr>
              <a:t>將有著更高的分類平均，</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zh-TW" altLang="zh-TW" sz="1200" kern="1200" dirty="0">
                <a:solidFill>
                  <a:schemeClr val="tx1"/>
                </a:solidFill>
                <a:effectLst/>
                <a:latin typeface="+mn-lt"/>
                <a:ea typeface="+mn-ea"/>
                <a:cs typeface="+mn-cs"/>
              </a:rPr>
              <a:t>在各個群組方式中</a:t>
            </a:r>
            <a:r>
              <a:rPr lang="zh-TW" altLang="en-US" sz="1200" kern="1200" dirty="0">
                <a:solidFill>
                  <a:schemeClr val="tx1"/>
                </a:solidFill>
                <a:effectLst/>
                <a:latin typeface="+mn-lt"/>
                <a:ea typeface="+mn-ea"/>
                <a:cs typeface="+mn-cs"/>
              </a:rPr>
              <a:t>，則</a:t>
            </a:r>
            <a:r>
              <a:rPr lang="zh-TW" altLang="zh-TW" sz="1200" kern="1200" dirty="0">
                <a:solidFill>
                  <a:schemeClr val="tx1"/>
                </a:solidFill>
                <a:effectLst/>
                <a:latin typeface="+mn-lt"/>
                <a:ea typeface="+mn-ea"/>
                <a:cs typeface="+mn-cs"/>
              </a:rPr>
              <a:t>可以發現</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以特徵純粹度排序</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將</a:t>
            </a:r>
            <a:r>
              <a:rPr lang="zh-TW" altLang="en-US" sz="1200" kern="1200" dirty="0">
                <a:solidFill>
                  <a:schemeClr val="tx1"/>
                </a:solidFill>
                <a:effectLst/>
                <a:latin typeface="+mn-lt"/>
                <a:ea typeface="+mn-ea"/>
                <a:cs typeface="+mn-cs"/>
              </a:rPr>
              <a:t>有效提升編碼後，資料的</a:t>
            </a:r>
            <a:r>
              <a:rPr lang="zh-TW" altLang="zh-TW" sz="1200" kern="1200" dirty="0">
                <a:solidFill>
                  <a:schemeClr val="tx1"/>
                </a:solidFill>
                <a:effectLst/>
                <a:latin typeface="+mn-lt"/>
                <a:ea typeface="+mn-ea"/>
                <a:cs typeface="+mn-cs"/>
              </a:rPr>
              <a:t>分類成績。</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34173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在完成，分類模型訓練後，也可以比較不同資料的，特徵重要度</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可以發現，相較於編碼前的二元資料，</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編碼後資料的</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平均特徵重要度</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有著顯著提升，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表</a:t>
            </a:r>
            <a:r>
              <a:rPr lang="zh-TW" altLang="en-US" sz="1200" kern="1200" dirty="0">
                <a:solidFill>
                  <a:schemeClr val="tx1"/>
                </a:solidFill>
                <a:effectLst/>
                <a:latin typeface="+mn-lt"/>
                <a:ea typeface="+mn-ea"/>
                <a:cs typeface="+mn-cs"/>
              </a:rPr>
              <a:t>示，</a:t>
            </a:r>
            <a:r>
              <a:rPr lang="zh-TW" altLang="zh-TW" sz="1200" kern="1200" dirty="0">
                <a:solidFill>
                  <a:schemeClr val="tx1"/>
                </a:solidFill>
                <a:effectLst/>
                <a:latin typeface="+mn-lt"/>
                <a:ea typeface="+mn-ea"/>
                <a:cs typeface="+mn-cs"/>
              </a:rPr>
              <a:t>原先難以</a:t>
            </a:r>
            <a:r>
              <a:rPr lang="zh-TW" altLang="en-US" sz="1200" kern="1200" dirty="0">
                <a:solidFill>
                  <a:schemeClr val="tx1"/>
                </a:solidFill>
                <a:effectLst/>
                <a:latin typeface="+mn-lt"/>
                <a:ea typeface="+mn-ea"/>
                <a:cs typeface="+mn-cs"/>
              </a:rPr>
              <a:t>用於，</a:t>
            </a:r>
            <a:r>
              <a:rPr lang="zh-TW" altLang="zh-TW" sz="1200" kern="1200" dirty="0">
                <a:solidFill>
                  <a:schemeClr val="tx1"/>
                </a:solidFill>
                <a:effectLst/>
                <a:latin typeface="+mn-lt"/>
                <a:ea typeface="+mn-ea"/>
                <a:cs typeface="+mn-cs"/>
              </a:rPr>
              <a:t>區分類別的二元特徵</a:t>
            </a:r>
            <a:r>
              <a:rPr lang="zh-TW" altLang="en-US" sz="1200" kern="1200" dirty="0">
                <a:solidFill>
                  <a:schemeClr val="tx1"/>
                </a:solidFill>
                <a:effectLst/>
                <a:latin typeface="+mn-lt"/>
                <a:ea typeface="+mn-ea"/>
                <a:cs typeface="+mn-cs"/>
              </a:rPr>
              <a:t>們，</a:t>
            </a:r>
            <a:r>
              <a:rPr lang="zh-TW" altLang="zh-TW" sz="1200" kern="1200" dirty="0">
                <a:solidFill>
                  <a:schemeClr val="tx1"/>
                </a:solidFill>
                <a:effectLst/>
                <a:latin typeface="+mn-lt"/>
                <a:ea typeface="+mn-ea"/>
                <a:cs typeface="+mn-cs"/>
              </a:rPr>
              <a:t>經由壓縮與融合，</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轉換成了，</a:t>
            </a:r>
            <a:r>
              <a:rPr lang="zh-TW" altLang="zh-TW" sz="1200" kern="1200" dirty="0">
                <a:solidFill>
                  <a:schemeClr val="tx1"/>
                </a:solidFill>
                <a:effectLst/>
                <a:latin typeface="+mn-lt"/>
                <a:ea typeface="+mn-ea"/>
                <a:cs typeface="+mn-cs"/>
              </a:rPr>
              <a:t>更具有分類價值</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的數值特徵。</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73021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因為本方法，可以自由的決定，想生成的特徵數量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此處便是嘗試，以不同的特徵個數之下，產生資料集做比較</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可以用以驗證維度災難的發生，或是嘗試找尋出最佳的特徵個數</a:t>
            </a:r>
            <a:r>
              <a:rPr lang="zh-TW" altLang="zh-TW" sz="1200" kern="1200" dirty="0">
                <a:solidFill>
                  <a:schemeClr val="tx1"/>
                </a:solidFill>
                <a:effectLst/>
                <a:latin typeface="+mn-lt"/>
                <a:ea typeface="+mn-ea"/>
                <a:cs typeface="+mn-cs"/>
              </a:rPr>
              <a:t>。</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19305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此處嘗試以，階層聚類模型，結合相關係數，進行特徵群組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可以找尋出，</a:t>
            </a:r>
            <a:r>
              <a:rPr lang="zh-TW" altLang="zh-TW" sz="1200" kern="1200" dirty="0">
                <a:solidFill>
                  <a:schemeClr val="tx1"/>
                </a:solidFill>
                <a:effectLst/>
                <a:latin typeface="+mn-lt"/>
                <a:ea typeface="+mn-ea"/>
                <a:cs typeface="+mn-cs"/>
              </a:rPr>
              <a:t>二元特徵間</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互斥關係，並還原原始的群組資訊。</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由此方法群組，將與，</a:t>
            </a:r>
            <a:r>
              <a:rPr lang="zh-TW" altLang="zh-TW" sz="1200" kern="1200" dirty="0">
                <a:solidFill>
                  <a:schemeClr val="tx1"/>
                </a:solidFill>
                <a:effectLst/>
                <a:latin typeface="+mn-lt"/>
                <a:ea typeface="+mn-ea"/>
                <a:cs typeface="+mn-cs"/>
              </a:rPr>
              <a:t>原始資訊群組</a:t>
            </a:r>
            <a:r>
              <a:rPr lang="zh-TW" altLang="en-US" sz="1200" kern="1200" dirty="0">
                <a:solidFill>
                  <a:schemeClr val="tx1"/>
                </a:solidFill>
                <a:effectLst/>
                <a:latin typeface="+mn-lt"/>
                <a:ea typeface="+mn-ea"/>
                <a:cs typeface="+mn-cs"/>
              </a:rPr>
              <a:t>，有著完全相同的分群結果</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可將其</a:t>
            </a:r>
            <a:r>
              <a:rPr lang="zh-TW" altLang="zh-TW" sz="1200" kern="1200" dirty="0">
                <a:solidFill>
                  <a:schemeClr val="tx1"/>
                </a:solidFill>
                <a:effectLst/>
                <a:latin typeface="+mn-lt"/>
                <a:ea typeface="+mn-ea"/>
                <a:cs typeface="+mn-cs"/>
              </a:rPr>
              <a:t>作為</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一種還原</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二元資料群組資訊的方式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76427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右圖為，依照</a:t>
            </a:r>
            <a:r>
              <a:rPr lang="zh-TW" altLang="zh-TW" sz="1050" kern="1200" dirty="0">
                <a:solidFill>
                  <a:schemeClr val="tx1"/>
                </a:solidFill>
                <a:effectLst/>
                <a:latin typeface="+mn-lt"/>
                <a:ea typeface="+mn-ea"/>
                <a:cs typeface="+mn-cs"/>
              </a:rPr>
              <a:t>原始群組資訊</a:t>
            </a:r>
            <a:r>
              <a:rPr lang="zh-TW" altLang="en-US" sz="1050" kern="1200" dirty="0">
                <a:solidFill>
                  <a:schemeClr val="tx1"/>
                </a:solidFill>
                <a:effectLst/>
                <a:latin typeface="+mn-lt"/>
                <a:ea typeface="+mn-ea"/>
                <a:cs typeface="+mn-cs"/>
              </a:rPr>
              <a:t>，所產生的數值特徵相關性</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也許就是因為會有著，最小的關聯性，所以才有更加的分類成果</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a:p>
            <a:pPr lvl="0" fontAlgn="ctr"/>
            <a:r>
              <a:rPr lang="en-US" altLang="zh-TW" sz="1050" kern="1200" dirty="0">
                <a:solidFill>
                  <a:schemeClr val="tx1"/>
                </a:solidFill>
                <a:effectLst/>
                <a:latin typeface="+mn-lt"/>
                <a:ea typeface="+mn-ea"/>
                <a:cs typeface="+mn-cs"/>
              </a:rPr>
              <a:t>X</a:t>
            </a:r>
          </a:p>
          <a:p>
            <a:pPr lvl="0" fontAlgn="ctr"/>
            <a:r>
              <a:rPr lang="zh-TW" altLang="zh-TW" sz="1050" kern="1200" dirty="0">
                <a:solidFill>
                  <a:schemeClr val="tx1"/>
                </a:solidFill>
                <a:effectLst/>
                <a:latin typeface="+mn-lt"/>
                <a:ea typeface="+mn-ea"/>
                <a:cs typeface="+mn-cs"/>
              </a:rPr>
              <a:t>但作為本研究所預想的群組方式乃是著重在於藉由結合、群聚由不同類別特徵所產生的二元特徵，</a:t>
            </a:r>
            <a:endParaRPr lang="en-US" altLang="zh-TW" sz="1050" kern="1200" dirty="0">
              <a:solidFill>
                <a:schemeClr val="tx1"/>
              </a:solidFill>
              <a:effectLst/>
              <a:latin typeface="+mn-lt"/>
              <a:ea typeface="+mn-ea"/>
              <a:cs typeface="+mn-cs"/>
            </a:endParaRPr>
          </a:p>
          <a:p>
            <a:pPr lvl="0" fontAlgn="ctr"/>
            <a:r>
              <a:rPr lang="zh-TW" altLang="zh-TW" sz="1050" kern="1200" dirty="0">
                <a:solidFill>
                  <a:schemeClr val="tx1"/>
                </a:solidFill>
                <a:effectLst/>
                <a:latin typeface="+mn-lt"/>
                <a:ea typeface="+mn-ea"/>
                <a:cs typeface="+mn-cs"/>
              </a:rPr>
              <a:t>以融合出更具有分類價值與資料特性的新數值特徵，</a:t>
            </a:r>
            <a:endParaRPr lang="en-US" altLang="zh-TW" sz="1050" kern="1200" dirty="0">
              <a:solidFill>
                <a:schemeClr val="tx1"/>
              </a:solidFill>
              <a:effectLst/>
              <a:latin typeface="+mn-lt"/>
              <a:ea typeface="+mn-ea"/>
              <a:cs typeface="+mn-cs"/>
            </a:endParaRPr>
          </a:p>
          <a:p>
            <a:pPr lvl="0" fontAlgn="ctr"/>
            <a:r>
              <a:rPr lang="zh-TW" altLang="zh-TW" sz="1050" kern="1200" dirty="0">
                <a:solidFill>
                  <a:schemeClr val="tx1"/>
                </a:solidFill>
                <a:effectLst/>
                <a:latin typeface="+mn-lt"/>
                <a:ea typeface="+mn-ea"/>
                <a:cs typeface="+mn-cs"/>
              </a:rPr>
              <a:t>而此方法與依據原始群組資訊所產生特徵群組完全相同，</a:t>
            </a:r>
            <a:endParaRPr lang="en-US" altLang="zh-TW" sz="1050" kern="1200" dirty="0">
              <a:solidFill>
                <a:schemeClr val="tx1"/>
              </a:solidFill>
              <a:effectLst/>
              <a:latin typeface="+mn-lt"/>
              <a:ea typeface="+mn-ea"/>
              <a:cs typeface="+mn-cs"/>
            </a:endParaRPr>
          </a:p>
          <a:p>
            <a:pPr lvl="0" fontAlgn="ctr"/>
            <a:r>
              <a:rPr lang="zh-TW" altLang="zh-TW" sz="1050" kern="1200" dirty="0">
                <a:solidFill>
                  <a:schemeClr val="tx1"/>
                </a:solidFill>
                <a:effectLst/>
                <a:latin typeface="+mn-lt"/>
                <a:ea typeface="+mn-ea"/>
                <a:cs typeface="+mn-cs"/>
              </a:rPr>
              <a:t>因此並未加入群組方法中與其餘方式做比較。</a:t>
            </a:r>
            <a:endParaRPr lang="en-US" altLang="zh-TW" sz="105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9274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於最後，進行總結</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本研究</a:t>
            </a:r>
            <a:r>
              <a:rPr lang="zh-TW" altLang="zh-TW" sz="1200" kern="1200" dirty="0">
                <a:solidFill>
                  <a:schemeClr val="tx1"/>
                </a:solidFill>
                <a:effectLst/>
                <a:latin typeface="+mn-lt"/>
                <a:ea typeface="+mn-ea"/>
                <a:cs typeface="+mn-cs"/>
              </a:rPr>
              <a:t>提出了一種</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將二元資料編碼</a:t>
            </a:r>
            <a:r>
              <a:rPr lang="zh-TW" altLang="en-US" sz="1200" kern="1200" dirty="0">
                <a:solidFill>
                  <a:schemeClr val="tx1"/>
                </a:solidFill>
                <a:effectLst/>
                <a:latin typeface="+mn-lt"/>
                <a:ea typeface="+mn-ea"/>
                <a:cs typeface="+mn-cs"/>
              </a:rPr>
              <a:t>為，</a:t>
            </a:r>
            <a:r>
              <a:rPr lang="zh-TW" altLang="zh-TW" sz="1200" kern="1200" dirty="0">
                <a:solidFill>
                  <a:schemeClr val="tx1"/>
                </a:solidFill>
                <a:effectLst/>
                <a:latin typeface="+mn-lt"/>
                <a:ea typeface="+mn-ea"/>
                <a:cs typeface="+mn-cs"/>
              </a:rPr>
              <a:t>數值資料的架構設計</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主要概念為，藉</a:t>
            </a:r>
            <a:r>
              <a:rPr lang="zh-TW" altLang="zh-TW" sz="1200" kern="1200" dirty="0">
                <a:solidFill>
                  <a:schemeClr val="tx1"/>
                </a:solidFill>
                <a:effectLst/>
                <a:latin typeface="+mn-lt"/>
                <a:ea typeface="+mn-ea"/>
                <a:cs typeface="+mn-cs"/>
              </a:rPr>
              <a:t>由特徵群組，得以</a:t>
            </a:r>
            <a:r>
              <a:rPr lang="zh-TW" altLang="en-US" sz="1200" kern="1200" dirty="0">
                <a:solidFill>
                  <a:schemeClr val="tx1"/>
                </a:solidFill>
                <a:effectLst/>
                <a:latin typeface="+mn-lt"/>
                <a:ea typeface="+mn-ea"/>
                <a:cs typeface="+mn-cs"/>
              </a:rPr>
              <a:t>壓縮</a:t>
            </a:r>
            <a:r>
              <a:rPr lang="zh-TW" altLang="zh-TW" sz="1200" kern="1200" dirty="0">
                <a:solidFill>
                  <a:schemeClr val="tx1"/>
                </a:solidFill>
                <a:effectLst/>
                <a:latin typeface="+mn-lt"/>
                <a:ea typeface="+mn-ea"/>
                <a:cs typeface="+mn-cs"/>
              </a:rPr>
              <a:t>高維度二元</a:t>
            </a:r>
            <a:r>
              <a:rPr lang="zh-TW" altLang="en-US" sz="1200" kern="1200" dirty="0">
                <a:solidFill>
                  <a:schemeClr val="tx1"/>
                </a:solidFill>
                <a:effectLst/>
                <a:latin typeface="+mn-lt"/>
                <a:ea typeface="+mn-ea"/>
                <a:cs typeface="+mn-cs"/>
              </a:rPr>
              <a:t>特徵</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而後</a:t>
            </a:r>
            <a:r>
              <a:rPr lang="zh-TW" altLang="en-US" sz="1200" kern="1200" dirty="0">
                <a:solidFill>
                  <a:schemeClr val="tx1"/>
                </a:solidFill>
                <a:effectLst/>
                <a:latin typeface="+mn-lt"/>
                <a:ea typeface="+mn-ea"/>
                <a:cs typeface="+mn-cs"/>
              </a:rPr>
              <a:t>進行</a:t>
            </a:r>
            <a:r>
              <a:rPr lang="zh-TW" altLang="zh-TW" sz="1200" kern="1200" dirty="0">
                <a:solidFill>
                  <a:schemeClr val="tx1"/>
                </a:solidFill>
                <a:effectLst/>
                <a:latin typeface="+mn-lt"/>
                <a:ea typeface="+mn-ea"/>
                <a:cs typeface="+mn-cs"/>
              </a:rPr>
              <a:t>排序，以提升編碼資料的分類成績；</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最終，藉由</a:t>
            </a:r>
            <a:r>
              <a:rPr lang="en-US" altLang="zh-TW" sz="1200" kern="1200" dirty="0">
                <a:solidFill>
                  <a:schemeClr val="tx1"/>
                </a:solidFill>
                <a:effectLst/>
                <a:latin typeface="+mn-lt"/>
                <a:ea typeface="+mn-ea"/>
                <a:cs typeface="+mn-cs"/>
              </a:rPr>
              <a:t>BCD</a:t>
            </a:r>
            <a:r>
              <a:rPr lang="zh-TW" altLang="en-US" sz="1200" kern="1200" dirty="0">
                <a:solidFill>
                  <a:schemeClr val="tx1"/>
                </a:solidFill>
                <a:effectLst/>
                <a:latin typeface="+mn-lt"/>
                <a:ea typeface="+mn-ea"/>
                <a:cs typeface="+mn-cs"/>
              </a:rPr>
              <a:t>編碼</a:t>
            </a:r>
            <a:r>
              <a:rPr lang="zh-TW" altLang="zh-TW" sz="1200" kern="1200" dirty="0">
                <a:solidFill>
                  <a:schemeClr val="tx1"/>
                </a:solidFill>
                <a:effectLst/>
                <a:latin typeface="+mn-lt"/>
                <a:ea typeface="+mn-ea"/>
                <a:cs typeface="+mn-cs"/>
              </a:rPr>
              <a:t>，將複數二元特徵</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轉換成為單一</a:t>
            </a:r>
            <a:r>
              <a:rPr lang="zh-TW" altLang="en-US" sz="1200" kern="1200" dirty="0">
                <a:solidFill>
                  <a:schemeClr val="tx1"/>
                </a:solidFill>
                <a:effectLst/>
                <a:latin typeface="+mn-lt"/>
                <a:ea typeface="+mn-ea"/>
                <a:cs typeface="+mn-cs"/>
              </a:rPr>
              <a:t>整數</a:t>
            </a:r>
            <a:r>
              <a:rPr lang="zh-TW" altLang="zh-TW" sz="1200" kern="1200" dirty="0">
                <a:solidFill>
                  <a:schemeClr val="tx1"/>
                </a:solidFill>
                <a:effectLst/>
                <a:latin typeface="+mn-lt"/>
                <a:ea typeface="+mn-ea"/>
                <a:cs typeface="+mn-cs"/>
              </a:rPr>
              <a:t>數值。</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不論原先資料</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是否包含群組的資訊</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皆可以將</a:t>
            </a:r>
            <a:r>
              <a:rPr lang="zh-TW" altLang="en-US" sz="1200" kern="1200" dirty="0">
                <a:solidFill>
                  <a:schemeClr val="tx1"/>
                </a:solidFill>
                <a:effectLst/>
                <a:latin typeface="+mn-lt"/>
                <a:ea typeface="+mn-ea"/>
                <a:cs typeface="+mn-cs"/>
              </a:rPr>
              <a:t>二元資料</a:t>
            </a:r>
            <a:r>
              <a:rPr lang="zh-TW" altLang="zh-TW" sz="1200" kern="1200" dirty="0">
                <a:solidFill>
                  <a:schemeClr val="tx1"/>
                </a:solidFill>
                <a:effectLst/>
                <a:latin typeface="+mn-lt"/>
                <a:ea typeface="+mn-ea"/>
                <a:cs typeface="+mn-cs"/>
              </a:rPr>
              <a:t>編碼成數值</a:t>
            </a:r>
            <a:r>
              <a:rPr lang="zh-TW" altLang="en-US" sz="1200" kern="1200" dirty="0">
                <a:solidFill>
                  <a:schemeClr val="tx1"/>
                </a:solidFill>
                <a:effectLst/>
                <a:latin typeface="+mn-lt"/>
                <a:ea typeface="+mn-ea"/>
                <a:cs typeface="+mn-cs"/>
              </a:rPr>
              <a:t>形式</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或是改作為，降維方法，用以視覺化高維度的二元資料</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763079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關於未來研究的方向，可以嘗試擴充現有的群組、排序方式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讓分群後，特徵群組之間，更為獨立</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排序後，產生的編碼數值，更能區分類別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或是以數學、統計等方法，解析問題後</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嘗試透過最佳化模型求解等</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皆可做為未來的研究目標</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68364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我們也有嘗試，應用到更加複雜的資料集中，</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在此，選用了</a:t>
            </a:r>
            <a:r>
              <a:rPr lang="en-US" altLang="zh-TW" sz="1200" kern="1200" dirty="0">
                <a:solidFill>
                  <a:schemeClr val="tx1"/>
                </a:solidFill>
                <a:effectLst/>
                <a:latin typeface="+mn-lt"/>
                <a:ea typeface="+mn-ea"/>
                <a:cs typeface="+mn-cs"/>
              </a:rPr>
              <a:t>Kaggle</a:t>
            </a:r>
            <a:r>
              <a:rPr lang="zh-TW" altLang="en-US" sz="1200" kern="1200" dirty="0">
                <a:solidFill>
                  <a:schemeClr val="tx1"/>
                </a:solidFill>
                <a:effectLst/>
                <a:latin typeface="+mn-lt"/>
                <a:ea typeface="+mn-ea"/>
                <a:cs typeface="+mn-cs"/>
              </a:rPr>
              <a:t>網站上，關於類別特徵編碼挑戰資料集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，它</a:t>
            </a:r>
            <a:r>
              <a:rPr lang="zh-TW" altLang="zh-TW" sz="1200" kern="1200" dirty="0">
                <a:solidFill>
                  <a:schemeClr val="tx1"/>
                </a:solidFill>
                <a:effectLst/>
                <a:latin typeface="+mn-lt"/>
                <a:ea typeface="+mn-ea"/>
                <a:cs typeface="+mn-cs"/>
              </a:rPr>
              <a:t>同時具</a:t>
            </a:r>
            <a:r>
              <a:rPr lang="zh-TW" altLang="en-US" sz="1200" kern="1200" dirty="0">
                <a:solidFill>
                  <a:schemeClr val="tx1"/>
                </a:solidFill>
                <a:effectLst/>
                <a:latin typeface="+mn-lt"/>
                <a:ea typeface="+mn-ea"/>
                <a:cs typeface="+mn-cs"/>
              </a:rPr>
              <a:t>備</a:t>
            </a:r>
            <a:r>
              <a:rPr lang="zh-TW" altLang="zh-TW" sz="1200" kern="1200" dirty="0">
                <a:solidFill>
                  <a:schemeClr val="tx1"/>
                </a:solidFill>
                <a:effectLst/>
                <a:latin typeface="+mn-lt"/>
                <a:ea typeface="+mn-ea"/>
                <a:cs typeface="+mn-cs"/>
              </a:rPr>
              <a:t>數值、類別與二</a:t>
            </a:r>
            <a:r>
              <a:rPr lang="zh-TW" altLang="en-US" sz="1200" kern="1200" dirty="0">
                <a:solidFill>
                  <a:schemeClr val="tx1"/>
                </a:solidFill>
                <a:effectLst/>
                <a:latin typeface="+mn-lt"/>
                <a:ea typeface="+mn-ea"/>
                <a:cs typeface="+mn-cs"/>
              </a:rPr>
              <a:t>元特徵，並</a:t>
            </a:r>
            <a:r>
              <a:rPr lang="zh-TW" altLang="zh-TW" sz="1200" kern="1200" dirty="0">
                <a:solidFill>
                  <a:schemeClr val="tx1"/>
                </a:solidFill>
                <a:effectLst/>
                <a:latin typeface="+mn-lt"/>
                <a:ea typeface="+mn-ea"/>
                <a:cs typeface="+mn-cs"/>
              </a:rPr>
              <a:t>且同</a:t>
            </a:r>
            <a:r>
              <a:rPr lang="zh-TW" altLang="en-US" sz="1200" kern="1200" dirty="0">
                <a:solidFill>
                  <a:schemeClr val="tx1"/>
                </a:solidFill>
                <a:effectLst/>
                <a:latin typeface="+mn-lt"/>
                <a:ea typeface="+mn-ea"/>
                <a:cs typeface="+mn-cs"/>
              </a:rPr>
              <a:t>樣作</a:t>
            </a:r>
            <a:r>
              <a:rPr lang="zh-TW" altLang="zh-TW" sz="1200" kern="1200" dirty="0">
                <a:solidFill>
                  <a:schemeClr val="tx1"/>
                </a:solidFill>
                <a:effectLst/>
                <a:latin typeface="+mn-lt"/>
                <a:ea typeface="+mn-ea"/>
                <a:cs typeface="+mn-cs"/>
              </a:rPr>
              <a:t>為二元分類問題；</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如右邊的流程圖可見，</a:t>
            </a:r>
            <a:r>
              <a:rPr lang="zh-TW" altLang="zh-TW" sz="1200" kern="1200" dirty="0">
                <a:solidFill>
                  <a:schemeClr val="tx1"/>
                </a:solidFill>
                <a:effectLst/>
                <a:latin typeface="+mn-lt"/>
                <a:ea typeface="+mn-ea"/>
                <a:cs typeface="+mn-cs"/>
              </a:rPr>
              <a:t>經由獨熱編碼後</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9</a:t>
            </a:r>
            <a:r>
              <a:rPr lang="zh-TW" altLang="en-US" sz="1200" kern="1200" dirty="0">
                <a:solidFill>
                  <a:schemeClr val="tx1"/>
                </a:solidFill>
                <a:effectLst/>
                <a:latin typeface="+mn-lt"/>
                <a:ea typeface="+mn-ea"/>
                <a:cs typeface="+mn-cs"/>
              </a:rPr>
              <a:t>個類別特徵，</a:t>
            </a:r>
            <a:r>
              <a:rPr lang="zh-TW" altLang="zh-TW" sz="1200" kern="1200" dirty="0">
                <a:solidFill>
                  <a:schemeClr val="tx1"/>
                </a:solidFill>
                <a:effectLst/>
                <a:latin typeface="+mn-lt"/>
                <a:ea typeface="+mn-ea"/>
                <a:cs typeface="+mn-cs"/>
              </a:rPr>
              <a:t>將產生</a:t>
            </a:r>
            <a:r>
              <a:rPr lang="zh-TW" altLang="en-US" sz="1200" kern="1200" dirty="0">
                <a:solidFill>
                  <a:schemeClr val="tx1"/>
                </a:solidFill>
                <a:effectLst/>
                <a:latin typeface="+mn-lt"/>
                <a:ea typeface="+mn-ea"/>
                <a:cs typeface="+mn-cs"/>
              </a:rPr>
              <a:t>出</a:t>
            </a:r>
            <a:r>
              <a:rPr lang="en-US" altLang="zh-TW" sz="1200" kern="1200" dirty="0">
                <a:solidFill>
                  <a:schemeClr val="tx1"/>
                </a:solidFill>
                <a:effectLst/>
                <a:latin typeface="+mn-lt"/>
                <a:ea typeface="+mn-ea"/>
                <a:cs typeface="+mn-cs"/>
              </a:rPr>
              <a:t>77</a:t>
            </a:r>
            <a:r>
              <a:rPr lang="zh-TW" altLang="en-US" sz="1200" kern="1200" dirty="0">
                <a:solidFill>
                  <a:schemeClr val="tx1"/>
                </a:solidFill>
                <a:effectLst/>
                <a:latin typeface="+mn-lt"/>
                <a:ea typeface="+mn-ea"/>
                <a:cs typeface="+mn-cs"/>
              </a:rPr>
              <a:t>個</a:t>
            </a:r>
            <a:r>
              <a:rPr lang="zh-TW" altLang="zh-TW" sz="1200" kern="1200" dirty="0">
                <a:solidFill>
                  <a:schemeClr val="tx1"/>
                </a:solidFill>
                <a:effectLst/>
                <a:latin typeface="+mn-lt"/>
                <a:ea typeface="+mn-ea"/>
                <a:cs typeface="+mn-cs"/>
              </a:rPr>
              <a:t>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並分別作為傳統編碼，與我們方法的起始資料</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72035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在此，使用由</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權重，產生的特徵群組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可見在產生的特徵組中，綜合了不同物種、尺寸與顏色的特徵</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7770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但是，</a:t>
            </a:r>
            <a:r>
              <a:rPr lang="en-US" altLang="zh-TW" sz="1050" kern="1200" dirty="0" err="1">
                <a:solidFill>
                  <a:schemeClr val="tx1"/>
                </a:solidFill>
                <a:effectLst/>
                <a:latin typeface="+mn-lt"/>
                <a:ea typeface="+mn-ea"/>
                <a:cs typeface="+mn-cs"/>
              </a:rPr>
              <a:t>onehot</a:t>
            </a:r>
            <a:r>
              <a:rPr lang="en-US" altLang="zh-TW" sz="1050" kern="1200" dirty="0">
                <a:solidFill>
                  <a:schemeClr val="tx1"/>
                </a:solidFill>
                <a:effectLst/>
                <a:latin typeface="+mn-lt"/>
                <a:ea typeface="+mn-ea"/>
                <a:cs typeface="+mn-cs"/>
              </a:rPr>
              <a:t> </a:t>
            </a:r>
            <a:r>
              <a:rPr lang="zh-TW" altLang="en-US" sz="1050" kern="1200" dirty="0">
                <a:solidFill>
                  <a:schemeClr val="tx1"/>
                </a:solidFill>
                <a:effectLst/>
                <a:latin typeface="+mn-lt"/>
                <a:ea typeface="+mn-ea"/>
                <a:cs typeface="+mn-cs"/>
              </a:rPr>
              <a:t>編碼也有缺陷，</a:t>
            </a:r>
            <a:endParaRPr lang="en-US"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tx1"/>
                </a:solidFill>
                <a:effectLst/>
                <a:latin typeface="+mn-lt"/>
                <a:ea typeface="+mn-ea"/>
                <a:cs typeface="+mn-cs"/>
              </a:rPr>
              <a:t>他的特徵總數，將隨著類別中的種類而變化</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065438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因應參考文獻中所涉及的變數編碼比較相關研究，</a:t>
            </a:r>
            <a:r>
              <a:rPr lang="zh-TW" altLang="zh-TW" sz="1200" kern="1200" dirty="0">
                <a:solidFill>
                  <a:schemeClr val="tx1"/>
                </a:solidFill>
                <a:effectLst/>
                <a:latin typeface="+mn-lt"/>
                <a:ea typeface="+mn-ea"/>
                <a:cs typeface="+mn-cs"/>
              </a:rPr>
              <a:t>於</a:t>
            </a:r>
            <a:r>
              <a:rPr lang="en-US" altLang="zh-TW" sz="1200" kern="1200" dirty="0">
                <a:solidFill>
                  <a:schemeClr val="tx1"/>
                </a:solidFill>
                <a:effectLst/>
                <a:latin typeface="+mn-lt"/>
                <a:ea typeface="+mn-ea"/>
                <a:cs typeface="+mn-cs"/>
              </a:rPr>
              <a:t>UCI</a:t>
            </a:r>
            <a:r>
              <a:rPr lang="zh-TW" altLang="zh-TW" sz="1200" kern="1200" dirty="0">
                <a:solidFill>
                  <a:schemeClr val="tx1"/>
                </a:solidFill>
                <a:effectLst/>
                <a:latin typeface="+mn-lt"/>
                <a:ea typeface="+mn-ea"/>
                <a:cs typeface="+mn-cs"/>
              </a:rPr>
              <a:t>線上資料及網站之中</a:t>
            </a:r>
            <a:r>
              <a:rPr lang="zh-TW" altLang="en-US" sz="1200" kern="1200" dirty="0">
                <a:solidFill>
                  <a:schemeClr val="tx1"/>
                </a:solidFill>
                <a:effectLst/>
                <a:latin typeface="+mn-lt"/>
                <a:ea typeface="+mn-ea"/>
                <a:cs typeface="+mn-cs"/>
              </a:rPr>
              <a:t>採用與其相同的</a:t>
            </a:r>
            <a:r>
              <a:rPr lang="zh-TW" altLang="zh-TW" sz="1200" kern="1200" dirty="0">
                <a:solidFill>
                  <a:schemeClr val="tx1"/>
                </a:solidFill>
                <a:effectLst/>
                <a:latin typeface="+mn-lt"/>
                <a:ea typeface="+mn-ea"/>
                <a:cs typeface="+mn-cs"/>
              </a:rPr>
              <a:t>標竿資料集，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此車輛評估資料集較為簡單，僅僅具有六個類別變數作為輸入，來預測車輛為可接受、或是不可接受的狀態</a:t>
            </a: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859708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a:t>
            </a:r>
            <a:r>
              <a:rPr lang="en-US" altLang="zh-TW" sz="1200" kern="1200" dirty="0">
                <a:solidFill>
                  <a:schemeClr val="tx1"/>
                </a:solidFill>
                <a:effectLst/>
                <a:latin typeface="+mn-lt"/>
                <a:ea typeface="+mn-ea"/>
                <a:cs typeface="+mn-cs"/>
              </a:rPr>
              <a:t>6</a:t>
            </a:r>
            <a:r>
              <a:rPr lang="zh-TW" altLang="en-US" sz="1200" kern="1200" dirty="0">
                <a:solidFill>
                  <a:schemeClr val="tx1"/>
                </a:solidFill>
                <a:effectLst/>
                <a:latin typeface="+mn-lt"/>
                <a:ea typeface="+mn-ea"/>
                <a:cs typeface="+mn-cs"/>
              </a:rPr>
              <a:t>個類別變數經由</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encoding</a:t>
            </a:r>
            <a:r>
              <a:rPr lang="zh-TW" altLang="en-US" sz="1200" kern="1200" dirty="0">
                <a:solidFill>
                  <a:schemeClr val="tx1"/>
                </a:solidFill>
                <a:effectLst/>
                <a:latin typeface="+mn-lt"/>
                <a:ea typeface="+mn-ea"/>
                <a:cs typeface="+mn-cs"/>
              </a:rPr>
              <a:t>轉換之後，將產生</a:t>
            </a:r>
            <a:r>
              <a:rPr lang="en-US" altLang="zh-TW" sz="1200" kern="1200" dirty="0">
                <a:solidFill>
                  <a:schemeClr val="tx1"/>
                </a:solidFill>
                <a:effectLst/>
                <a:latin typeface="+mn-lt"/>
                <a:ea typeface="+mn-ea"/>
                <a:cs typeface="+mn-cs"/>
              </a:rPr>
              <a:t>21</a:t>
            </a:r>
            <a:r>
              <a:rPr lang="zh-TW" altLang="en-US" sz="1200" kern="1200" dirty="0">
                <a:solidFill>
                  <a:schemeClr val="tx1"/>
                </a:solidFill>
                <a:effectLst/>
                <a:latin typeface="+mn-lt"/>
                <a:ea typeface="+mn-ea"/>
                <a:cs typeface="+mn-cs"/>
              </a:rPr>
              <a:t>個二元變數，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以作為本研究方法輸入，並與傳統變數編碼相比較</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29196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zh-TW" sz="1200" kern="1200" dirty="0">
                <a:solidFill>
                  <a:schemeClr val="tx1"/>
                </a:solidFill>
                <a:effectLst/>
                <a:latin typeface="+mn-lt"/>
                <a:ea typeface="+mn-ea"/>
                <a:cs typeface="+mn-cs"/>
              </a:rPr>
              <a:t>可以看見傳統變數編碼方式、以及依照原先群組資訊而產生的數值資料集皆表現得相當優異，</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甚至是單純的二元特徵資料即表現的相當不錯；反之，透過相關係數、主成分分析或隨機群組的方式皆造成分類成績的損失。</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本研究推論此結果的原因有二：其一是此資料本身過於單純</a:t>
            </a: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LightGBM</a:t>
            </a:r>
            <a:r>
              <a:rPr lang="zh-TW" altLang="zh-TW" sz="1200" kern="1200" dirty="0">
                <a:solidFill>
                  <a:schemeClr val="tx1"/>
                </a:solidFill>
                <a:effectLst/>
                <a:latin typeface="+mn-lt"/>
                <a:ea typeface="+mn-ea"/>
                <a:cs typeface="+mn-cs"/>
              </a:rPr>
              <a:t>在二十一個二元特徵之下仍能表現出不錯的分類能力，</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當遭遇維度較低的二元資料問題時，使用本研究所發展之二元特徵編碼方式將無法有效用的使新數值資料的分類成績有大幅度的提升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其二則是群組方式仍需改進，根據相關係數、主成分分析的群組方式，皆無法達到根據原先的二元資料群組資訊相同的組分類平均，</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而且也無法明顯的比隨機群組方式來的優越。</a:t>
            </a: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10188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在分類結果的評比中，將與</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等</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種傳統的變數編碼比較</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以及本研究四種群組方式，分別是根據</a:t>
            </a:r>
            <a:r>
              <a:rPr lang="zh-TW" altLang="zh-TW" sz="1200" kern="1200" dirty="0">
                <a:solidFill>
                  <a:schemeClr val="tx1"/>
                </a:solidFill>
                <a:effectLst/>
                <a:latin typeface="+mn-lt"/>
                <a:ea typeface="+mn-ea"/>
                <a:cs typeface="+mn-cs"/>
              </a:rPr>
              <a:t>原先群組資訊、主成分分析、皮爾森相關係數與隨機群組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種排序方式，分別是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和、類別純粹度、特徵重要性、與隨機排列</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梯度提升決策樹作為分類模型，且</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score</a:t>
            </a:r>
            <a:r>
              <a:rPr lang="zh-TW" altLang="en-US" sz="1200" kern="1200" dirty="0">
                <a:solidFill>
                  <a:schemeClr val="tx1"/>
                </a:solidFill>
                <a:effectLst/>
                <a:latin typeface="+mn-lt"/>
                <a:ea typeface="+mn-ea"/>
                <a:cs typeface="+mn-cs"/>
              </a:rPr>
              <a:t>作為數值資料衡量標準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此折線圖則顯示了在切分出不同的二元特徵之下，各種方法</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驗證後的平均</a:t>
            </a:r>
            <a:r>
              <a:rPr lang="en-US" altLang="zh-TW" sz="1200" kern="1200" dirty="0">
                <a:solidFill>
                  <a:schemeClr val="tx1"/>
                </a:solidFill>
                <a:effectLst/>
                <a:latin typeface="+mn-lt"/>
                <a:ea typeface="+mn-ea"/>
                <a:cs typeface="+mn-cs"/>
              </a:rPr>
              <a:t>f1 score</a:t>
            </a:r>
            <a:r>
              <a:rPr lang="zh-TW" altLang="en-US" sz="1200" kern="1200" dirty="0">
                <a:solidFill>
                  <a:schemeClr val="tx1"/>
                </a:solidFill>
                <a:effectLst/>
                <a:latin typeface="+mn-lt"/>
                <a:ea typeface="+mn-ea"/>
                <a:cs typeface="+mn-cs"/>
              </a:rPr>
              <a:t>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觀察了此三張折線圖可見，</a:t>
            </a:r>
            <a:r>
              <a:rPr lang="zh-TW" altLang="zh-TW" sz="1200" kern="1200" dirty="0">
                <a:solidFill>
                  <a:schemeClr val="tx1"/>
                </a:solidFill>
                <a:effectLst/>
                <a:latin typeface="+mn-lt"/>
                <a:ea typeface="+mn-ea"/>
                <a:cs typeface="+mn-cs"/>
              </a:rPr>
              <a:t>在切分的二元變數數量較少時，所有變數編碼產生的數值資料有著相近的分類成績；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然而，隨著所切分的二元變數個數增加，變數編碼產生數值資料的分類成績之間的變異也逐漸增加、</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且分類成績也有著緩步下降的趨勢，類似</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維度災難發生時導致的模型成果下降。</a:t>
            </a: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07257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此直方圖則顯示了方才折線圖的平均成績，底下黑灰色欄位中則表示了該方法產生新數值資料的特徵個數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的特徵各數是不固定的，</a:t>
            </a: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 資料即為切分出的整體二元特徵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Binary encoding</a:t>
            </a:r>
            <a:r>
              <a:rPr lang="zh-TW" altLang="en-US" sz="1200" kern="1200" dirty="0">
                <a:solidFill>
                  <a:schemeClr val="tx1"/>
                </a:solidFill>
                <a:effectLst/>
                <a:latin typeface="+mn-lt"/>
                <a:ea typeface="+mn-ea"/>
                <a:cs typeface="+mn-cs"/>
              </a:rPr>
              <a:t>使用特徵數將少於全數二元特徵個數</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其中值得注意的以隨機排序的方式，其皆產出群組中最低的分類成績，表示排序對於</a:t>
            </a:r>
            <a:r>
              <a:rPr lang="zh-TW" altLang="zh-TW" sz="1200" kern="1200" dirty="0">
                <a:solidFill>
                  <a:schemeClr val="tx1"/>
                </a:solidFill>
                <a:effectLst/>
                <a:latin typeface="+mn-lt"/>
                <a:ea typeface="+mn-ea"/>
                <a:cs typeface="+mn-cs"/>
              </a:rPr>
              <a:t>編碼後數值資料的分類成果具有一定影響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a:t>
            </a:r>
            <a:r>
              <a:rPr lang="zh-TW" altLang="zh-TW" sz="1200" kern="1200" dirty="0">
                <a:solidFill>
                  <a:schemeClr val="tx1"/>
                </a:solidFill>
                <a:effectLst/>
                <a:latin typeface="+mn-lt"/>
                <a:ea typeface="+mn-ea"/>
                <a:cs typeface="+mn-cs"/>
              </a:rPr>
              <a:t>由不同群組方式產生的數值資料有著不盡相同的平均成績，不論根據何種方式排序組內特徵，分類成績仍部分受到群組方式的影響</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由於屬於</a:t>
            </a:r>
            <a:r>
              <a:rPr lang="zh-TW" altLang="zh-TW" sz="1200" kern="1200" dirty="0">
                <a:solidFill>
                  <a:schemeClr val="tx1"/>
                </a:solidFill>
                <a:effectLst/>
                <a:latin typeface="+mn-lt"/>
                <a:ea typeface="+mn-ea"/>
                <a:cs typeface="+mn-cs"/>
              </a:rPr>
              <a:t>監督式的變數編碼</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目標編碼的表現相當出眾</a:t>
            </a:r>
            <a:r>
              <a:rPr lang="zh-TW" altLang="en-US" sz="1200" kern="1200" dirty="0">
                <a:solidFill>
                  <a:schemeClr val="tx1"/>
                </a:solidFill>
                <a:effectLst/>
                <a:latin typeface="+mn-lt"/>
                <a:ea typeface="+mn-ea"/>
                <a:cs typeface="+mn-cs"/>
              </a:rPr>
              <a:t>，在傳統編碼中能持續獲得最好的成績</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98797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此直方圖則顯示了方才折線圖的平均成績，底下黑灰色欄位中則表示了該方法產生新數值資料的特徵個數</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可以發現</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encoding</a:t>
            </a:r>
            <a:r>
              <a:rPr lang="zh-TW" altLang="en-US" sz="1200" kern="1200" dirty="0">
                <a:solidFill>
                  <a:schemeClr val="tx1"/>
                </a:solidFill>
                <a:effectLst/>
                <a:latin typeface="+mn-lt"/>
                <a:ea typeface="+mn-ea"/>
                <a:cs typeface="+mn-cs"/>
              </a:rPr>
              <a:t>的特徵各數是不固定的，</a:t>
            </a:r>
            <a:r>
              <a:rPr lang="en-US" altLang="zh-TW" sz="1200" kern="1200" dirty="0" err="1">
                <a:solidFill>
                  <a:schemeClr val="tx1"/>
                </a:solidFill>
                <a:effectLst/>
                <a:latin typeface="+mn-lt"/>
                <a:ea typeface="+mn-ea"/>
                <a:cs typeface="+mn-cs"/>
              </a:rPr>
              <a:t>OneHot</a:t>
            </a:r>
            <a:r>
              <a:rPr lang="zh-TW" altLang="en-US" sz="1200" kern="1200" dirty="0">
                <a:solidFill>
                  <a:schemeClr val="tx1"/>
                </a:solidFill>
                <a:effectLst/>
                <a:latin typeface="+mn-lt"/>
                <a:ea typeface="+mn-ea"/>
                <a:cs typeface="+mn-cs"/>
              </a:rPr>
              <a:t> 資料即為切分出的整體二元特徵</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a:t>
            </a:r>
            <a:r>
              <a:rPr lang="en-US" altLang="zh-TW" sz="1200" kern="1200" dirty="0">
                <a:solidFill>
                  <a:schemeClr val="tx1"/>
                </a:solidFill>
                <a:effectLst/>
                <a:latin typeface="+mn-lt"/>
                <a:ea typeface="+mn-ea"/>
                <a:cs typeface="+mn-cs"/>
              </a:rPr>
              <a:t>Binary encoding</a:t>
            </a:r>
            <a:r>
              <a:rPr lang="zh-TW" altLang="en-US" sz="1200" kern="1200" dirty="0">
                <a:solidFill>
                  <a:schemeClr val="tx1"/>
                </a:solidFill>
                <a:effectLst/>
                <a:latin typeface="+mn-lt"/>
                <a:ea typeface="+mn-ea"/>
                <a:cs typeface="+mn-cs"/>
              </a:rPr>
              <a:t>使用特徵數將少於全數二元特徵個數</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其中值得注意的有</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排序方式，其皆產出群組中最低的分類成績</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皆聚有不俗表現，因為其本身即屬於一種監度式的變數編碼方式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925796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此為連續資料集二中不同方法的成績平均，依然可見</a:t>
            </a:r>
            <a:r>
              <a:rPr lang="en-US" altLang="zh-TW" sz="1200" kern="1200" dirty="0">
                <a:solidFill>
                  <a:schemeClr val="tx1"/>
                </a:solidFill>
                <a:effectLst/>
                <a:latin typeface="+mn-lt"/>
                <a:ea typeface="+mn-ea"/>
                <a:cs typeface="+mn-cs"/>
              </a:rPr>
              <a:t>RND</a:t>
            </a:r>
            <a:r>
              <a:rPr lang="zh-TW" altLang="en-US" sz="1200" kern="1200" dirty="0">
                <a:solidFill>
                  <a:schemeClr val="tx1"/>
                </a:solidFill>
                <a:effectLst/>
                <a:latin typeface="+mn-lt"/>
                <a:ea typeface="+mn-ea"/>
                <a:cs typeface="+mn-cs"/>
              </a:rPr>
              <a:t>排序方法於各群組方式中墊底</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且</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皆聚有不俗表現，因為其本身即屬於一種監度式的變數編碼方式</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所以其分類成績皆優於其餘的變數編碼方式</a:t>
            </a:r>
            <a:endParaRPr lang="zh-TW"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811494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此為連續資料集三中不同方法的成績平均，</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由原始連續圖形中可見，本資料集兩種類別區分容易，本身便易於區分</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相較前兩個資料集有著較高的分類成績</a:t>
            </a:r>
            <a:endParaRPr lang="zh-TW"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03430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在分類結果的評比中，與</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Ordinal, </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Target encoding</a:t>
            </a:r>
            <a:r>
              <a:rPr lang="zh-TW" altLang="en-US" sz="1200" kern="1200" dirty="0">
                <a:solidFill>
                  <a:schemeClr val="tx1"/>
                </a:solidFill>
                <a:effectLst/>
                <a:latin typeface="+mn-lt"/>
                <a:ea typeface="+mn-ea"/>
                <a:cs typeface="+mn-cs"/>
              </a:rPr>
              <a:t>等</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種傳統的變數編碼比較</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以及本研究四種群組方式，分別是根據</a:t>
            </a:r>
            <a:r>
              <a:rPr lang="zh-TW" altLang="zh-TW" sz="1200" kern="1200" dirty="0">
                <a:solidFill>
                  <a:schemeClr val="tx1"/>
                </a:solidFill>
                <a:effectLst/>
                <a:latin typeface="+mn-lt"/>
                <a:ea typeface="+mn-ea"/>
                <a:cs typeface="+mn-cs"/>
              </a:rPr>
              <a:t>原先群組資訊、主成分分析、皮爾森相關係數與隨機群組</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結合</a:t>
            </a:r>
            <a:r>
              <a:rPr lang="en-US" altLang="zh-TW" sz="1200" kern="1200" dirty="0">
                <a:solidFill>
                  <a:schemeClr val="tx1"/>
                </a:solidFill>
                <a:effectLst/>
                <a:latin typeface="+mn-lt"/>
                <a:ea typeface="+mn-ea"/>
                <a:cs typeface="+mn-cs"/>
              </a:rPr>
              <a:t>4</a:t>
            </a:r>
            <a:r>
              <a:rPr lang="zh-TW" altLang="en-US" sz="1200" kern="1200" dirty="0">
                <a:solidFill>
                  <a:schemeClr val="tx1"/>
                </a:solidFill>
                <a:effectLst/>
                <a:latin typeface="+mn-lt"/>
                <a:ea typeface="+mn-ea"/>
                <a:cs typeface="+mn-cs"/>
              </a:rPr>
              <a:t>種排序方式，分別是</a:t>
            </a:r>
            <a:r>
              <a:rPr lang="zh-TW" altLang="zh-TW" sz="1200" kern="1200" dirty="0">
                <a:solidFill>
                  <a:schemeClr val="tx1"/>
                </a:solidFill>
                <a:effectLst/>
                <a:latin typeface="+mn-lt"/>
                <a:ea typeface="+mn-ea"/>
                <a:cs typeface="+mn-cs"/>
              </a:rPr>
              <a:t>特徵</a:t>
            </a:r>
            <a:r>
              <a:rPr lang="zh-TW" altLang="en-US" sz="1200" kern="1200" dirty="0">
                <a:solidFill>
                  <a:schemeClr val="tx1"/>
                </a:solidFill>
                <a:effectLst/>
                <a:latin typeface="+mn-lt"/>
                <a:ea typeface="+mn-ea"/>
                <a:cs typeface="+mn-cs"/>
              </a:rPr>
              <a:t>總</a:t>
            </a:r>
            <a:r>
              <a:rPr lang="zh-TW" altLang="zh-TW" sz="1200" kern="1200" dirty="0">
                <a:solidFill>
                  <a:schemeClr val="tx1"/>
                </a:solidFill>
                <a:effectLst/>
                <a:latin typeface="+mn-lt"/>
                <a:ea typeface="+mn-ea"/>
                <a:cs typeface="+mn-cs"/>
              </a:rPr>
              <a:t>和、類別純粹度、特徵重要性、與隨機排列</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並以</a:t>
            </a:r>
            <a:r>
              <a:rPr lang="en-US" altLang="zh-TW" sz="1200" kern="1200" dirty="0">
                <a:solidFill>
                  <a:schemeClr val="tx1"/>
                </a:solidFill>
                <a:effectLst/>
                <a:latin typeface="+mn-lt"/>
                <a:ea typeface="+mn-ea"/>
                <a:cs typeface="+mn-cs"/>
              </a:rPr>
              <a:t>LightGBM</a:t>
            </a:r>
            <a:r>
              <a:rPr lang="zh-TW" altLang="en-US" sz="1200" kern="1200" dirty="0">
                <a:solidFill>
                  <a:schemeClr val="tx1"/>
                </a:solidFill>
                <a:effectLst/>
                <a:latin typeface="+mn-lt"/>
                <a:ea typeface="+mn-ea"/>
                <a:cs typeface="+mn-cs"/>
              </a:rPr>
              <a:t>梯度提升決策樹作為分類模型，且</a:t>
            </a:r>
            <a:r>
              <a:rPr lang="en-US" altLang="zh-TW" sz="1200" kern="1200" dirty="0">
                <a:solidFill>
                  <a:schemeClr val="tx1"/>
                </a:solidFill>
                <a:effectLst/>
                <a:latin typeface="+mn-lt"/>
                <a:ea typeface="+mn-ea"/>
                <a:cs typeface="+mn-cs"/>
              </a:rPr>
              <a:t>f1</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score</a:t>
            </a:r>
            <a:r>
              <a:rPr lang="zh-TW" altLang="en-US" sz="1200" kern="1200" dirty="0">
                <a:solidFill>
                  <a:schemeClr val="tx1"/>
                </a:solidFill>
                <a:effectLst/>
                <a:latin typeface="+mn-lt"/>
                <a:ea typeface="+mn-ea"/>
                <a:cs typeface="+mn-cs"/>
              </a:rPr>
              <a:t>作為數值資料衡量標準</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此折線圖則顯示了在切分出不同的二元特徵之下，各種方法</a:t>
            </a:r>
            <a:r>
              <a:rPr lang="en-US" altLang="zh-TW" sz="1200" kern="1200" dirty="0">
                <a:solidFill>
                  <a:schemeClr val="tx1"/>
                </a:solidFill>
                <a:effectLst/>
                <a:latin typeface="+mn-lt"/>
                <a:ea typeface="+mn-ea"/>
                <a:cs typeface="+mn-cs"/>
              </a:rPr>
              <a:t>k-folds</a:t>
            </a:r>
            <a:r>
              <a:rPr lang="zh-TW" altLang="en-US" sz="1200" kern="1200" dirty="0">
                <a:solidFill>
                  <a:schemeClr val="tx1"/>
                </a:solidFill>
                <a:effectLst/>
                <a:latin typeface="+mn-lt"/>
                <a:ea typeface="+mn-ea"/>
                <a:cs typeface="+mn-cs"/>
              </a:rPr>
              <a:t>驗證後的平均</a:t>
            </a:r>
            <a:r>
              <a:rPr lang="en-US" altLang="zh-TW" sz="1200" kern="1200" dirty="0">
                <a:solidFill>
                  <a:schemeClr val="tx1"/>
                </a:solidFill>
                <a:effectLst/>
                <a:latin typeface="+mn-lt"/>
                <a:ea typeface="+mn-ea"/>
                <a:cs typeface="+mn-cs"/>
              </a:rPr>
              <a:t>f1 score</a:t>
            </a:r>
            <a:r>
              <a:rPr lang="zh-TW" altLang="en-US" sz="1200" kern="1200" dirty="0">
                <a:solidFill>
                  <a:schemeClr val="tx1"/>
                </a:solidFill>
                <a:effectLst/>
                <a:latin typeface="+mn-lt"/>
                <a:ea typeface="+mn-ea"/>
                <a:cs typeface="+mn-cs"/>
              </a:rPr>
              <a:t>變化</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65558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此為連續資料集二於不同二元特徵個數下的分類成績折線</a:t>
            </a:r>
            <a:endParaRPr lang="zh-TW"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09469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050" kern="1200" dirty="0">
                <a:solidFill>
                  <a:schemeClr val="tx1"/>
                </a:solidFill>
                <a:effectLst/>
                <a:latin typeface="+mn-lt"/>
                <a:ea typeface="+mn-ea"/>
                <a:cs typeface="+mn-cs"/>
              </a:rPr>
              <a:t>當，類別特徵中的種類過多時，</a:t>
            </a:r>
            <a:r>
              <a:rPr lang="en-US" altLang="zh-TW" sz="1050" kern="1200" dirty="0" err="1">
                <a:solidFill>
                  <a:schemeClr val="tx1"/>
                </a:solidFill>
                <a:effectLst/>
                <a:latin typeface="+mn-lt"/>
                <a:ea typeface="+mn-ea"/>
                <a:cs typeface="+mn-cs"/>
              </a:rPr>
              <a:t>OneHot</a:t>
            </a:r>
            <a:r>
              <a:rPr lang="zh-TW" altLang="en-US" sz="1050" kern="1200" dirty="0">
                <a:solidFill>
                  <a:schemeClr val="tx1"/>
                </a:solidFill>
                <a:effectLst/>
                <a:latin typeface="+mn-lt"/>
                <a:ea typeface="+mn-ea"/>
                <a:cs typeface="+mn-cs"/>
              </a:rPr>
              <a:t>編碼將會大幅度的增加特徵總數</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資料雖然提升至了更高的維度</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但，這樣高維度的資料，將有著多重共線性、並行性等問題</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甚至，將難以有效計算樣本間的歐式距離</a:t>
            </a:r>
            <a:endParaRPr lang="en-US" altLang="zh-TW" sz="1050" kern="1200" dirty="0">
              <a:solidFill>
                <a:schemeClr val="tx1"/>
              </a:solidFill>
              <a:effectLst/>
              <a:latin typeface="+mn-lt"/>
              <a:ea typeface="+mn-ea"/>
              <a:cs typeface="+mn-cs"/>
            </a:endParaRPr>
          </a:p>
          <a:p>
            <a:pPr lvl="0" fontAlgn="ctr"/>
            <a:r>
              <a:rPr lang="zh-TW" altLang="en-US" sz="1050" kern="1200" dirty="0">
                <a:solidFill>
                  <a:schemeClr val="tx1"/>
                </a:solidFill>
                <a:effectLst/>
                <a:latin typeface="+mn-lt"/>
                <a:ea typeface="+mn-ea"/>
                <a:cs typeface="+mn-cs"/>
              </a:rPr>
              <a:t>最終，使模型無法對樣本作出有效歸納，導致表現的下滑</a:t>
            </a:r>
            <a:endParaRPr lang="en-US" altLang="zh-TW" sz="1050" kern="1200" dirty="0">
              <a:solidFill>
                <a:schemeClr val="tx1"/>
              </a:solidFill>
              <a:effectLst/>
              <a:latin typeface="+mn-lt"/>
              <a:ea typeface="+mn-ea"/>
              <a:cs typeface="+mn-cs"/>
            </a:endParaRPr>
          </a:p>
          <a:p>
            <a:pPr lvl="0" fontAlgn="ctr"/>
            <a:endParaRPr lang="en-US" altLang="zh-TW" sz="1050" kern="1200" dirty="0">
              <a:solidFill>
                <a:schemeClr val="tx1"/>
              </a:solidFill>
              <a:effectLst/>
              <a:latin typeface="+mn-lt"/>
              <a:ea typeface="+mn-ea"/>
              <a:cs typeface="+mn-cs"/>
            </a:endParaRPr>
          </a:p>
          <a:p>
            <a:pPr lvl="1" fontAlgn="ct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11790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此為連續資料集三於不同二元特徵個數下的分類成績折線，</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觀察了先前的折線圖可見，</a:t>
            </a:r>
            <a:r>
              <a:rPr lang="zh-TW" altLang="zh-TW" sz="1200" kern="1200" dirty="0">
                <a:solidFill>
                  <a:schemeClr val="tx1"/>
                </a:solidFill>
                <a:effectLst/>
                <a:latin typeface="+mn-lt"/>
                <a:ea typeface="+mn-ea"/>
                <a:cs typeface="+mn-cs"/>
              </a:rPr>
              <a:t>在切分的二元變數數量較少時，所有變數編碼產生的數值資料有著相近的分類成績；</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然而，隨著所切分的二元變數個數增加，變數編碼產生數值資料的分類成績之間的變異也逐漸增加、</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且分類成績也有著緩步下降的趨勢，類似</a:t>
            </a:r>
            <a:r>
              <a:rPr lang="zh-TW"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維度災難發生時導致的模型成果下降。</a:t>
            </a:r>
          </a:p>
        </p:txBody>
      </p:sp>
    </p:spTree>
    <p:extLst>
      <p:ext uri="{BB962C8B-B14F-4D97-AF65-F5344CB8AC3E}">
        <p14:creationId xmlns:p14="http://schemas.microsoft.com/office/powerpoint/2010/main" val="18728251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此處則改以階層聚類結合相關係數進行特徵群組，根據特徵之間的</a:t>
            </a:r>
            <a:r>
              <a:rPr lang="zh-TW" altLang="zh-TW" sz="1200" kern="1200" dirty="0">
                <a:solidFill>
                  <a:schemeClr val="tx1"/>
                </a:solidFill>
                <a:effectLst/>
                <a:latin typeface="+mn-lt"/>
                <a:ea typeface="+mn-ea"/>
                <a:cs typeface="+mn-cs"/>
              </a:rPr>
              <a:t>相關</a:t>
            </a:r>
            <a:r>
              <a:rPr lang="zh-TW" altLang="en-US" sz="1200" kern="1200" dirty="0">
                <a:solidFill>
                  <a:schemeClr val="tx1"/>
                </a:solidFill>
                <a:effectLst/>
                <a:latin typeface="+mn-lt"/>
                <a:ea typeface="+mn-ea"/>
                <a:cs typeface="+mn-cs"/>
              </a:rPr>
              <a:t>性</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找出獨熱編碼後產生的二元特徵之間互斥關係，並還原出原始的群組資訊。</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此方法群組結果將與根據原始群組資訊群組有著完全相同輸出</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可將其</a:t>
            </a:r>
            <a:r>
              <a:rPr lang="zh-TW" altLang="zh-TW" sz="1200" kern="1200" dirty="0">
                <a:solidFill>
                  <a:schemeClr val="tx1"/>
                </a:solidFill>
                <a:effectLst/>
                <a:latin typeface="+mn-lt"/>
                <a:ea typeface="+mn-ea"/>
                <a:cs typeface="+mn-cs"/>
              </a:rPr>
              <a:t>作為一種還原二元資料特徵群組資訊的方式</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但作為本研究所預想的群組方式乃是著重在於藉由結合、群聚由不同類別特徵所產生的二元特徵，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以融合出更具有分類價值與資料特性的新數值特徵，</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而此方法與依據原始群組資訊所產生特徵群組完全相同，</a:t>
            </a:r>
            <a:endParaRPr lang="en-US" altLang="zh-TW" sz="1200" kern="1200" dirty="0">
              <a:solidFill>
                <a:schemeClr val="tx1"/>
              </a:solidFill>
              <a:effectLst/>
              <a:latin typeface="+mn-lt"/>
              <a:ea typeface="+mn-ea"/>
              <a:cs typeface="+mn-cs"/>
            </a:endParaRPr>
          </a:p>
          <a:p>
            <a:pPr lvl="0" fontAlgn="ctr"/>
            <a:r>
              <a:rPr lang="zh-TW" altLang="zh-TW" sz="1200" kern="1200" dirty="0">
                <a:solidFill>
                  <a:schemeClr val="tx1"/>
                </a:solidFill>
                <a:effectLst/>
                <a:latin typeface="+mn-lt"/>
                <a:ea typeface="+mn-ea"/>
                <a:cs typeface="+mn-cs"/>
              </a:rPr>
              <a:t>因此並未加入群組方法中與其餘方式做比較。</a:t>
            </a:r>
            <a:endParaRPr lang="en-US" altLang="zh-TW" sz="1200" kern="1200" dirty="0">
              <a:solidFill>
                <a:schemeClr val="tx1"/>
              </a:solidFill>
              <a:effectLst/>
              <a:latin typeface="+mn-lt"/>
              <a:ea typeface="+mn-ea"/>
              <a:cs typeface="+mn-cs"/>
            </a:endParaRPr>
          </a:p>
          <a:p>
            <a:pPr lvl="0" fontAlgn="ct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93622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此為依據</a:t>
            </a:r>
            <a:r>
              <a:rPr lang="en-US" altLang="zh-TW" sz="1200" kern="1200" dirty="0">
                <a:solidFill>
                  <a:schemeClr val="tx1"/>
                </a:solidFill>
                <a:effectLst/>
                <a:latin typeface="+mn-lt"/>
                <a:ea typeface="+mn-ea"/>
                <a:cs typeface="+mn-cs"/>
              </a:rPr>
              <a:t>PCA</a:t>
            </a:r>
            <a:r>
              <a:rPr lang="zh-TW" altLang="en-US" sz="1200" kern="1200" dirty="0">
                <a:solidFill>
                  <a:schemeClr val="tx1"/>
                </a:solidFill>
                <a:effectLst/>
                <a:latin typeface="+mn-lt"/>
                <a:ea typeface="+mn-ea"/>
                <a:cs typeface="+mn-cs"/>
              </a:rPr>
              <a:t>群組，再以特徵總合重新排序組內特徵的成果</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970953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9623087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別別別</a:t>
            </a:r>
          </a:p>
        </p:txBody>
      </p:sp>
    </p:spTree>
    <p:extLst>
      <p:ext uri="{BB962C8B-B14F-4D97-AF65-F5344CB8AC3E}">
        <p14:creationId xmlns:p14="http://schemas.microsoft.com/office/powerpoint/2010/main" val="30338825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779377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en-US" altLang="zh-TW" sz="1200" kern="1200" dirty="0">
                <a:solidFill>
                  <a:schemeClr val="tx1"/>
                </a:solidFill>
                <a:effectLst/>
                <a:latin typeface="+mn-lt"/>
                <a:ea typeface="+mn-ea"/>
                <a:cs typeface="+mn-cs"/>
              </a:rPr>
              <a:t>These is a demonstration of PCA grouping before sequenced by column sum. </a:t>
            </a:r>
            <a:endParaRPr lang="zh-TW" altLang="zh-TW" sz="105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in each PC we can see columns from different axis, and also, compare PC1 to PC5, PC5 only has small size binary features. Meaning binary features in PC1 has more samples can explain more variance to the whole data. </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The BCD result is reasonable too, the informative seems dwindling by PCs.</a:t>
            </a:r>
            <a:endParaRPr lang="zh-TW" altLang="zh-TW" sz="1200" kern="1200" dirty="0">
              <a:solidFill>
                <a:schemeClr val="tx1"/>
              </a:solidFill>
              <a:effectLst/>
              <a:latin typeface="+mn-lt"/>
              <a:ea typeface="+mn-ea"/>
              <a:cs typeface="+mn-cs"/>
            </a:endParaRPr>
          </a:p>
          <a:p>
            <a:pPr fontAlgn="ctr"/>
            <a:endParaRPr lang="zh-TW" altLang="zh-TW"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57708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於是，當遭遇多種類的類別特徵時，</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最好，改用其他的編碼方式，像是</a:t>
            </a:r>
            <a:r>
              <a:rPr lang="en-US" altLang="zh-TW" sz="1200" kern="1200" dirty="0">
                <a:solidFill>
                  <a:schemeClr val="tx1"/>
                </a:solidFill>
                <a:effectLst/>
                <a:latin typeface="+mn-lt"/>
                <a:ea typeface="+mn-ea"/>
                <a:cs typeface="+mn-cs"/>
              </a:rPr>
              <a:t>ordinal, target</a:t>
            </a:r>
            <a:r>
              <a:rPr lang="zh-TW" altLang="en-US" sz="1200" kern="1200" dirty="0">
                <a:solidFill>
                  <a:schemeClr val="tx1"/>
                </a:solidFill>
                <a:effectLst/>
                <a:latin typeface="+mn-lt"/>
                <a:ea typeface="+mn-ea"/>
                <a:cs typeface="+mn-cs"/>
              </a:rPr>
              <a:t> 編碼</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它們，並不會造成特徵個數的增加，如此一來，便能避免維度災難的發生</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在圖中可以看到，只有</a:t>
            </a:r>
            <a:r>
              <a:rPr lang="en-US" altLang="zh-TW" sz="1200" kern="1200" dirty="0" err="1">
                <a:solidFill>
                  <a:schemeClr val="tx1"/>
                </a:solidFill>
                <a:effectLst/>
                <a:latin typeface="+mn-lt"/>
                <a:ea typeface="+mn-ea"/>
                <a:cs typeface="+mn-cs"/>
              </a:rPr>
              <a:t>onehot</a:t>
            </a:r>
            <a:r>
              <a:rPr lang="en-US" altLang="zh-TW" sz="1200" kern="1200" dirty="0">
                <a:solidFill>
                  <a:schemeClr val="tx1"/>
                </a:solidFill>
                <a:effectLst/>
                <a:latin typeface="+mn-lt"/>
                <a:ea typeface="+mn-ea"/>
                <a:cs typeface="+mn-cs"/>
              </a:rPr>
              <a:t>, binary </a:t>
            </a:r>
            <a:r>
              <a:rPr lang="zh-TW" altLang="en-US" sz="1200" kern="1200" dirty="0">
                <a:solidFill>
                  <a:schemeClr val="tx1"/>
                </a:solidFill>
                <a:effectLst/>
                <a:latin typeface="+mn-lt"/>
                <a:ea typeface="+mn-ea"/>
                <a:cs typeface="+mn-cs"/>
              </a:rPr>
              <a:t>編碼，將類別資料，轉變為二元型別</a:t>
            </a:r>
            <a:endParaRPr lang="en-US" altLang="zh-TW" sz="1200" kern="1200" dirty="0">
              <a:solidFill>
                <a:schemeClr val="tx1"/>
              </a:solidFill>
              <a:effectLst/>
              <a:latin typeface="+mn-lt"/>
              <a:ea typeface="+mn-ea"/>
              <a:cs typeface="+mn-cs"/>
            </a:endParaRPr>
          </a:p>
          <a:p>
            <a:pPr lvl="0" fontAlgn="ctr"/>
            <a:r>
              <a:rPr lang="zh-TW" altLang="en-US" sz="1200" kern="1200" dirty="0">
                <a:solidFill>
                  <a:schemeClr val="tx1"/>
                </a:solidFill>
                <a:effectLst/>
                <a:latin typeface="+mn-lt"/>
                <a:ea typeface="+mn-ea"/>
                <a:cs typeface="+mn-cs"/>
              </a:rPr>
              <a:t>而，其餘的編碼方式，則傾向轉變成整數、或是小數的型別</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5000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fontAlgn="ctr"/>
            <a:r>
              <a:rPr lang="zh-TW" altLang="en-US" sz="1200" kern="1200" dirty="0">
                <a:solidFill>
                  <a:schemeClr val="tx1"/>
                </a:solidFill>
                <a:effectLst/>
                <a:latin typeface="+mn-lt"/>
                <a:ea typeface="+mn-ea"/>
                <a:cs typeface="+mn-cs"/>
              </a:rPr>
              <a:t>但，如果今天的，第一手資料，就是高維度的二元資料呢？</a:t>
            </a:r>
            <a:endParaRPr lang="en-US" altLang="zh-TW"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目前仍缺乏，將二元資料，轉換為數值資料，的編碼方式</a:t>
            </a:r>
            <a:endParaRPr lang="en-US" altLang="zh-TW" sz="1200" kern="1200" dirty="0">
              <a:solidFill>
                <a:schemeClr val="tx1"/>
              </a:solidFill>
              <a:effectLst/>
              <a:latin typeface="+mn-lt"/>
              <a:ea typeface="+mn-ea"/>
              <a:cs typeface="+mn-cs"/>
            </a:endParaRPr>
          </a:p>
          <a:p>
            <a:pPr lvl="0" fontAlgn="ctr"/>
            <a:endParaRPr lang="en-US" altLang="zh-TW"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8280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訂版面配置">
    <p:bg>
      <p:bgPr>
        <a:solidFill>
          <a:srgbClr val="1F497D"/>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3CAD5-EC90-4A86-A1FF-05DB2B8639C7}"/>
              </a:ext>
            </a:extLst>
          </p:cNvPr>
          <p:cNvSpPr>
            <a:spLocks noGrp="1"/>
          </p:cNvSpPr>
          <p:nvPr>
            <p:ph type="title" hasCustomPrompt="1"/>
          </p:nvPr>
        </p:nvSpPr>
        <p:spPr/>
        <p:txBody>
          <a:bodyPr/>
          <a:lstStyle>
            <a:lvl1pPr>
              <a:defRPr/>
            </a:lvl1pPr>
          </a:lstStyle>
          <a:p>
            <a:r>
              <a:rPr lang="en-US" altLang="zh-TW" dirty="0"/>
              <a:t>Cover</a:t>
            </a:r>
            <a:endParaRPr lang="zh-TW" altLang="en-US" dirty="0"/>
          </a:p>
        </p:txBody>
      </p:sp>
      <p:sp>
        <p:nvSpPr>
          <p:cNvPr id="3" name="日期版面配置區 2">
            <a:extLst>
              <a:ext uri="{FF2B5EF4-FFF2-40B4-BE49-F238E27FC236}">
                <a16:creationId xmlns:a16="http://schemas.microsoft.com/office/drawing/2014/main" id="{E29376A0-26EB-45AB-8CF8-8FB66B13C58E}"/>
              </a:ext>
            </a:extLst>
          </p:cNvPr>
          <p:cNvSpPr>
            <a:spLocks noGrp="1"/>
          </p:cNvSpPr>
          <p:nvPr>
            <p:ph type="dt" sz="half" idx="10"/>
          </p:nvPr>
        </p:nvSpPr>
        <p:spPr>
          <a:xfrm>
            <a:off x="0" y="7082065"/>
            <a:ext cx="2743200" cy="365125"/>
          </a:xfrm>
        </p:spPr>
        <p:txBody>
          <a:bodyPr/>
          <a:lstStyle/>
          <a:p>
            <a:endParaRPr lang="zh-TW" altLang="en-US"/>
          </a:p>
        </p:txBody>
      </p:sp>
      <p:graphicFrame>
        <p:nvGraphicFramePr>
          <p:cNvPr id="10" name="表格 9">
            <a:extLst>
              <a:ext uri="{FF2B5EF4-FFF2-40B4-BE49-F238E27FC236}">
                <a16:creationId xmlns:a16="http://schemas.microsoft.com/office/drawing/2014/main" id="{0712AFDC-9927-41CD-9027-E05AB458EE58}"/>
              </a:ext>
            </a:extLst>
          </p:cNvPr>
          <p:cNvGraphicFramePr>
            <a:graphicFrameLocks noGrp="1"/>
          </p:cNvGraphicFramePr>
          <p:nvPr userDrawn="1">
            <p:extLst>
              <p:ext uri="{D42A27DB-BD31-4B8C-83A1-F6EECF244321}">
                <p14:modId xmlns:p14="http://schemas.microsoft.com/office/powerpoint/2010/main" val="275005807"/>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E8D54BF0-CAF3-4BF9-B45E-B062B5243C3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328463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solidFill>
          <a:srgbClr val="14365C"/>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chemeClr val="bg2"/>
                </a:solidFill>
                <a:latin typeface="Nunito Bold" panose="00000800000000000000" charset="0"/>
              </a:defRPr>
            </a:lvl1pPr>
          </a:lstStyle>
          <a:p>
            <a:r>
              <a:rPr lang="en-US" altLang="zh-TW" dirty="0"/>
              <a:t>Overview</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sp>
        <p:nvSpPr>
          <p:cNvPr id="8" name="投影片編號版面配置區 4">
            <a:extLst>
              <a:ext uri="{FF2B5EF4-FFF2-40B4-BE49-F238E27FC236}">
                <a16:creationId xmlns:a16="http://schemas.microsoft.com/office/drawing/2014/main" id="{FDEA7EC1-F205-450F-9382-C0FB13E2C21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540844A7-BDC9-447E-9E8F-C6A24F6201C0}"/>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9" name="頁尾版面配置區 3">
            <a:extLst>
              <a:ext uri="{FF2B5EF4-FFF2-40B4-BE49-F238E27FC236}">
                <a16:creationId xmlns:a16="http://schemas.microsoft.com/office/drawing/2014/main" id="{A2499BBD-4E82-4164-A3CF-8AD515FA5FF5}"/>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26963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訂版面配置">
    <p:bg>
      <p:bgPr>
        <a:solidFill>
          <a:srgbClr val="D6C9B9"/>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EDCA6-1513-4736-A39A-51A1B75E3506}"/>
              </a:ext>
            </a:extLst>
          </p:cNvPr>
          <p:cNvSpPr>
            <a:spLocks noGrp="1"/>
          </p:cNvSpPr>
          <p:nvPr>
            <p:ph type="title" hasCustomPrompt="1"/>
          </p:nvPr>
        </p:nvSpPr>
        <p:spPr/>
        <p:txBody>
          <a:bodyPr/>
          <a:lstStyle>
            <a:lvl1pPr>
              <a:defRPr>
                <a:solidFill>
                  <a:srgbClr val="14365C"/>
                </a:solidFill>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C38D443F-F47B-42D5-B224-4E9FEBB5A06F}"/>
              </a:ext>
            </a:extLst>
          </p:cNvPr>
          <p:cNvSpPr>
            <a:spLocks noGrp="1"/>
          </p:cNvSpPr>
          <p:nvPr>
            <p:ph type="dt" sz="half" idx="10"/>
          </p:nvPr>
        </p:nvSpPr>
        <p:spPr>
          <a:xfrm>
            <a:off x="0" y="7009494"/>
            <a:ext cx="2743200" cy="365125"/>
          </a:xfrm>
        </p:spPr>
        <p:txBody>
          <a:bodyPr/>
          <a:lstStyle/>
          <a:p>
            <a:endParaRPr lang="zh-TW" altLang="en-US"/>
          </a:p>
        </p:txBody>
      </p:sp>
      <p:sp>
        <p:nvSpPr>
          <p:cNvPr id="9" name="投影片編號版面配置區 4">
            <a:extLst>
              <a:ext uri="{FF2B5EF4-FFF2-40B4-BE49-F238E27FC236}">
                <a16:creationId xmlns:a16="http://schemas.microsoft.com/office/drawing/2014/main" id="{D1E7FD01-9A09-4BBD-9A3B-CFB2AA0F8F6A}"/>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10" name="表格 9">
            <a:extLst>
              <a:ext uri="{FF2B5EF4-FFF2-40B4-BE49-F238E27FC236}">
                <a16:creationId xmlns:a16="http://schemas.microsoft.com/office/drawing/2014/main" id="{95228050-D83D-44D6-A8C9-C6D621AB025C}"/>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
        <p:nvSpPr>
          <p:cNvPr id="8" name="頁尾版面配置區 3">
            <a:extLst>
              <a:ext uri="{FF2B5EF4-FFF2-40B4-BE49-F238E27FC236}">
                <a16:creationId xmlns:a16="http://schemas.microsoft.com/office/drawing/2014/main" id="{E8EDBC51-4A2F-4C02-869B-F6EFA5C84BF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0390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bg>
      <p:bgPr>
        <a:solidFill>
          <a:srgbClr val="F8F8F8"/>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49CDC-0064-4535-BE37-57EDAE5FCDB7}"/>
              </a:ext>
            </a:extLst>
          </p:cNvPr>
          <p:cNvSpPr>
            <a:spLocks noGrp="1"/>
          </p:cNvSpPr>
          <p:nvPr>
            <p:ph type="title" hasCustomPrompt="1"/>
          </p:nvPr>
        </p:nvSpPr>
        <p:spPr/>
        <p:txBody>
          <a:bodyPr/>
          <a:lstStyle>
            <a:lvl1pPr>
              <a:defRPr>
                <a:latin typeface="Nunito Bold" panose="00000800000000000000" charset="0"/>
              </a:defRPr>
            </a:lvl1pPr>
          </a:lstStyle>
          <a:p>
            <a:r>
              <a:rPr lang="en-US" altLang="zh-TW" dirty="0"/>
              <a:t>Title</a:t>
            </a:r>
            <a:endParaRPr lang="zh-TW" altLang="en-US" dirty="0"/>
          </a:p>
        </p:txBody>
      </p:sp>
      <p:sp>
        <p:nvSpPr>
          <p:cNvPr id="3" name="日期版面配置區 2">
            <a:extLst>
              <a:ext uri="{FF2B5EF4-FFF2-40B4-BE49-F238E27FC236}">
                <a16:creationId xmlns:a16="http://schemas.microsoft.com/office/drawing/2014/main" id="{1EEC7F76-FBED-4417-B514-4E1179FE2307}"/>
              </a:ext>
            </a:extLst>
          </p:cNvPr>
          <p:cNvSpPr>
            <a:spLocks noGrp="1"/>
          </p:cNvSpPr>
          <p:nvPr>
            <p:ph type="dt" sz="half" idx="10"/>
          </p:nvPr>
        </p:nvSpPr>
        <p:spPr>
          <a:xfrm>
            <a:off x="0" y="6923314"/>
            <a:ext cx="2743200" cy="365125"/>
          </a:xfrm>
        </p:spPr>
        <p:txBody>
          <a:bodyPr/>
          <a:lstStyle/>
          <a:p>
            <a:endParaRPr lang="zh-TW" altLang="en-US" dirty="0"/>
          </a:p>
        </p:txBody>
      </p:sp>
      <p:sp>
        <p:nvSpPr>
          <p:cNvPr id="7" name="頁尾版面配置區 3">
            <a:extLst>
              <a:ext uri="{FF2B5EF4-FFF2-40B4-BE49-F238E27FC236}">
                <a16:creationId xmlns:a16="http://schemas.microsoft.com/office/drawing/2014/main" id="{59250447-0BF4-401C-A2C1-FF8EBF7D5DE3}"/>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 name="投影片編號版面配置區 4">
            <a:extLst>
              <a:ext uri="{FF2B5EF4-FFF2-40B4-BE49-F238E27FC236}">
                <a16:creationId xmlns:a16="http://schemas.microsoft.com/office/drawing/2014/main" id="{72357138-28C4-46CD-ACAC-BF33C9BD935D}"/>
              </a:ext>
            </a:extLst>
          </p:cNvPr>
          <p:cNvSpPr txBox="1">
            <a:spLocks/>
          </p:cNvSpPr>
          <p:nvPr userDrawn="1"/>
        </p:nvSpPr>
        <p:spPr>
          <a:xfrm>
            <a:off x="9292771"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BEBC60-CAB2-4177-A660-4E3558F6D5D7}" type="slidenum">
              <a:rPr lang="zh-TW" altLang="en-US" smtClean="0"/>
              <a:pPr/>
              <a:t>‹#›</a:t>
            </a:fld>
            <a:endParaRPr lang="zh-TW" altLang="en-US" dirty="0"/>
          </a:p>
        </p:txBody>
      </p:sp>
      <p:graphicFrame>
        <p:nvGraphicFramePr>
          <p:cNvPr id="9" name="表格 8">
            <a:extLst>
              <a:ext uri="{FF2B5EF4-FFF2-40B4-BE49-F238E27FC236}">
                <a16:creationId xmlns:a16="http://schemas.microsoft.com/office/drawing/2014/main" id="{19B281EA-9D28-4F85-BA4B-06782E045F19}"/>
              </a:ext>
            </a:extLst>
          </p:cNvPr>
          <p:cNvGraphicFramePr>
            <a:graphicFrameLocks noGrp="1"/>
          </p:cNvGraphicFramePr>
          <p:nvPr userDrawn="1">
            <p:extLst>
              <p:ext uri="{D42A27DB-BD31-4B8C-83A1-F6EECF244321}">
                <p14:modId xmlns:p14="http://schemas.microsoft.com/office/powerpoint/2010/main" val="3651962161"/>
              </p:ext>
            </p:extLst>
          </p:nvPr>
        </p:nvGraphicFramePr>
        <p:xfrm>
          <a:off x="3657600" y="7082065"/>
          <a:ext cx="85344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978145338"/>
                    </a:ext>
                  </a:extLst>
                </a:gridCol>
                <a:gridCol w="1219200">
                  <a:extLst>
                    <a:ext uri="{9D8B030D-6E8A-4147-A177-3AD203B41FA5}">
                      <a16:colId xmlns:a16="http://schemas.microsoft.com/office/drawing/2014/main" val="2630234796"/>
                    </a:ext>
                  </a:extLst>
                </a:gridCol>
                <a:gridCol w="1219200">
                  <a:extLst>
                    <a:ext uri="{9D8B030D-6E8A-4147-A177-3AD203B41FA5}">
                      <a16:colId xmlns:a16="http://schemas.microsoft.com/office/drawing/2014/main" val="2713292028"/>
                    </a:ext>
                  </a:extLst>
                </a:gridCol>
                <a:gridCol w="1219200">
                  <a:extLst>
                    <a:ext uri="{9D8B030D-6E8A-4147-A177-3AD203B41FA5}">
                      <a16:colId xmlns:a16="http://schemas.microsoft.com/office/drawing/2014/main" val="2473457119"/>
                    </a:ext>
                  </a:extLst>
                </a:gridCol>
                <a:gridCol w="1219200">
                  <a:extLst>
                    <a:ext uri="{9D8B030D-6E8A-4147-A177-3AD203B41FA5}">
                      <a16:colId xmlns:a16="http://schemas.microsoft.com/office/drawing/2014/main" val="3476666309"/>
                    </a:ext>
                  </a:extLst>
                </a:gridCol>
                <a:gridCol w="1219200">
                  <a:extLst>
                    <a:ext uri="{9D8B030D-6E8A-4147-A177-3AD203B41FA5}">
                      <a16:colId xmlns:a16="http://schemas.microsoft.com/office/drawing/2014/main" val="2442762493"/>
                    </a:ext>
                  </a:extLst>
                </a:gridCol>
                <a:gridCol w="1219200">
                  <a:extLst>
                    <a:ext uri="{9D8B030D-6E8A-4147-A177-3AD203B41FA5}">
                      <a16:colId xmlns:a16="http://schemas.microsoft.com/office/drawing/2014/main" val="393450413"/>
                    </a:ext>
                  </a:extLst>
                </a:gridCol>
              </a:tblGrid>
              <a:tr h="370840">
                <a:tc>
                  <a:txBody>
                    <a:bodyPr/>
                    <a:lstStyle/>
                    <a:p>
                      <a:endParaRPr lang="zh-TW" altLang="en-US" dirty="0"/>
                    </a:p>
                  </a:txBody>
                  <a:tcPr>
                    <a:solidFill>
                      <a:srgbClr val="1F497D"/>
                    </a:solidFill>
                  </a:tcPr>
                </a:tc>
                <a:tc>
                  <a:txBody>
                    <a:bodyPr/>
                    <a:lstStyle/>
                    <a:p>
                      <a:endParaRPr lang="zh-TW" altLang="en-US" dirty="0"/>
                    </a:p>
                  </a:txBody>
                  <a:tcPr>
                    <a:solidFill>
                      <a:srgbClr val="14365D"/>
                    </a:solidFill>
                  </a:tcPr>
                </a:tc>
                <a:tc>
                  <a:txBody>
                    <a:bodyPr/>
                    <a:lstStyle/>
                    <a:p>
                      <a:endParaRPr lang="zh-TW" altLang="en-US" dirty="0"/>
                    </a:p>
                  </a:txBody>
                  <a:tcPr>
                    <a:solidFill>
                      <a:srgbClr val="D6C9B9"/>
                    </a:solidFill>
                  </a:tcPr>
                </a:tc>
                <a:tc>
                  <a:txBody>
                    <a:bodyPr/>
                    <a:lstStyle/>
                    <a:p>
                      <a:endParaRPr lang="zh-TW" altLang="en-US" dirty="0"/>
                    </a:p>
                  </a:txBody>
                  <a:tcPr>
                    <a:solidFill>
                      <a:srgbClr val="F8F8F8"/>
                    </a:solidFill>
                  </a:tcPr>
                </a:tc>
                <a:tc>
                  <a:txBody>
                    <a:bodyPr/>
                    <a:lstStyle/>
                    <a:p>
                      <a:endParaRPr lang="zh-TW" altLang="en-US" dirty="0"/>
                    </a:p>
                  </a:txBody>
                  <a:tcPr>
                    <a:solidFill>
                      <a:srgbClr val="D79DA7"/>
                    </a:solidFill>
                  </a:tcPr>
                </a:tc>
                <a:tc>
                  <a:txBody>
                    <a:bodyPr/>
                    <a:lstStyle/>
                    <a:p>
                      <a:endParaRPr lang="zh-TW" altLang="en-US" dirty="0"/>
                    </a:p>
                  </a:txBody>
                  <a:tcPr>
                    <a:solidFill>
                      <a:srgbClr val="D0C1AC"/>
                    </a:solidFill>
                  </a:tcPr>
                </a:tc>
                <a:tc>
                  <a:txBody>
                    <a:bodyPr/>
                    <a:lstStyle/>
                    <a:p>
                      <a:endParaRPr lang="zh-TW" altLang="en-US" dirty="0"/>
                    </a:p>
                  </a:txBody>
                  <a:tcPr>
                    <a:solidFill>
                      <a:srgbClr val="C47660"/>
                    </a:solidFill>
                  </a:tcPr>
                </a:tc>
                <a:extLst>
                  <a:ext uri="{0D108BD9-81ED-4DB2-BD59-A6C34878D82A}">
                    <a16:rowId xmlns:a16="http://schemas.microsoft.com/office/drawing/2014/main" val="2910606889"/>
                  </a:ext>
                </a:extLst>
              </a:tr>
            </a:tbl>
          </a:graphicData>
        </a:graphic>
      </p:graphicFrame>
    </p:spTree>
    <p:extLst>
      <p:ext uri="{BB962C8B-B14F-4D97-AF65-F5344CB8AC3E}">
        <p14:creationId xmlns:p14="http://schemas.microsoft.com/office/powerpoint/2010/main" val="1608574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B86E69-ADAE-4EB9-BC8A-335444C36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2BC6CF5-FB01-42AD-8BE6-1A095724F4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654B0A-AB12-4323-980F-C8B73CED1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101B47B3-5C20-4DAF-8FCA-E220EAC42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Institute of Industrial Engineering, NTU |  Yun-Hao Yang | 2023</a:t>
            </a:r>
            <a:endParaRPr lang="zh-TW" altLang="en-US"/>
          </a:p>
        </p:txBody>
      </p:sp>
      <p:sp>
        <p:nvSpPr>
          <p:cNvPr id="6" name="投影片編號版面配置區 5">
            <a:extLst>
              <a:ext uri="{FF2B5EF4-FFF2-40B4-BE49-F238E27FC236}">
                <a16:creationId xmlns:a16="http://schemas.microsoft.com/office/drawing/2014/main" id="{680F8AAB-652D-4351-8A0C-16360C2F5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898B9-D61D-4D48-A25C-8223EF15D6EF}" type="slidenum">
              <a:rPr lang="zh-TW" altLang="en-US" smtClean="0"/>
              <a:t>‹#›</a:t>
            </a:fld>
            <a:endParaRPr lang="zh-TW" altLang="en-US"/>
          </a:p>
        </p:txBody>
      </p:sp>
    </p:spTree>
    <p:extLst>
      <p:ext uri="{BB962C8B-B14F-4D97-AF65-F5344CB8AC3E}">
        <p14:creationId xmlns:p14="http://schemas.microsoft.com/office/powerpoint/2010/main" val="672191282"/>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76" r:id="rId3"/>
    <p:sldLayoutId id="2147483674"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hart" Target="../charts/chart1.xml"/><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chart" Target="../charts/chart3.xml"/><Relationship Id="rId10" Type="http://schemas.openxmlformats.org/officeDocument/2006/relationships/image" Target="../media/image23.png"/><Relationship Id="rId4" Type="http://schemas.openxmlformats.org/officeDocument/2006/relationships/chart" Target="../charts/chart2.xm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4.xml"/><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chart" Target="../charts/chart9.xml"/><Relationship Id="rId5" Type="http://schemas.openxmlformats.org/officeDocument/2006/relationships/chart" Target="../charts/chart6.xml"/><Relationship Id="rId10" Type="http://schemas.openxmlformats.org/officeDocument/2006/relationships/chart" Target="../charts/chart8.xml"/><Relationship Id="rId4" Type="http://schemas.openxmlformats.org/officeDocument/2006/relationships/chart" Target="../charts/chart5.xml"/><Relationship Id="rId9" Type="http://schemas.openxmlformats.org/officeDocument/2006/relationships/chart" Target="../charts/chart7.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10.xml"/><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chart" Target="../charts/chart12.xml"/><Relationship Id="rId4" Type="http://schemas.openxmlformats.org/officeDocument/2006/relationships/chart" Target="../charts/chart11.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chart" Target="../charts/chart15.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chart" Target="../charts/chart18.xml"/><Relationship Id="rId4" Type="http://schemas.openxmlformats.org/officeDocument/2006/relationships/chart" Target="../charts/chart17.xml"/></Relationships>
</file>

<file path=ppt/slides/_rels/slide28.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29.xml.rels><?xml version="1.0" encoding="UTF-8" standalone="yes"?>
<Relationships xmlns="http://schemas.openxmlformats.org/package/2006/relationships"><Relationship Id="rId3" Type="http://schemas.openxmlformats.org/officeDocument/2006/relationships/chart" Target="../charts/chart24.xml"/><Relationship Id="rId7" Type="http://schemas.openxmlformats.org/officeDocument/2006/relationships/chart" Target="../charts/chart28.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chart" Target="../charts/chart31.xml"/><Relationship Id="rId5" Type="http://schemas.openxmlformats.org/officeDocument/2006/relationships/chart" Target="../charts/chart30.xml"/><Relationship Id="rId4" Type="http://schemas.openxmlformats.org/officeDocument/2006/relationships/chart" Target="../charts/chart29.xml"/></Relationships>
</file>

<file path=ppt/slides/_rels/slide31.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chart" Target="../charts/chart34.xml"/><Relationship Id="rId4" Type="http://schemas.openxmlformats.org/officeDocument/2006/relationships/chart" Target="../charts/chart33.xml"/></Relationships>
</file>

<file path=ppt/slides/_rels/slide32.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chart" Target="../charts/chart37.xml"/><Relationship Id="rId4" Type="http://schemas.openxmlformats.org/officeDocument/2006/relationships/chart" Target="../charts/char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chart" Target="../charts/chart41.xml"/><Relationship Id="rId5" Type="http://schemas.openxmlformats.org/officeDocument/2006/relationships/chart" Target="../charts/chart40.xml"/><Relationship Id="rId4" Type="http://schemas.openxmlformats.org/officeDocument/2006/relationships/chart" Target="../charts/chart39.xml"/></Relationships>
</file>

<file path=ppt/slides/_rels/slide35.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36.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chart" Target="../charts/chart49.xml"/><Relationship Id="rId5" Type="http://schemas.openxmlformats.org/officeDocument/2006/relationships/chart" Target="../charts/chart48.xml"/><Relationship Id="rId4" Type="http://schemas.openxmlformats.org/officeDocument/2006/relationships/chart" Target="../charts/chart47.xml"/></Relationships>
</file>

<file path=ppt/slides/_rels/slide37.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51.xml"/></Relationships>
</file>

<file path=ppt/slides/_rels/slide38.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chart" Target="../charts/chart53.xml"/></Relationships>
</file>

<file path=ppt/slides/_rels/slide39.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chart" Target="../charts/chart56.xml"/><Relationship Id="rId4" Type="http://schemas.openxmlformats.org/officeDocument/2006/relationships/chart" Target="../charts/chart5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hyperlink" Target="assesst/FEC.html"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hyperlink" Target="assesst/shape%202.html" TargetMode="External"/><Relationship Id="rId7" Type="http://schemas.openxmlformats.org/officeDocument/2006/relationships/hyperlink" Target="assesst/shape%204.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28.gif"/><Relationship Id="rId5" Type="http://schemas.openxmlformats.org/officeDocument/2006/relationships/hyperlink" Target="assesst/shape%203.html" TargetMode="External"/><Relationship Id="rId4" Type="http://schemas.openxmlformats.org/officeDocument/2006/relationships/image" Target="../media/image27.gif"/></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7.gif"/><Relationship Id="rId4" Type="http://schemas.openxmlformats.org/officeDocument/2006/relationships/image" Target="../media/image46.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hyperlink" Target="assesst/FEC.html" TargetMode="Externa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46.gif"/></Relationships>
</file>

<file path=ppt/slides/_rels/slide57.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chart" Target="../charts/chart58.xml"/></Relationships>
</file>

<file path=ppt/slides/_rels/slide58.xml.rels><?xml version="1.0" encoding="UTF-8" standalone="yes"?>
<Relationships xmlns="http://schemas.openxmlformats.org/package/2006/relationships"><Relationship Id="rId3" Type="http://schemas.openxmlformats.org/officeDocument/2006/relationships/hyperlink" Target="assesst/FEC.html"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48.png"/><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8" Type="http://schemas.openxmlformats.org/officeDocument/2006/relationships/chart" Target="../charts/chart64.xml"/><Relationship Id="rId3" Type="http://schemas.openxmlformats.org/officeDocument/2006/relationships/chart" Target="../charts/chart59.xml"/><Relationship Id="rId7" Type="http://schemas.openxmlformats.org/officeDocument/2006/relationships/chart" Target="../charts/chart63.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chart" Target="../charts/chart62.xml"/><Relationship Id="rId5" Type="http://schemas.openxmlformats.org/officeDocument/2006/relationships/chart" Target="../charts/chart61.xml"/><Relationship Id="rId4" Type="http://schemas.openxmlformats.org/officeDocument/2006/relationships/chart" Target="../charts/char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hyperlink" Target="assesst/Car.html" TargetMode="Externa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hyperlink" Target="assesst/Car.html" TargetMode="Externa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8" Type="http://schemas.openxmlformats.org/officeDocument/2006/relationships/chart" Target="../charts/chart70.xml"/><Relationship Id="rId3" Type="http://schemas.openxmlformats.org/officeDocument/2006/relationships/chart" Target="../charts/chart65.xml"/><Relationship Id="rId7" Type="http://schemas.openxmlformats.org/officeDocument/2006/relationships/chart" Target="../charts/chart69.xml"/><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chart" Target="../charts/chart68.xml"/><Relationship Id="rId5" Type="http://schemas.openxmlformats.org/officeDocument/2006/relationships/chart" Target="../charts/chart67.xml"/><Relationship Id="rId4" Type="http://schemas.openxmlformats.org/officeDocument/2006/relationships/chart" Target="../charts/chart66.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chart" Target="../charts/chart72.xml"/><Relationship Id="rId7" Type="http://schemas.openxmlformats.org/officeDocument/2006/relationships/chart" Target="../charts/chart76.xml"/><Relationship Id="rId2" Type="http://schemas.openxmlformats.org/officeDocument/2006/relationships/chart" Target="../charts/chart71.xml"/><Relationship Id="rId1" Type="http://schemas.openxmlformats.org/officeDocument/2006/relationships/slideLayout" Target="../slideLayouts/slideLayout4.xml"/><Relationship Id="rId6" Type="http://schemas.openxmlformats.org/officeDocument/2006/relationships/chart" Target="../charts/chart75.xml"/><Relationship Id="rId5" Type="http://schemas.openxmlformats.org/officeDocument/2006/relationships/chart" Target="../charts/chart74.xml"/><Relationship Id="rId4" Type="http://schemas.openxmlformats.org/officeDocument/2006/relationships/chart" Target="../charts/chart73.xml"/></Relationships>
</file>

<file path=ppt/slides/_rels/slide84.xml.rels><?xml version="1.0" encoding="UTF-8" standalone="yes"?>
<Relationships xmlns="http://schemas.openxmlformats.org/package/2006/relationships"><Relationship Id="rId3" Type="http://schemas.openxmlformats.org/officeDocument/2006/relationships/chart" Target="../charts/chart78.xml"/><Relationship Id="rId7" Type="http://schemas.openxmlformats.org/officeDocument/2006/relationships/chart" Target="../charts/chart82.xml"/><Relationship Id="rId2" Type="http://schemas.openxmlformats.org/officeDocument/2006/relationships/chart" Target="../charts/chart77.xml"/><Relationship Id="rId1" Type="http://schemas.openxmlformats.org/officeDocument/2006/relationships/slideLayout" Target="../slideLayouts/slideLayout4.xml"/><Relationship Id="rId6" Type="http://schemas.openxmlformats.org/officeDocument/2006/relationships/chart" Target="../charts/chart81.xml"/><Relationship Id="rId5" Type="http://schemas.openxmlformats.org/officeDocument/2006/relationships/chart" Target="../charts/chart80.xml"/><Relationship Id="rId4" Type="http://schemas.openxmlformats.org/officeDocument/2006/relationships/chart" Target="../charts/chart79.xml"/></Relationships>
</file>

<file path=ppt/slides/_rels/slide85.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chart" Target="../charts/chart83.xml"/><Relationship Id="rId1" Type="http://schemas.openxmlformats.org/officeDocument/2006/relationships/slideLayout" Target="../slideLayouts/slideLayout4.xml"/><Relationship Id="rId5" Type="http://schemas.openxmlformats.org/officeDocument/2006/relationships/chart" Target="../charts/chart86.xml"/><Relationship Id="rId4" Type="http://schemas.openxmlformats.org/officeDocument/2006/relationships/chart" Target="../charts/chart85.xml"/></Relationships>
</file>

<file path=ppt/slides/_rels/slide86.xml.rels><?xml version="1.0" encoding="UTF-8" standalone="yes"?>
<Relationships xmlns="http://schemas.openxmlformats.org/package/2006/relationships"><Relationship Id="rId8" Type="http://schemas.openxmlformats.org/officeDocument/2006/relationships/chart" Target="../charts/chart92.xml"/><Relationship Id="rId3" Type="http://schemas.openxmlformats.org/officeDocument/2006/relationships/chart" Target="../charts/chart88.xml"/><Relationship Id="rId7" Type="http://schemas.openxmlformats.org/officeDocument/2006/relationships/chart" Target="../charts/chart91.xml"/><Relationship Id="rId2" Type="http://schemas.openxmlformats.org/officeDocument/2006/relationships/chart" Target="../charts/chart87.xml"/><Relationship Id="rId1" Type="http://schemas.openxmlformats.org/officeDocument/2006/relationships/slideLayout" Target="../slideLayouts/slideLayout4.xml"/><Relationship Id="rId6" Type="http://schemas.openxmlformats.org/officeDocument/2006/relationships/chart" Target="../charts/chart90.xml"/><Relationship Id="rId5" Type="http://schemas.openxmlformats.org/officeDocument/2006/relationships/chart" Target="../charts/chart89.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chart" Target="../charts/chart93.xml"/><Relationship Id="rId1" Type="http://schemas.openxmlformats.org/officeDocument/2006/relationships/slideLayout" Target="../slideLayouts/slideLayout4.xml"/><Relationship Id="rId6" Type="http://schemas.openxmlformats.org/officeDocument/2006/relationships/chart" Target="../charts/chart97.xml"/><Relationship Id="rId5" Type="http://schemas.openxmlformats.org/officeDocument/2006/relationships/chart" Target="../charts/chart96.xml"/><Relationship Id="rId4" Type="http://schemas.openxmlformats.org/officeDocument/2006/relationships/chart" Target="../charts/chart95.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gif"/><Relationship Id="rId1" Type="http://schemas.openxmlformats.org/officeDocument/2006/relationships/slideLayout" Target="../slideLayouts/slideLayout4.xml"/><Relationship Id="rId4" Type="http://schemas.openxmlformats.org/officeDocument/2006/relationships/image" Target="../media/image94.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gif"/><Relationship Id="rId1" Type="http://schemas.openxmlformats.org/officeDocument/2006/relationships/slideLayout" Target="../slideLayouts/slideLayout4.xml"/><Relationship Id="rId4" Type="http://schemas.openxmlformats.org/officeDocument/2006/relationships/image" Target="../media/image97.gif"/></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44.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03.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6228B413-450E-4F2A-99E6-B93FEB1E06EA}"/>
              </a:ext>
            </a:extLst>
          </p:cNvPr>
          <p:cNvGrpSpPr/>
          <p:nvPr/>
        </p:nvGrpSpPr>
        <p:grpSpPr>
          <a:xfrm>
            <a:off x="0" y="609674"/>
            <a:ext cx="12192000" cy="4963007"/>
            <a:chOff x="4887692" y="7532384"/>
            <a:chExt cx="12170216" cy="5575300"/>
          </a:xfrm>
        </p:grpSpPr>
        <p:pic>
          <p:nvPicPr>
            <p:cNvPr id="10" name="Picture 2" descr="1*nsCMPADsdk7NuREtMTWUVg.png (1200×799)">
              <a:extLst>
                <a:ext uri="{FF2B5EF4-FFF2-40B4-BE49-F238E27FC236}">
                  <a16:creationId xmlns:a16="http://schemas.microsoft.com/office/drawing/2014/main" id="{B0E475AB-C317-4E14-9804-95B49CA6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92" y="7532384"/>
              <a:ext cx="12170216" cy="5575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2F293C3-C334-4FAD-BFB3-AE913C69F3CD}"/>
                </a:ext>
              </a:extLst>
            </p:cNvPr>
            <p:cNvSpPr/>
            <p:nvPr/>
          </p:nvSpPr>
          <p:spPr>
            <a:xfrm>
              <a:off x="4887692" y="7532384"/>
              <a:ext cx="12170216" cy="5575300"/>
            </a:xfrm>
            <a:prstGeom prst="rect">
              <a:avLst/>
            </a:prstGeom>
            <a:solidFill>
              <a:srgbClr val="1F4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D0C1AC"/>
                </a:solidFill>
                <a:latin typeface="Nunito SemiBold" panose="00000700000000000000" pitchFamily="2" charset="0"/>
              </a:endParaRPr>
            </a:p>
          </p:txBody>
        </p:sp>
      </p:grpSp>
      <p:sp>
        <p:nvSpPr>
          <p:cNvPr id="8" name="標題 1">
            <a:extLst>
              <a:ext uri="{FF2B5EF4-FFF2-40B4-BE49-F238E27FC236}">
                <a16:creationId xmlns:a16="http://schemas.microsoft.com/office/drawing/2014/main" id="{2D584EFC-6376-476C-A5DF-F38A483FDDBE}"/>
              </a:ext>
            </a:extLst>
          </p:cNvPr>
          <p:cNvSpPr txBox="1">
            <a:spLocks/>
          </p:cNvSpPr>
          <p:nvPr/>
        </p:nvSpPr>
        <p:spPr>
          <a:xfrm>
            <a:off x="859984" y="1348105"/>
            <a:ext cx="1051560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3600" dirty="0">
                <a:solidFill>
                  <a:schemeClr val="bg2"/>
                </a:solidFill>
                <a:latin typeface="Nunito SemiBold" panose="00000700000000000000" pitchFamily="2" charset="0"/>
              </a:rPr>
              <a:t>Supervised &amp; Unsupervised Encoding Schemes of Binary Variables for Prediction Performance Enhancement</a:t>
            </a:r>
            <a:r>
              <a:rPr lang="zh-TW" altLang="en-US" sz="3600" dirty="0">
                <a:solidFill>
                  <a:schemeClr val="bg2"/>
                </a:solidFill>
                <a:latin typeface="Nunito SemiBold" panose="00000700000000000000" pitchFamily="2" charset="0"/>
              </a:rPr>
              <a:t> </a:t>
            </a:r>
            <a:endParaRPr lang="en-US" altLang="zh-TW" sz="3600" dirty="0">
              <a:solidFill>
                <a:schemeClr val="bg2"/>
              </a:solidFill>
              <a:latin typeface="Nunito SemiBold" panose="00000700000000000000" pitchFamily="2" charset="0"/>
            </a:endParaRPr>
          </a:p>
        </p:txBody>
      </p:sp>
      <p:sp>
        <p:nvSpPr>
          <p:cNvPr id="9" name="TextBox 3">
            <a:extLst>
              <a:ext uri="{FF2B5EF4-FFF2-40B4-BE49-F238E27FC236}">
                <a16:creationId xmlns:a16="http://schemas.microsoft.com/office/drawing/2014/main" id="{C323AD5E-6566-4A99-85E1-EF3D0E4F123A}"/>
              </a:ext>
            </a:extLst>
          </p:cNvPr>
          <p:cNvSpPr txBox="1"/>
          <p:nvPr/>
        </p:nvSpPr>
        <p:spPr>
          <a:xfrm>
            <a:off x="278297" y="4244908"/>
            <a:ext cx="11648660" cy="1061829"/>
          </a:xfrm>
          <a:prstGeom prst="rect">
            <a:avLst/>
          </a:prstGeom>
        </p:spPr>
        <p:txBody>
          <a:bodyPr wrap="square" lIns="0" tIns="0" rIns="0" bIns="0" rtlCol="0" anchor="t">
            <a:spAutoFit/>
          </a:bodyPr>
          <a:lstStyle/>
          <a:p>
            <a:pPr algn="r">
              <a:lnSpc>
                <a:spcPct val="150000"/>
              </a:lnSpc>
            </a:pPr>
            <a:r>
              <a:rPr lang="en-US" altLang="zh-TW" sz="2400" dirty="0">
                <a:solidFill>
                  <a:schemeClr val="bg2"/>
                </a:solidFill>
                <a:latin typeface="Nunito SemiBold" panose="00000700000000000000" pitchFamily="2" charset="0"/>
              </a:rPr>
              <a:t>Institute of Industrial Engineering, NTU </a:t>
            </a:r>
          </a:p>
          <a:p>
            <a:pPr algn="r">
              <a:lnSpc>
                <a:spcPct val="150000"/>
              </a:lnSpc>
            </a:pPr>
            <a:r>
              <a:rPr lang="en-US" altLang="zh-TW" sz="2400" dirty="0">
                <a:solidFill>
                  <a:schemeClr val="bg2"/>
                </a:solidFill>
                <a:latin typeface="Nunito SemiBold" panose="00000700000000000000" pitchFamily="2" charset="0"/>
              </a:rPr>
              <a:t>Yun-Hao Yang, </a:t>
            </a:r>
            <a:r>
              <a:rPr lang="en-US" altLang="zh-TW" sz="2400" dirty="0" err="1">
                <a:solidFill>
                  <a:schemeClr val="bg2"/>
                </a:solidFill>
                <a:latin typeface="Nunito SemiBold" panose="00000700000000000000" pitchFamily="2" charset="0"/>
              </a:rPr>
              <a:t>Jakey</a:t>
            </a:r>
            <a:r>
              <a:rPr lang="en-US" altLang="zh-TW" sz="2400" dirty="0">
                <a:solidFill>
                  <a:schemeClr val="bg2"/>
                </a:solidFill>
                <a:latin typeface="Nunito SemiBold" panose="00000700000000000000" pitchFamily="2" charset="0"/>
              </a:rPr>
              <a:t> Blue</a:t>
            </a:r>
            <a:endParaRPr lang="en-US" sz="2400" dirty="0">
              <a:solidFill>
                <a:schemeClr val="bg2"/>
              </a:solidFill>
              <a:latin typeface="Nunito SemiBold" panose="00000700000000000000" pitchFamily="2" charset="0"/>
            </a:endParaRPr>
          </a:p>
        </p:txBody>
      </p:sp>
      <p:pic>
        <p:nvPicPr>
          <p:cNvPr id="13" name="Picture 6" descr="https://miro.medium.com/max/828/1*vSq_qbgw1xhR86DFMlMgUQ.jpeg">
            <a:extLst>
              <a:ext uri="{FF2B5EF4-FFF2-40B4-BE49-F238E27FC236}">
                <a16:creationId xmlns:a16="http://schemas.microsoft.com/office/drawing/2014/main" id="{16CBD374-4CC2-4C74-849D-C3310FC7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2781" y="0"/>
            <a:ext cx="7886700" cy="57340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639AE4E7-FAAE-4EF3-98DB-0FAE36FE5802}"/>
              </a:ext>
            </a:extLst>
          </p:cNvPr>
          <p:cNvGrpSpPr/>
          <p:nvPr/>
        </p:nvGrpSpPr>
        <p:grpSpPr>
          <a:xfrm>
            <a:off x="9505322" y="5685026"/>
            <a:ext cx="5625900" cy="1369415"/>
            <a:chOff x="7571229" y="5726504"/>
            <a:chExt cx="5625900" cy="1369415"/>
          </a:xfrm>
        </p:grpSpPr>
        <p:pic>
          <p:nvPicPr>
            <p:cNvPr id="4" name="圖片 3">
              <a:extLst>
                <a:ext uri="{FF2B5EF4-FFF2-40B4-BE49-F238E27FC236}">
                  <a16:creationId xmlns:a16="http://schemas.microsoft.com/office/drawing/2014/main" id="{B5D036F7-0191-4F2C-958C-5CAA49A999A7}"/>
                </a:ext>
              </a:extLst>
            </p:cNvPr>
            <p:cNvPicPr>
              <a:picLocks noChangeAspect="1"/>
            </p:cNvPicPr>
            <p:nvPr/>
          </p:nvPicPr>
          <p:blipFill>
            <a:blip r:embed="rId5"/>
            <a:stretch>
              <a:fillRect/>
            </a:stretch>
          </p:blipFill>
          <p:spPr>
            <a:xfrm>
              <a:off x="7571229" y="5726504"/>
              <a:ext cx="1369415" cy="1369415"/>
            </a:xfrm>
            <a:prstGeom prst="rect">
              <a:avLst/>
            </a:prstGeom>
          </p:spPr>
        </p:pic>
        <p:pic>
          <p:nvPicPr>
            <p:cNvPr id="1026" name="Picture 2" descr="https://upload.wikimedia.org/wikipedia/zh/thumb/4/4c/National_Taiwan_University_logo.svg/1200px-National_Taiwan_University_logo.svg.png">
              <a:extLst>
                <a:ext uri="{FF2B5EF4-FFF2-40B4-BE49-F238E27FC236}">
                  <a16:creationId xmlns:a16="http://schemas.microsoft.com/office/drawing/2014/main" id="{4532167B-AF1B-45B2-B5AE-9010A5F9C80A}"/>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185781" y="5992532"/>
              <a:ext cx="755015" cy="755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jimanet.jp/wp-content/uploads/APIEMS.png">
              <a:extLst>
                <a:ext uri="{FF2B5EF4-FFF2-40B4-BE49-F238E27FC236}">
                  <a16:creationId xmlns:a16="http://schemas.microsoft.com/office/drawing/2014/main" id="{596B3AEF-378D-4949-8ED6-F54272ED6C1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782425" y="6076779"/>
              <a:ext cx="1414704" cy="5865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頁尾版面配置區 3">
            <a:extLst>
              <a:ext uri="{FF2B5EF4-FFF2-40B4-BE49-F238E27FC236}">
                <a16:creationId xmlns:a16="http://schemas.microsoft.com/office/drawing/2014/main" id="{A238A44F-2113-4B94-A589-72A1C4E83809}"/>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6865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828713403"/>
              </p:ext>
            </p:extLst>
          </p:nvPr>
        </p:nvGraphicFramePr>
        <p:xfrm>
          <a:off x="992253" y="157884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FFC000"/>
                      </a:solidFill>
                      <a:prstDash val="solid"/>
                      <a:round/>
                      <a:headEnd type="none" w="med" len="med"/>
                      <a:tailEnd type="none" w="med" len="med"/>
                    </a:lnL>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C00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2680549462"/>
              </p:ext>
            </p:extLst>
          </p:nvPr>
        </p:nvGraphicFramePr>
        <p:xfrm>
          <a:off x="992253" y="3890113"/>
          <a:ext cx="108135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5">
                  <a:txBody>
                    <a:bodyPr/>
                    <a:lstStyle/>
                    <a:p>
                      <a:pPr algn="ctr"/>
                      <a:r>
                        <a:rPr lang="en-US" altLang="zh-TW" sz="1200" b="1" dirty="0">
                          <a:solidFill>
                            <a:schemeClr val="bg1"/>
                          </a:solidFill>
                        </a:rPr>
                        <a:t>Binary</a:t>
                      </a:r>
                      <a:endParaRPr lang="zh-TW" altLang="en-US" sz="1200" b="1" dirty="0">
                        <a:solidFill>
                          <a:schemeClr val="bg1"/>
                        </a:solidFill>
                      </a:endParaRPr>
                    </a:p>
                  </a:txBody>
                  <a:tcPr marL="60078" marR="60078" marT="30040" marB="30040" vert="eaVert" anchor="ctr">
                    <a:lnL w="28575" cap="flat" cmpd="sng" algn="ctr">
                      <a:solidFill>
                        <a:srgbClr val="00206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28575" cap="flat" cmpd="sng" algn="ctr">
                      <a:noFill/>
                      <a:prstDash val="solid"/>
                      <a:round/>
                      <a:headEnd type="none" w="med" len="med"/>
                      <a:tailEnd type="none" w="med" len="med"/>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pic>
        <p:nvPicPr>
          <p:cNvPr id="3074" name="Picture 2" descr="https://upload.wikimedia.org/wikipedia/commons/thumb/e/e6/Noto_Emoji_KitKat_263a.svg/1200px-Noto_Emoji_KitKat_263a.svg.png">
            <a:extLst>
              <a:ext uri="{FF2B5EF4-FFF2-40B4-BE49-F238E27FC236}">
                <a16:creationId xmlns:a16="http://schemas.microsoft.com/office/drawing/2014/main" id="{5AC77DF6-184F-46DC-9D39-01208948D42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1231" y="3291795"/>
            <a:ext cx="770087" cy="770087"/>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56AF769-CE23-41C6-A44D-13A2E89599CB}"/>
              </a:ext>
            </a:extLst>
          </p:cNvPr>
          <p:cNvPicPr>
            <a:picLocks noChangeAspect="1"/>
          </p:cNvPicPr>
          <p:nvPr/>
        </p:nvPicPr>
        <p:blipFill>
          <a:blip r:embed="rId4"/>
          <a:stretch>
            <a:fillRect/>
          </a:stretch>
        </p:blipFill>
        <p:spPr>
          <a:xfrm>
            <a:off x="186749" y="5708712"/>
            <a:ext cx="760779" cy="712534"/>
          </a:xfrm>
          <a:prstGeom prst="rect">
            <a:avLst/>
          </a:prstGeom>
        </p:spPr>
      </p:pic>
      <p:sp>
        <p:nvSpPr>
          <p:cNvPr id="23" name="箭號: 彎曲 22">
            <a:extLst>
              <a:ext uri="{FF2B5EF4-FFF2-40B4-BE49-F238E27FC236}">
                <a16:creationId xmlns:a16="http://schemas.microsoft.com/office/drawing/2014/main" id="{AF820543-F1D9-49D2-8C02-E0227A66ECD3}"/>
              </a:ext>
            </a:extLst>
          </p:cNvPr>
          <p:cNvSpPr/>
          <p:nvPr/>
        </p:nvSpPr>
        <p:spPr>
          <a:xfrm flipH="1">
            <a:off x="4768928" y="2509817"/>
            <a:ext cx="1405691" cy="1361143"/>
          </a:xfrm>
          <a:prstGeom prst="bentArrow">
            <a:avLst>
              <a:gd name="adj1" fmla="val 27629"/>
              <a:gd name="adj2" fmla="val 25000"/>
              <a:gd name="adj3" fmla="val 25000"/>
              <a:gd name="adj4" fmla="val 43750"/>
            </a:avLst>
          </a:prstGeom>
          <a:gradFill>
            <a:gsLst>
              <a:gs pos="0">
                <a:srgbClr val="FFC00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 name="禁止標誌 1">
            <a:extLst>
              <a:ext uri="{FF2B5EF4-FFF2-40B4-BE49-F238E27FC236}">
                <a16:creationId xmlns:a16="http://schemas.microsoft.com/office/drawing/2014/main" id="{74EAC7A6-56CB-42E6-ABEE-23A62D726193}"/>
              </a:ext>
            </a:extLst>
          </p:cNvPr>
          <p:cNvSpPr/>
          <p:nvPr/>
        </p:nvSpPr>
        <p:spPr>
          <a:xfrm>
            <a:off x="5104907" y="2377589"/>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7550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1302890" y="1351624"/>
            <a:ext cx="3795020" cy="49803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a:extLst>
              <a:ext uri="{FF2B5EF4-FFF2-40B4-BE49-F238E27FC236}">
                <a16:creationId xmlns:a16="http://schemas.microsoft.com/office/drawing/2014/main" id="{E0D3ECD7-6A69-48EB-9E7D-BA7F9CF245DB}"/>
              </a:ext>
            </a:extLst>
          </p:cNvPr>
          <p:cNvGraphicFramePr>
            <a:graphicFrameLocks noGrp="1"/>
          </p:cNvGraphicFramePr>
          <p:nvPr>
            <p:extLst>
              <p:ext uri="{D42A27DB-BD31-4B8C-83A1-F6EECF244321}">
                <p14:modId xmlns:p14="http://schemas.microsoft.com/office/powerpoint/2010/main" val="4231783198"/>
              </p:ext>
            </p:extLst>
          </p:nvPr>
        </p:nvGraphicFramePr>
        <p:xfrm>
          <a:off x="12322064" y="0"/>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solidFill>
                      <a:srgbClr val="7030A0"/>
                    </a:solidFill>
                  </a:tcPr>
                </a:tc>
                <a:tc>
                  <a:txBody>
                    <a:bodyPr/>
                    <a:lstStyle/>
                    <a:p>
                      <a:pPr algn="ctr"/>
                      <a:r>
                        <a:rPr lang="en-US" altLang="zh-TW" dirty="0"/>
                        <a:t>Col 5</a:t>
                      </a:r>
                      <a:endParaRPr lang="zh-TW" altLang="en-US" dirty="0"/>
                    </a:p>
                  </a:txBody>
                  <a:tcPr anchor="c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solidFill>
                      <a:srgbClr val="00B050"/>
                    </a:solidFill>
                  </a:tcPr>
                </a:tc>
                <a:tc>
                  <a:txBody>
                    <a:bodyPr/>
                    <a:lstStyle/>
                    <a:p>
                      <a:pPr algn="ctr"/>
                      <a:r>
                        <a:rPr lang="en-US" altLang="zh-TW" dirty="0"/>
                        <a:t>Col 1</a:t>
                      </a:r>
                      <a:endParaRPr lang="zh-TW" altLang="en-US" dirty="0"/>
                    </a:p>
                  </a:txBody>
                  <a:tcPr anchor="ctr">
                    <a:solidFill>
                      <a:schemeClr val="accent2"/>
                    </a:solidFill>
                  </a:tcPr>
                </a:tc>
                <a:tc>
                  <a:txBody>
                    <a:bodyPr/>
                    <a:lstStyle/>
                    <a:p>
                      <a:pPr algn="ctr"/>
                      <a:r>
                        <a:rPr lang="en-US" altLang="zh-TW" dirty="0"/>
                        <a:t>Col 3</a:t>
                      </a:r>
                      <a:endParaRPr lang="zh-TW" altLang="en-US" dirty="0"/>
                    </a:p>
                  </a:txBody>
                  <a:tcPr anchor="ctr">
                    <a:solidFill>
                      <a:schemeClr val="accent2"/>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5257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07174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26CC95E-1413-49C2-B71E-D4D78AAFB8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04588" y="1351624"/>
            <a:ext cx="3791623" cy="498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DCF7EC6-42AE-4DE9-AFDB-616424342E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12659" y="1344725"/>
            <a:ext cx="2592363" cy="499411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手繪多邊形: 圖案 8">
            <a:extLst>
              <a:ext uri="{FF2B5EF4-FFF2-40B4-BE49-F238E27FC236}">
                <a16:creationId xmlns:a16="http://schemas.microsoft.com/office/drawing/2014/main" id="{4B0038EC-17D3-4102-8A15-CC97709FD402}"/>
              </a:ext>
            </a:extLst>
          </p:cNvPr>
          <p:cNvSpPr/>
          <p:nvPr/>
        </p:nvSpPr>
        <p:spPr>
          <a:xfrm>
            <a:off x="1144565" y="1351624"/>
            <a:ext cx="4541132" cy="5029137"/>
          </a:xfrm>
          <a:custGeom>
            <a:avLst/>
            <a:gdLst>
              <a:gd name="connsiteX0" fmla="*/ 2328250 w 4541132"/>
              <a:gd name="connsiteY0" fmla="*/ 1848775 h 5029137"/>
              <a:gd name="connsiteX1" fmla="*/ 2328250 w 4541132"/>
              <a:gd name="connsiteY1" fmla="*/ 3139414 h 5029137"/>
              <a:gd name="connsiteX2" fmla="*/ 3935684 w 4541132"/>
              <a:gd name="connsiteY2" fmla="*/ 3139414 h 5029137"/>
              <a:gd name="connsiteX3" fmla="*/ 3935684 w 4541132"/>
              <a:gd name="connsiteY3" fmla="*/ 1848775 h 5029137"/>
              <a:gd name="connsiteX4" fmla="*/ 0 w 4541132"/>
              <a:gd name="connsiteY4" fmla="*/ 0 h 5029137"/>
              <a:gd name="connsiteX5" fmla="*/ 4541132 w 4541132"/>
              <a:gd name="connsiteY5" fmla="*/ 0 h 5029137"/>
              <a:gd name="connsiteX6" fmla="*/ 4541132 w 4541132"/>
              <a:gd name="connsiteY6" fmla="*/ 5029137 h 5029137"/>
              <a:gd name="connsiteX7" fmla="*/ 0 w 4541132"/>
              <a:gd name="connsiteY7" fmla="*/ 5029137 h 502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1132" h="5029137">
                <a:moveTo>
                  <a:pt x="2328250" y="1848775"/>
                </a:moveTo>
                <a:lnTo>
                  <a:pt x="2328250" y="3139414"/>
                </a:lnTo>
                <a:lnTo>
                  <a:pt x="3935684" y="3139414"/>
                </a:lnTo>
                <a:lnTo>
                  <a:pt x="3935684" y="1848775"/>
                </a:lnTo>
                <a:close/>
                <a:moveTo>
                  <a:pt x="0" y="0"/>
                </a:moveTo>
                <a:lnTo>
                  <a:pt x="4541132" y="0"/>
                </a:lnTo>
                <a:lnTo>
                  <a:pt x="4541132" y="5029137"/>
                </a:lnTo>
                <a:lnTo>
                  <a:pt x="0" y="5029137"/>
                </a:lnTo>
                <a:close/>
              </a:path>
            </a:pathLst>
          </a:cu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7721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9722F6-FD00-4123-B8E2-13D9B0937002}"/>
              </a:ext>
            </a:extLst>
          </p:cNvPr>
          <p:cNvGraphicFramePr>
            <a:graphicFrameLocks noGrp="1"/>
          </p:cNvGraphicFramePr>
          <p:nvPr>
            <p:extLst>
              <p:ext uri="{D42A27DB-BD31-4B8C-83A1-F6EECF244321}">
                <p14:modId xmlns:p14="http://schemas.microsoft.com/office/powerpoint/2010/main" val="3469813061"/>
              </p:ext>
            </p:extLst>
          </p:nvPr>
        </p:nvGraphicFramePr>
        <p:xfrm>
          <a:off x="6384777" y="1843694"/>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Tiny</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T w="38100" cmpd="sng">
                      <a:noFill/>
                    </a:lnT>
                    <a:lnB w="38100" cmpd="sng">
                      <a:noFill/>
                    </a:lnB>
                    <a:solidFill>
                      <a:srgbClr val="14365D"/>
                    </a:solidFill>
                  </a:tcPr>
                </a:tc>
                <a:tc>
                  <a:txBody>
                    <a:bodyPr/>
                    <a:lstStyle/>
                    <a:p>
                      <a:pPr algn="ctr"/>
                      <a:r>
                        <a:rPr lang="en-US" altLang="zh-TW" dirty="0"/>
                        <a:t>Large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T w="38100" cmpd="sng">
                      <a:noFill/>
                    </a:lnT>
                    <a:lnB w="38100" cmpd="sng">
                      <a:noFill/>
                    </a:lnB>
                    <a:solidFill>
                      <a:srgbClr val="14365D"/>
                    </a:solidFill>
                  </a:tcPr>
                </a:tc>
                <a:tc>
                  <a:txBody>
                    <a:bodyPr/>
                    <a:lstStyle/>
                    <a:p>
                      <a:pPr algn="ctr"/>
                      <a:r>
                        <a:rPr lang="en-US" altLang="zh-TW" dirty="0"/>
                        <a:t>White</a:t>
                      </a:r>
                      <a:endParaRPr lang="zh-TW" altLang="en-US" dirty="0"/>
                    </a:p>
                  </a:txBody>
                  <a:tcPr anchor="ctr">
                    <a:lnT w="38100" cmpd="sng">
                      <a:noFill/>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T w="38100" cmpd="sng">
                      <a:noFill/>
                    </a:lnT>
                    <a:lnB w="38100" cmpd="sng">
                      <a:noFill/>
                    </a:lnB>
                    <a:solidFill>
                      <a:srgbClr val="14365D"/>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8" name="表格 7">
            <a:extLst>
              <a:ext uri="{FF2B5EF4-FFF2-40B4-BE49-F238E27FC236}">
                <a16:creationId xmlns:a16="http://schemas.microsoft.com/office/drawing/2014/main" id="{DB1CACD2-0C06-4B5F-927C-54C3499983E0}"/>
              </a:ext>
            </a:extLst>
          </p:cNvPr>
          <p:cNvGraphicFramePr>
            <a:graphicFrameLocks noGrp="1"/>
          </p:cNvGraphicFramePr>
          <p:nvPr>
            <p:extLst>
              <p:ext uri="{D42A27DB-BD31-4B8C-83A1-F6EECF244321}">
                <p14:modId xmlns:p14="http://schemas.microsoft.com/office/powerpoint/2010/main" val="2483959796"/>
              </p:ext>
            </p:extLst>
          </p:nvPr>
        </p:nvGraphicFramePr>
        <p:xfrm>
          <a:off x="12311950" y="0"/>
          <a:ext cx="52578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gridCol w="876300">
                  <a:extLst>
                    <a:ext uri="{9D8B030D-6E8A-4147-A177-3AD203B41FA5}">
                      <a16:colId xmlns:a16="http://schemas.microsoft.com/office/drawing/2014/main" val="1617252258"/>
                    </a:ext>
                  </a:extLst>
                </a:gridCol>
                <a:gridCol w="876300">
                  <a:extLst>
                    <a:ext uri="{9D8B030D-6E8A-4147-A177-3AD203B41FA5}">
                      <a16:colId xmlns:a16="http://schemas.microsoft.com/office/drawing/2014/main" val="3515302988"/>
                    </a:ext>
                  </a:extLst>
                </a:gridCol>
                <a:gridCol w="876300">
                  <a:extLst>
                    <a:ext uri="{9D8B030D-6E8A-4147-A177-3AD203B41FA5}">
                      <a16:colId xmlns:a16="http://schemas.microsoft.com/office/drawing/2014/main" val="2275823469"/>
                    </a:ext>
                  </a:extLst>
                </a:gridCol>
                <a:gridCol w="876300">
                  <a:extLst>
                    <a:ext uri="{9D8B030D-6E8A-4147-A177-3AD203B41FA5}">
                      <a16:colId xmlns:a16="http://schemas.microsoft.com/office/drawing/2014/main" val="1225509667"/>
                    </a:ext>
                  </a:extLst>
                </a:gridCol>
                <a:gridCol w="876300">
                  <a:extLst>
                    <a:ext uri="{9D8B030D-6E8A-4147-A177-3AD203B41FA5}">
                      <a16:colId xmlns:a16="http://schemas.microsoft.com/office/drawing/2014/main" val="850758534"/>
                    </a:ext>
                  </a:extLst>
                </a:gridCol>
              </a:tblGrid>
              <a:tr h="636251">
                <a:tc>
                  <a:txBody>
                    <a:bodyPr/>
                    <a:lstStyle/>
                    <a:p>
                      <a:pPr algn="ctr"/>
                      <a:r>
                        <a:rPr lang="en-US" altLang="zh-TW" dirty="0"/>
                        <a:t>Col 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2</a:t>
                      </a:r>
                      <a:endParaRPr lang="zh-TW" altLang="en-US" dirty="0"/>
                    </a:p>
                  </a:txBody>
                  <a:tcPr anchor="ctr"/>
                </a:tc>
                <a:tc>
                  <a:txBody>
                    <a:bodyPr/>
                    <a:lstStyle/>
                    <a:p>
                      <a:pPr algn="ctr"/>
                      <a:r>
                        <a:rPr lang="en-US" altLang="zh-TW" dirty="0"/>
                        <a:t>Col 3</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4</a:t>
                      </a:r>
                      <a:endParaRPr lang="zh-TW" altLang="en-US" dirty="0"/>
                    </a:p>
                  </a:txBody>
                  <a:tcPr anchor="ctr"/>
                </a:tc>
                <a:tc>
                  <a:txBody>
                    <a:bodyPr/>
                    <a:lstStyle/>
                    <a:p>
                      <a:pPr algn="ctr"/>
                      <a:r>
                        <a:rPr lang="en-US" altLang="zh-TW" dirty="0"/>
                        <a:t>Col 5</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Col 6</a:t>
                      </a:r>
                      <a:endParaRPr lang="zh-TW" altLang="en-US" dirty="0"/>
                    </a:p>
                  </a:txBody>
                  <a:tcPr anchor="ct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859432155"/>
                  </a:ext>
                </a:extLst>
              </a:tr>
            </a:tbl>
          </a:graphicData>
        </a:graphic>
      </p:graphicFrame>
      <p:graphicFrame>
        <p:nvGraphicFramePr>
          <p:cNvPr id="9" name="表格 8">
            <a:extLst>
              <a:ext uri="{FF2B5EF4-FFF2-40B4-BE49-F238E27FC236}">
                <a16:creationId xmlns:a16="http://schemas.microsoft.com/office/drawing/2014/main" id="{6FE0D33D-6715-4C40-A29A-741799609FFA}"/>
              </a:ext>
            </a:extLst>
          </p:cNvPr>
          <p:cNvGraphicFramePr>
            <a:graphicFrameLocks noGrp="1"/>
          </p:cNvGraphicFramePr>
          <p:nvPr>
            <p:extLst>
              <p:ext uri="{D42A27DB-BD31-4B8C-83A1-F6EECF244321}">
                <p14:modId xmlns:p14="http://schemas.microsoft.com/office/powerpoint/2010/main" val="162440755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0" name="TextBox 5">
            <a:extLst>
              <a:ext uri="{FF2B5EF4-FFF2-40B4-BE49-F238E27FC236}">
                <a16:creationId xmlns:a16="http://schemas.microsoft.com/office/drawing/2014/main" id="{1800265D-2526-41E8-AD81-5B3627E00294}"/>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129598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952326867"/>
              </p:ext>
            </p:extLst>
          </p:nvPr>
        </p:nvGraphicFramePr>
        <p:xfrm>
          <a:off x="11172825"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3907194935"/>
              </p:ext>
            </p:extLst>
          </p:nvPr>
        </p:nvGraphicFramePr>
        <p:xfrm>
          <a:off x="10135718"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3845005734"/>
              </p:ext>
            </p:extLst>
          </p:nvPr>
        </p:nvGraphicFramePr>
        <p:xfrm>
          <a:off x="9098609"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1169433175"/>
              </p:ext>
            </p:extLst>
          </p:nvPr>
        </p:nvGraphicFramePr>
        <p:xfrm>
          <a:off x="8061500"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3107689093"/>
              </p:ext>
            </p:extLst>
          </p:nvPr>
        </p:nvGraphicFramePr>
        <p:xfrm>
          <a:off x="7024391" y="1859448"/>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655671409"/>
              </p:ext>
            </p:extLst>
          </p:nvPr>
        </p:nvGraphicFramePr>
        <p:xfrm>
          <a:off x="5987282" y="1865452"/>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B3BF4DDA-DEA9-4CC8-8B30-B87C7DC729CF}"/>
              </a:ext>
            </a:extLst>
          </p:cNvPr>
          <p:cNvGraphicFramePr>
            <a:graphicFrameLocks noGrp="1"/>
          </p:cNvGraphicFramePr>
          <p:nvPr>
            <p:extLst>
              <p:ext uri="{D42A27DB-BD31-4B8C-83A1-F6EECF244321}">
                <p14:modId xmlns:p14="http://schemas.microsoft.com/office/powerpoint/2010/main" val="1128459031"/>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4" name="TextBox 5">
            <a:extLst>
              <a:ext uri="{FF2B5EF4-FFF2-40B4-BE49-F238E27FC236}">
                <a16:creationId xmlns:a16="http://schemas.microsoft.com/office/drawing/2014/main" id="{D8E140B1-19BC-4626-86AA-F0BAD053682D}"/>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35736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125E-6 3.7037E-7 L -0.02305 -0.03935 C -0.02787 -0.04838 -0.03503 -0.05324 -0.04258 -0.05324 C -0.05104 -0.05324 -0.05795 -0.04838 -0.06276 -0.03935 L -0.08555 3.7037E-7 " pathEditMode="relative" rAng="0" ptsTypes="AAAAA">
                                      <p:cBhvr>
                                        <p:cTn id="6" dur="1000" fill="hold"/>
                                        <p:tgtEl>
                                          <p:spTgt spid="24"/>
                                        </p:tgtEl>
                                        <p:attrNameLst>
                                          <p:attrName>ppt_x</p:attrName>
                                          <p:attrName>ppt_y</p:attrName>
                                        </p:attrNameLst>
                                      </p:cBhvr>
                                      <p:rCtr x="-4284" y="-2662"/>
                                    </p:animMotion>
                                  </p:childTnLst>
                                </p:cTn>
                              </p:par>
                              <p:par>
                                <p:cTn id="7" presetID="37" presetClass="path" presetSubtype="0" accel="50000" decel="50000" fill="hold" nodeType="withEffect">
                                  <p:stCondLst>
                                    <p:cond delay="0"/>
                                  </p:stCondLst>
                                  <p:childTnLst>
                                    <p:animMotion origin="layout" path="M -0.00209 0.0007 L 0.08893 0.04074 C 0.10781 0.04977 0.13632 0.05463 0.1664 0.05463 C 0.20026 0.05463 0.22773 0.04977 0.24648 0.04074 L 0.33802 0.0007 " pathEditMode="relative" rAng="0" ptsTypes="AAAAA">
                                      <p:cBhvr>
                                        <p:cTn id="8" dur="1000" fill="hold"/>
                                        <p:tgtEl>
                                          <p:spTgt spid="23"/>
                                        </p:tgtEl>
                                        <p:attrNameLst>
                                          <p:attrName>ppt_x</p:attrName>
                                          <p:attrName>ppt_y</p:attrName>
                                        </p:attrNameLst>
                                      </p:cBhvr>
                                      <p:rCtr x="17005" y="2685"/>
                                    </p:animMotion>
                                  </p:childTnLst>
                                </p:cTn>
                              </p:par>
                              <p:par>
                                <p:cTn id="9" presetID="37" presetClass="path" presetSubtype="0" accel="50000" decel="50000" fill="hold" nodeType="withEffect">
                                  <p:stCondLst>
                                    <p:cond delay="0"/>
                                  </p:stCondLst>
                                  <p:childTnLst>
                                    <p:animMotion origin="layout" path="M -2.91667E-6 7.40741E-7 L 0.06901 -0.04051 C 0.08347 -0.04954 0.10521 -0.0544 0.12774 -0.0544 C 0.15365 -0.0544 0.17435 -0.04954 0.18881 -0.04051 L 0.25834 7.40741E-7 " pathEditMode="relative" rAng="0" ptsTypes="AAAAA">
                                      <p:cBhvr>
                                        <p:cTn id="10" dur="1000" fill="hold"/>
                                        <p:tgtEl>
                                          <p:spTgt spid="25"/>
                                        </p:tgtEl>
                                        <p:attrNameLst>
                                          <p:attrName>ppt_x</p:attrName>
                                          <p:attrName>ppt_y</p:attrName>
                                        </p:attrNameLst>
                                      </p:cBhvr>
                                      <p:rCtr x="12917" y="-2731"/>
                                    </p:animMotion>
                                  </p:childTnLst>
                                </p:cTn>
                              </p:par>
                              <p:par>
                                <p:cTn id="11" presetID="37" presetClass="path" presetSubtype="0" accel="50000" decel="50000" fill="hold" nodeType="withEffect">
                                  <p:stCondLst>
                                    <p:cond delay="0"/>
                                  </p:stCondLst>
                                  <p:childTnLst>
                                    <p:animMotion origin="layout" path="M -4.79167E-6 7.40741E-7 L -0.02343 0.04005 C -0.02812 0.04907 -0.03541 0.05393 -0.04309 0.05393 C -0.05182 0.05393 -0.05872 0.04907 -0.06341 0.04005 L -0.08658 7.40741E-7 " pathEditMode="relative" rAng="0" ptsTypes="AAAAA">
                                      <p:cBhvr>
                                        <p:cTn id="12" dur="1000" fill="hold"/>
                                        <p:tgtEl>
                                          <p:spTgt spid="26"/>
                                        </p:tgtEl>
                                        <p:attrNameLst>
                                          <p:attrName>ppt_x</p:attrName>
                                          <p:attrName>ppt_y</p:attrName>
                                        </p:attrNameLst>
                                      </p:cBhvr>
                                      <p:rCtr x="-4336" y="2685"/>
                                    </p:animMotion>
                                  </p:childTnLst>
                                </p:cTn>
                              </p:par>
                              <p:par>
                                <p:cTn id="13" presetID="37" presetClass="path" presetSubtype="0" accel="50000" decel="50000" fill="hold" nodeType="withEffect">
                                  <p:stCondLst>
                                    <p:cond delay="0"/>
                                  </p:stCondLst>
                                  <p:childTnLst>
                                    <p:animMotion origin="layout" path="M -4.16667E-6 3.7037E-7 L -0.02317 -0.02222 C -0.02773 -0.02708 -0.03515 -0.02963 -0.04244 -0.02963 C -0.05104 -0.02963 -0.05794 -0.02708 -0.0625 -0.02222 L -0.08528 3.7037E-7 " pathEditMode="relative" rAng="0" ptsTypes="AAAAA">
                                      <p:cBhvr>
                                        <p:cTn id="14" dur="1000" fill="hold"/>
                                        <p:tgtEl>
                                          <p:spTgt spid="27"/>
                                        </p:tgtEl>
                                        <p:attrNameLst>
                                          <p:attrName>ppt_x</p:attrName>
                                          <p:attrName>ppt_y</p:attrName>
                                        </p:attrNameLst>
                                      </p:cBhvr>
                                      <p:rCtr x="-4271" y="-1481"/>
                                    </p:animMotion>
                                  </p:childTnLst>
                                </p:cTn>
                              </p:par>
                              <p:par>
                                <p:cTn id="15" presetID="37" presetClass="path" presetSubtype="0" accel="50000" decel="50000" fill="hold" nodeType="withEffect">
                                  <p:stCondLst>
                                    <p:cond delay="0"/>
                                  </p:stCondLst>
                                  <p:childTnLst>
                                    <p:animMotion origin="layout" path="M -0.01198 7.40741E-7 L -0.10065 0.04005 C -0.11927 0.04907 -0.14661 0.05393 -0.17539 0.05393 C -0.20833 0.05393 -0.2345 0.04907 -0.25286 0.04005 L -0.3401 7.40741E-7 " pathEditMode="relative" rAng="0" ptsTypes="AAAAA">
                                      <p:cBhvr>
                                        <p:cTn id="16" dur="1000" fill="hold"/>
                                        <p:tgtEl>
                                          <p:spTgt spid="22"/>
                                        </p:tgtEl>
                                        <p:attrNameLst>
                                          <p:attrName>ppt_x</p:attrName>
                                          <p:attrName>ppt_y</p:attrName>
                                        </p:attrNameLst>
                                      </p:cBhvr>
                                      <p:rCtr x="-1640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D3F1CC29-E66A-49C1-8174-9B9328B5B70D}"/>
              </a:ext>
            </a:extLst>
          </p:cNvPr>
          <p:cNvGraphicFramePr>
            <a:graphicFrameLocks noGrp="1"/>
          </p:cNvGraphicFramePr>
          <p:nvPr>
            <p:extLst>
              <p:ext uri="{D42A27DB-BD31-4B8C-83A1-F6EECF244321}">
                <p14:modId xmlns:p14="http://schemas.microsoft.com/office/powerpoint/2010/main" val="2666743781"/>
              </p:ext>
            </p:extLst>
          </p:nvPr>
        </p:nvGraphicFramePr>
        <p:xfrm>
          <a:off x="5987282"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617252258"/>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5" name="表格 24">
            <a:extLst>
              <a:ext uri="{FF2B5EF4-FFF2-40B4-BE49-F238E27FC236}">
                <a16:creationId xmlns:a16="http://schemas.microsoft.com/office/drawing/2014/main" id="{080E8605-6DAA-453C-83AE-7AA374C678F7}"/>
              </a:ext>
            </a:extLst>
          </p:cNvPr>
          <p:cNvGraphicFramePr>
            <a:graphicFrameLocks noGrp="1"/>
          </p:cNvGraphicFramePr>
          <p:nvPr>
            <p:extLst>
              <p:ext uri="{D42A27DB-BD31-4B8C-83A1-F6EECF244321}">
                <p14:modId xmlns:p14="http://schemas.microsoft.com/office/powerpoint/2010/main" val="3512717143"/>
              </p:ext>
            </p:extLst>
          </p:nvPr>
        </p:nvGraphicFramePr>
        <p:xfrm>
          <a:off x="11172825"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3515302988"/>
                    </a:ext>
                  </a:extLst>
                </a:gridCol>
              </a:tblGrid>
              <a:tr h="636251">
                <a:tc>
                  <a:txBody>
                    <a:bodyPr/>
                    <a:lstStyle/>
                    <a:p>
                      <a:pPr algn="ctr"/>
                      <a:r>
                        <a:rPr lang="en-US" altLang="zh-TW" dirty="0"/>
                        <a:t>Large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22" name="表格 21">
            <a:extLst>
              <a:ext uri="{FF2B5EF4-FFF2-40B4-BE49-F238E27FC236}">
                <a16:creationId xmlns:a16="http://schemas.microsoft.com/office/drawing/2014/main" id="{265FA4D9-AE5B-4E6D-A954-5805F268F02A}"/>
              </a:ext>
            </a:extLst>
          </p:cNvPr>
          <p:cNvGraphicFramePr>
            <a:graphicFrameLocks noGrp="1"/>
          </p:cNvGraphicFramePr>
          <p:nvPr>
            <p:extLst>
              <p:ext uri="{D42A27DB-BD31-4B8C-83A1-F6EECF244321}">
                <p14:modId xmlns:p14="http://schemas.microsoft.com/office/powerpoint/2010/main" val="2750841907"/>
              </p:ext>
            </p:extLst>
          </p:nvPr>
        </p:nvGraphicFramePr>
        <p:xfrm>
          <a:off x="7024391"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850758534"/>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7" name="表格 26">
            <a:extLst>
              <a:ext uri="{FF2B5EF4-FFF2-40B4-BE49-F238E27FC236}">
                <a16:creationId xmlns:a16="http://schemas.microsoft.com/office/drawing/2014/main" id="{0DA4AFF4-D1D9-44FF-8611-7C9F5ABDB724}"/>
              </a:ext>
            </a:extLst>
          </p:cNvPr>
          <p:cNvGraphicFramePr>
            <a:graphicFrameLocks noGrp="1"/>
          </p:cNvGraphicFramePr>
          <p:nvPr>
            <p:extLst>
              <p:ext uri="{D42A27DB-BD31-4B8C-83A1-F6EECF244321}">
                <p14:modId xmlns:p14="http://schemas.microsoft.com/office/powerpoint/2010/main" val="4031283454"/>
              </p:ext>
            </p:extLst>
          </p:nvPr>
        </p:nvGraphicFramePr>
        <p:xfrm>
          <a:off x="9098609"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1225509667"/>
                    </a:ext>
                  </a:extLst>
                </a:gridCol>
              </a:tblGrid>
              <a:tr h="636251">
                <a:tc>
                  <a:txBody>
                    <a:bodyPr/>
                    <a:lstStyle/>
                    <a:p>
                      <a:pPr algn="ctr"/>
                      <a:r>
                        <a:rPr lang="en-US" altLang="zh-TW" dirty="0"/>
                        <a:t>White</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6" name="表格 25">
            <a:extLst>
              <a:ext uri="{FF2B5EF4-FFF2-40B4-BE49-F238E27FC236}">
                <a16:creationId xmlns:a16="http://schemas.microsoft.com/office/drawing/2014/main" id="{DE90A258-C804-44D0-9CD2-23D6979D3676}"/>
              </a:ext>
            </a:extLst>
          </p:cNvPr>
          <p:cNvGraphicFramePr>
            <a:graphicFrameLocks noGrp="1"/>
          </p:cNvGraphicFramePr>
          <p:nvPr>
            <p:extLst>
              <p:ext uri="{D42A27DB-BD31-4B8C-83A1-F6EECF244321}">
                <p14:modId xmlns:p14="http://schemas.microsoft.com/office/powerpoint/2010/main" val="2475445328"/>
              </p:ext>
            </p:extLst>
          </p:nvPr>
        </p:nvGraphicFramePr>
        <p:xfrm>
          <a:off x="8061500"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75823469"/>
                    </a:ext>
                  </a:extLst>
                </a:gridCol>
              </a:tblGrid>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C1AC"/>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23" name="表格 22">
            <a:extLst>
              <a:ext uri="{FF2B5EF4-FFF2-40B4-BE49-F238E27FC236}">
                <a16:creationId xmlns:a16="http://schemas.microsoft.com/office/drawing/2014/main" id="{4FDC8BBB-15E1-49AA-8CA6-D95CB77C0DA1}"/>
              </a:ext>
            </a:extLst>
          </p:cNvPr>
          <p:cNvGraphicFramePr>
            <a:graphicFrameLocks noGrp="1"/>
          </p:cNvGraphicFramePr>
          <p:nvPr>
            <p:extLst>
              <p:ext uri="{D42A27DB-BD31-4B8C-83A1-F6EECF244321}">
                <p14:modId xmlns:p14="http://schemas.microsoft.com/office/powerpoint/2010/main" val="2132889325"/>
              </p:ext>
            </p:extLst>
          </p:nvPr>
        </p:nvGraphicFramePr>
        <p:xfrm>
          <a:off x="10135718" y="1859446"/>
          <a:ext cx="876300" cy="3181255"/>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260549720"/>
                    </a:ext>
                  </a:extLst>
                </a:gridCol>
              </a:tblGrid>
              <a:tr h="636251">
                <a:tc>
                  <a:txBody>
                    <a:bodyPr/>
                    <a:lstStyle/>
                    <a:p>
                      <a:pPr algn="ctr"/>
                      <a:r>
                        <a:rPr lang="en-US" altLang="zh-TW" dirty="0"/>
                        <a:t>Tiny</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79DA7"/>
                    </a:solidFill>
                  </a:tcPr>
                </a:tc>
                <a:extLst>
                  <a:ext uri="{0D108BD9-81ED-4DB2-BD59-A6C34878D82A}">
                    <a16:rowId xmlns:a16="http://schemas.microsoft.com/office/drawing/2014/main" val="4238049435"/>
                  </a:ext>
                </a:extLst>
              </a:tr>
              <a:tr h="63625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36251">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3625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CEC6F0FD-2EDD-4DB2-A53F-E12B27BC2DBB}"/>
              </a:ext>
            </a:extLst>
          </p:cNvPr>
          <p:cNvGraphicFramePr>
            <a:graphicFrameLocks noGrp="1"/>
          </p:cNvGraphicFramePr>
          <p:nvPr>
            <p:extLst>
              <p:ext uri="{D42A27DB-BD31-4B8C-83A1-F6EECF244321}">
                <p14:modId xmlns:p14="http://schemas.microsoft.com/office/powerpoint/2010/main" val="2902154230"/>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4" name="TextBox 5">
            <a:extLst>
              <a:ext uri="{FF2B5EF4-FFF2-40B4-BE49-F238E27FC236}">
                <a16:creationId xmlns:a16="http://schemas.microsoft.com/office/drawing/2014/main" id="{971AE0A1-0950-4F97-97F3-F2E1BD3A0869}"/>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latin typeface="Nunito Light"/>
              </a:rPr>
              <a:t>BCD encode on each feature group</a:t>
            </a:r>
          </a:p>
        </p:txBody>
      </p:sp>
    </p:spTree>
    <p:extLst>
      <p:ext uri="{BB962C8B-B14F-4D97-AF65-F5344CB8AC3E}">
        <p14:creationId xmlns:p14="http://schemas.microsoft.com/office/powerpoint/2010/main" val="469804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33333E-6 7.40741E-7 L 0.02279 0.04005 C 0.02761 0.04907 0.03477 0.05393 0.04232 0.05393 C 0.05078 0.05393 0.05769 0.04907 0.0625 0.04005 L 0.08542 7.40741E-7 " pathEditMode="relative" rAng="0" ptsTypes="AAAAA">
                                      <p:cBhvr>
                                        <p:cTn id="6" dur="1000" fill="hold"/>
                                        <p:tgtEl>
                                          <p:spTgt spid="24"/>
                                        </p:tgtEl>
                                        <p:attrNameLst>
                                          <p:attrName>ppt_x</p:attrName>
                                          <p:attrName>ppt_y</p:attrName>
                                        </p:attrNameLst>
                                      </p:cBhvr>
                                      <p:rCtr x="4271" y="2685"/>
                                    </p:animMotion>
                                  </p:childTnLst>
                                </p:cTn>
                              </p:par>
                              <p:par>
                                <p:cTn id="7" presetID="37" presetClass="path" presetSubtype="0" accel="50000" decel="50000" fill="hold" nodeType="withEffect">
                                  <p:stCondLst>
                                    <p:cond delay="0"/>
                                  </p:stCondLst>
                                  <p:childTnLst>
                                    <p:animMotion origin="layout" path="M 0.00039 7.40741E-7 L -0.0224 -0.03958 C -0.02721 -0.04861 -0.03425 -0.05324 -0.0418 -0.05324 C -0.05026 -0.05324 -0.05703 -0.04861 -0.06185 -0.03958 L -0.08451 7.40741E-7 " pathEditMode="relative" rAng="0" ptsTypes="AAAAA">
                                      <p:cBhvr>
                                        <p:cTn id="8" dur="1000" fill="hold"/>
                                        <p:tgtEl>
                                          <p:spTgt spid="22"/>
                                        </p:tgtEl>
                                        <p:attrNameLst>
                                          <p:attrName>ppt_x</p:attrName>
                                          <p:attrName>ppt_y</p:attrName>
                                        </p:attrNameLst>
                                      </p:cBhvr>
                                      <p:rCtr x="-4245" y="-2662"/>
                                    </p:animMotion>
                                  </p:childTnLst>
                                </p:cTn>
                              </p:par>
                              <p:par>
                                <p:cTn id="9" presetID="37" presetClass="path" presetSubtype="0" accel="50000" decel="50000" fill="hold" nodeType="withEffect">
                                  <p:stCondLst>
                                    <p:cond delay="0"/>
                                  </p:stCondLst>
                                  <p:childTnLst>
                                    <p:animMotion origin="layout" path="M 4.58333E-6 7.40741E-7 L 0.02278 0.04005 C 0.02747 0.04907 0.03463 0.05393 0.04218 0.05393 C 0.05065 0.05393 0.05755 0.04907 0.06224 0.04005 L 0.08515 7.40741E-7 " pathEditMode="relative" rAng="0" ptsTypes="AAAAA">
                                      <p:cBhvr>
                                        <p:cTn id="10" dur="1000" fill="hold"/>
                                        <p:tgtEl>
                                          <p:spTgt spid="26"/>
                                        </p:tgtEl>
                                        <p:attrNameLst>
                                          <p:attrName>ppt_x</p:attrName>
                                          <p:attrName>ppt_y</p:attrName>
                                        </p:attrNameLst>
                                      </p:cBhvr>
                                      <p:rCtr x="4258" y="2685"/>
                                    </p:animMotion>
                                  </p:childTnLst>
                                </p:cTn>
                              </p:par>
                              <p:par>
                                <p:cTn id="11" presetID="37" presetClass="path" presetSubtype="0" accel="50000" decel="50000" fill="hold" nodeType="withEffect">
                                  <p:stCondLst>
                                    <p:cond delay="0"/>
                                  </p:stCondLst>
                                  <p:childTnLst>
                                    <p:animMotion origin="layout" path="M 0.00013 7.40741E-7 L -0.02278 -0.03218 C -0.02747 -0.03935 -0.03463 -0.04282 -0.04219 -0.04282 C -0.05065 -0.04282 -0.05755 -0.03935 -0.06224 -0.03218 L -0.08502 7.40741E-7 " pathEditMode="relative" rAng="0" ptsTypes="AAAAA">
                                      <p:cBhvr>
                                        <p:cTn id="12" dur="1000" fill="hold"/>
                                        <p:tgtEl>
                                          <p:spTgt spid="27"/>
                                        </p:tgtEl>
                                        <p:attrNameLst>
                                          <p:attrName>ppt_x</p:attrName>
                                          <p:attrName>ppt_y</p:attrName>
                                        </p:attrNameLst>
                                      </p:cBhvr>
                                      <p:rCtr x="-4258"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
        <p:nvSpPr>
          <p:cNvPr id="9" name="TextBox 5">
            <a:extLst>
              <a:ext uri="{FF2B5EF4-FFF2-40B4-BE49-F238E27FC236}">
                <a16:creationId xmlns:a16="http://schemas.microsoft.com/office/drawing/2014/main" id="{0F89FD5C-3ED2-435D-9FC1-F656ED845FEA}"/>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BCD encode on each feature group</a:t>
            </a:r>
          </a:p>
        </p:txBody>
      </p:sp>
      <p:graphicFrame>
        <p:nvGraphicFramePr>
          <p:cNvPr id="10" name="表格 9">
            <a:extLst>
              <a:ext uri="{FF2B5EF4-FFF2-40B4-BE49-F238E27FC236}">
                <a16:creationId xmlns:a16="http://schemas.microsoft.com/office/drawing/2014/main" id="{43CF7607-CFC1-4746-B846-62C1F40857C6}"/>
              </a:ext>
            </a:extLst>
          </p:cNvPr>
          <p:cNvGraphicFramePr>
            <a:graphicFrameLocks noGrp="1"/>
          </p:cNvGraphicFramePr>
          <p:nvPr>
            <p:extLst>
              <p:ext uri="{D42A27DB-BD31-4B8C-83A1-F6EECF244321}">
                <p14:modId xmlns:p14="http://schemas.microsoft.com/office/powerpoint/2010/main" val="4212644509"/>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908050">
                  <a:extLst>
                    <a:ext uri="{9D8B030D-6E8A-4147-A177-3AD203B41FA5}">
                      <a16:colId xmlns:a16="http://schemas.microsoft.com/office/drawing/2014/main" val="925335159"/>
                    </a:ext>
                  </a:extLst>
                </a:gridCol>
                <a:gridCol w="908050">
                  <a:extLst>
                    <a:ext uri="{9D8B030D-6E8A-4147-A177-3AD203B41FA5}">
                      <a16:colId xmlns:a16="http://schemas.microsoft.com/office/drawing/2014/main" val="2372799635"/>
                    </a:ext>
                  </a:extLst>
                </a:gridCol>
                <a:gridCol w="908050">
                  <a:extLst>
                    <a:ext uri="{9D8B030D-6E8A-4147-A177-3AD203B41FA5}">
                      <a16:colId xmlns:a16="http://schemas.microsoft.com/office/drawing/2014/main" val="1225509667"/>
                    </a:ext>
                  </a:extLst>
                </a:gridCol>
                <a:gridCol w="908050">
                  <a:extLst>
                    <a:ext uri="{9D8B030D-6E8A-4147-A177-3AD203B41FA5}">
                      <a16:colId xmlns:a16="http://schemas.microsoft.com/office/drawing/2014/main" val="1012106522"/>
                    </a:ext>
                  </a:extLst>
                </a:gridCol>
                <a:gridCol w="908050">
                  <a:extLst>
                    <a:ext uri="{9D8B030D-6E8A-4147-A177-3AD203B41FA5}">
                      <a16:colId xmlns:a16="http://schemas.microsoft.com/office/drawing/2014/main" val="850758534"/>
                    </a:ext>
                  </a:extLst>
                </a:gridCol>
                <a:gridCol w="908050">
                  <a:extLst>
                    <a:ext uri="{9D8B030D-6E8A-4147-A177-3AD203B41FA5}">
                      <a16:colId xmlns:a16="http://schemas.microsoft.com/office/drawing/2014/main" val="4146938469"/>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Cow</a:t>
                      </a:r>
                      <a:endParaRPr lang="zh-TW" altLang="en-US" dirty="0"/>
                    </a:p>
                  </a:txBody>
                  <a:tcPr anchor="ctr">
                    <a:lnR w="12700" cap="flat" cmpd="sng" algn="ctr">
                      <a:noFill/>
                      <a:prstDash val="solid"/>
                      <a:round/>
                      <a:headEnd type="none" w="med" len="med"/>
                      <a:tailEnd type="none" w="med" len="med"/>
                    </a:lnR>
                    <a:lnB w="38100" cmpd="sng">
                      <a:noFill/>
                    </a:lnB>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a:t>
                      </a:r>
                      <a:endParaRPr lang="zh-TW" altLang="en-US" dirty="0"/>
                    </a:p>
                  </a:txBody>
                  <a:tcPr anchor="ctr">
                    <a:lnL w="12700" cap="flat" cmpd="sng" algn="ctr">
                      <a:noFill/>
                      <a:prstDash val="solid"/>
                      <a:round/>
                      <a:headEnd type="none" w="med" len="med"/>
                      <a:tailEnd type="none" w="med" len="med"/>
                    </a:lnL>
                    <a:lnB w="38100" cmpd="sng">
                      <a:noFill/>
                    </a:lnB>
                    <a:solidFill>
                      <a:srgbClr val="C47660"/>
                    </a:solidFill>
                  </a:tcPr>
                </a:tc>
                <a:tc>
                  <a:txBody>
                    <a:bodyPr/>
                    <a:lstStyle/>
                    <a:p>
                      <a:pPr algn="ctr"/>
                      <a:r>
                        <a:rPr lang="en-US" altLang="zh-TW" dirty="0"/>
                        <a:t>White</a:t>
                      </a:r>
                      <a:endParaRPr lang="zh-TW" altLang="en-US" dirty="0"/>
                    </a:p>
                  </a:txBody>
                  <a:tcPr anchor="ctr">
                    <a:lnR w="12700" cap="flat" cmpd="sng" algn="ctr">
                      <a:noFill/>
                      <a:prstDash val="solid"/>
                      <a:round/>
                      <a:headEnd type="none" w="med" len="med"/>
                      <a:tailEnd type="none" w="med" len="med"/>
                    </a:lnR>
                    <a:lnB w="38100" cmpd="sng">
                      <a:noFill/>
                    </a:lnB>
                    <a:solidFill>
                      <a:srgbClr val="D0C1A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Black</a:t>
                      </a:r>
                      <a:endParaRPr lang="zh-TW" altLang="en-US" dirty="0"/>
                    </a:p>
                  </a:txBody>
                  <a:tcPr anchor="ctr">
                    <a:lnL w="12700" cap="flat" cmpd="sng" algn="ctr">
                      <a:noFill/>
                      <a:prstDash val="solid"/>
                      <a:round/>
                      <a:headEnd type="none" w="med" len="med"/>
                      <a:tailEnd type="none" w="med" len="med"/>
                    </a:lnL>
                    <a:lnB w="38100" cmpd="sng">
                      <a:noFill/>
                    </a:lnB>
                    <a:solidFill>
                      <a:srgbClr val="D0C1AC"/>
                    </a:solidFill>
                  </a:tcPr>
                </a:tc>
                <a:tc>
                  <a:txBody>
                    <a:bodyPr/>
                    <a:lstStyle/>
                    <a:p>
                      <a:pPr algn="ctr"/>
                      <a:r>
                        <a:rPr lang="en-US" altLang="zh-TW" dirty="0"/>
                        <a:t>Tiny</a:t>
                      </a:r>
                      <a:endParaRPr lang="zh-TW" altLang="en-US" dirty="0"/>
                    </a:p>
                  </a:txBody>
                  <a:tcPr anchor="ctr">
                    <a:lnR w="12700" cap="flat" cmpd="sng" algn="ctr">
                      <a:noFill/>
                      <a:prstDash val="solid"/>
                      <a:round/>
                      <a:headEnd type="none" w="med" len="med"/>
                      <a:tailEnd type="none" w="med" len="med"/>
                    </a:lnR>
                    <a:lnB w="38100" cmpd="sng">
                      <a:noFill/>
                    </a:lnB>
                    <a:solidFill>
                      <a:srgbClr val="D79DA7"/>
                    </a:solidFill>
                  </a:tcPr>
                </a:tc>
                <a:tc>
                  <a:txBody>
                    <a:bodyPr/>
                    <a:lstStyle/>
                    <a:p>
                      <a:pPr algn="ctr"/>
                      <a:r>
                        <a:rPr lang="en-US" altLang="zh-TW" dirty="0"/>
                        <a:t>Large</a:t>
                      </a:r>
                      <a:endParaRPr lang="zh-TW" altLang="en-US" dirty="0"/>
                    </a:p>
                  </a:txBody>
                  <a:tcPr anchor="ctr">
                    <a:lnL w="12700" cap="flat" cmpd="sng" algn="ctr">
                      <a:noFill/>
                      <a:prstDash val="solid"/>
                      <a:round/>
                      <a:headEnd type="none" w="med" len="med"/>
                      <a:tailEnd type="none" w="med" len="med"/>
                    </a:lnL>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32235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841D9D8-9F3D-4F66-B69F-D77B554669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56403" y="1849365"/>
            <a:ext cx="5448300" cy="327355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F36E90D2-6628-4791-8857-9112F6C3F36C}"/>
              </a:ext>
            </a:extLst>
          </p:cNvPr>
          <p:cNvGraphicFramePr>
            <a:graphicFrameLocks noGrp="1"/>
          </p:cNvGraphicFramePr>
          <p:nvPr>
            <p:extLst>
              <p:ext uri="{D42A27DB-BD31-4B8C-83A1-F6EECF244321}">
                <p14:modId xmlns:p14="http://schemas.microsoft.com/office/powerpoint/2010/main" val="287107531"/>
              </p:ext>
            </p:extLst>
          </p:nvPr>
        </p:nvGraphicFramePr>
        <p:xfrm>
          <a:off x="6356403" y="1856134"/>
          <a:ext cx="5448300" cy="3266783"/>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925335159"/>
                    </a:ext>
                  </a:extLst>
                </a:gridCol>
                <a:gridCol w="1816100">
                  <a:extLst>
                    <a:ext uri="{9D8B030D-6E8A-4147-A177-3AD203B41FA5}">
                      <a16:colId xmlns:a16="http://schemas.microsoft.com/office/drawing/2014/main" val="1225509667"/>
                    </a:ext>
                  </a:extLst>
                </a:gridCol>
                <a:gridCol w="1816100">
                  <a:extLst>
                    <a:ext uri="{9D8B030D-6E8A-4147-A177-3AD203B41FA5}">
                      <a16:colId xmlns:a16="http://schemas.microsoft.com/office/drawing/2014/main" val="850758534"/>
                    </a:ext>
                  </a:extLst>
                </a:gridCol>
              </a:tblGrid>
              <a:tr h="6564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Animal</a:t>
                      </a:r>
                      <a:endParaRPr lang="zh-TW" altLang="en-US" dirty="0"/>
                    </a:p>
                  </a:txBody>
                  <a:tcPr anchor="ctr">
                    <a:lnB w="38100" cmpd="sng">
                      <a:noFill/>
                    </a:lnB>
                    <a:solidFill>
                      <a:srgbClr val="C47660"/>
                    </a:solidFill>
                  </a:tcPr>
                </a:tc>
                <a:tc>
                  <a:txBody>
                    <a:bodyPr/>
                    <a:lstStyle/>
                    <a:p>
                      <a:pPr algn="ctr"/>
                      <a:r>
                        <a:rPr lang="en-US" altLang="zh-TW" dirty="0"/>
                        <a:t>Color</a:t>
                      </a:r>
                      <a:endParaRPr lang="zh-TW" altLang="en-US" dirty="0"/>
                    </a:p>
                  </a:txBody>
                  <a:tcPr anchor="ctr">
                    <a:lnB w="38100" cmpd="sng">
                      <a:noFill/>
                    </a:lnB>
                    <a:solidFill>
                      <a:srgbClr val="D0C1AC"/>
                    </a:solidFill>
                  </a:tcPr>
                </a:tc>
                <a:tc>
                  <a:txBody>
                    <a:bodyPr/>
                    <a:lstStyle/>
                    <a:p>
                      <a:pPr algn="ctr"/>
                      <a:r>
                        <a:rPr lang="en-US" altLang="zh-TW" dirty="0"/>
                        <a:t>Size</a:t>
                      </a:r>
                      <a:endParaRPr lang="zh-TW" altLang="en-US" dirty="0"/>
                    </a:p>
                  </a:txBody>
                  <a:tcPr anchor="ctr">
                    <a:lnB w="38100" cmpd="sng">
                      <a:noFill/>
                    </a:lnB>
                    <a:solidFill>
                      <a:srgbClr val="D79DA7"/>
                    </a:solidFill>
                  </a:tcPr>
                </a:tc>
                <a:extLst>
                  <a:ext uri="{0D108BD9-81ED-4DB2-BD59-A6C34878D82A}">
                    <a16:rowId xmlns:a16="http://schemas.microsoft.com/office/drawing/2014/main" val="4238049435"/>
                  </a:ext>
                </a:extLst>
              </a:tr>
              <a:tr h="652571">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652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latin typeface="Times New Roman" panose="02020603050405020304" pitchFamily="18" charset="0"/>
                          <a:cs typeface="Times New Roman" panose="02020603050405020304" pitchFamily="18" charset="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652571">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95937D9A-8164-4734-B052-C10DEAD30EBE}"/>
              </a:ext>
            </a:extLst>
          </p:cNvPr>
          <p:cNvGraphicFramePr>
            <a:graphicFrameLocks noGrp="1"/>
          </p:cNvGraphicFramePr>
          <p:nvPr>
            <p:extLst>
              <p:ext uri="{D42A27DB-BD31-4B8C-83A1-F6EECF244321}">
                <p14:modId xmlns:p14="http://schemas.microsoft.com/office/powerpoint/2010/main" val="293023565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
        <p:nvSpPr>
          <p:cNvPr id="9" name="TextBox 5">
            <a:extLst>
              <a:ext uri="{FF2B5EF4-FFF2-40B4-BE49-F238E27FC236}">
                <a16:creationId xmlns:a16="http://schemas.microsoft.com/office/drawing/2014/main" id="{0F89FD5C-3ED2-435D-9FC1-F656ED845FEA}"/>
              </a:ext>
            </a:extLst>
          </p:cNvPr>
          <p:cNvSpPr txBox="1"/>
          <p:nvPr/>
        </p:nvSpPr>
        <p:spPr>
          <a:xfrm>
            <a:off x="838200" y="1690688"/>
            <a:ext cx="4752000" cy="3289362"/>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In this study, we propose a method of encoding binary data into numerical data. Through grouping, sequencing, and transforming the binary row data with BCD encode.</a:t>
            </a:r>
          </a:p>
          <a:p>
            <a:pPr marL="342900" indent="-342900" algn="just">
              <a:lnSpc>
                <a:spcPct val="150000"/>
              </a:lnSpc>
              <a:buFont typeface="+mj-lt"/>
              <a:buAutoNum type="arabicPeriod"/>
            </a:pPr>
            <a:r>
              <a:rPr lang="en-US" altLang="zh-TW" dirty="0">
                <a:solidFill>
                  <a:srgbClr val="000000"/>
                </a:solidFill>
                <a:latin typeface="Nunito Light"/>
              </a:rPr>
              <a:t>Grouping similar, correlated features</a:t>
            </a:r>
          </a:p>
          <a:p>
            <a:pPr marL="342900" indent="-342900" algn="just">
              <a:lnSpc>
                <a:spcPct val="150000"/>
              </a:lnSpc>
              <a:buFont typeface="+mj-lt"/>
              <a:buAutoNum type="arabicPeriod"/>
            </a:pPr>
            <a:r>
              <a:rPr lang="en-US" altLang="zh-TW" dirty="0">
                <a:solidFill>
                  <a:srgbClr val="000000"/>
                </a:solidFill>
                <a:latin typeface="Nunito Light"/>
              </a:rPr>
              <a:t>Sequencing features in each feature group</a:t>
            </a:r>
          </a:p>
          <a:p>
            <a:pPr marL="342900" indent="-342900" algn="just">
              <a:lnSpc>
                <a:spcPct val="150000"/>
              </a:lnSpc>
              <a:buFont typeface="+mj-lt"/>
              <a:buAutoNum type="arabicPeriod"/>
            </a:pPr>
            <a:r>
              <a:rPr lang="en-US" altLang="zh-TW" dirty="0">
                <a:solidFill>
                  <a:srgbClr val="000000"/>
                </a:solidFill>
                <a:highlight>
                  <a:srgbClr val="FFFF00"/>
                </a:highlight>
                <a:latin typeface="Nunito Light"/>
              </a:rPr>
              <a:t>BCD encode on each feature group</a:t>
            </a:r>
          </a:p>
        </p:txBody>
      </p:sp>
    </p:spTree>
    <p:extLst>
      <p:ext uri="{BB962C8B-B14F-4D97-AF65-F5344CB8AC3E}">
        <p14:creationId xmlns:p14="http://schemas.microsoft.com/office/powerpoint/2010/main" val="19502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3B75D-4134-4AD5-B102-F904A86F07B1}"/>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-problem definition</a:t>
            </a:r>
            <a:endParaRPr lang="zh-TW" altLang="en-US" i="1" dirty="0">
              <a:latin typeface="Nunito Light" panose="00000400000000000000" pitchFamily="2" charset="0"/>
            </a:endParaRPr>
          </a:p>
        </p:txBody>
      </p:sp>
      <p:sp>
        <p:nvSpPr>
          <p:cNvPr id="3" name="頁尾版面配置區 2">
            <a:extLst>
              <a:ext uri="{FF2B5EF4-FFF2-40B4-BE49-F238E27FC236}">
                <a16:creationId xmlns:a16="http://schemas.microsoft.com/office/drawing/2014/main" id="{60E31A77-2D0E-459D-9E36-E08DBD62A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E27CCD49-B4A2-454A-8837-051701A08B71}"/>
                  </a:ext>
                </a:extLst>
              </p:cNvPr>
              <p:cNvSpPr txBox="1"/>
              <p:nvPr/>
            </p:nvSpPr>
            <p:spPr>
              <a:xfrm>
                <a:off x="838201" y="1690688"/>
                <a:ext cx="4286458" cy="1694310"/>
              </a:xfrm>
              <a:prstGeom prst="rect">
                <a:avLst/>
              </a:prstGeom>
            </p:spPr>
            <p:txBody>
              <a:bodyPr wrap="square" lIns="0" tIns="0" rIns="0" bIns="0" rtlCol="0" anchor="t">
                <a:spAutoFit/>
              </a:bodyPr>
              <a:lstStyle/>
              <a:p>
                <a:pPr>
                  <a:lnSpc>
                    <a:spcPct val="150000"/>
                  </a:lnSpc>
                </a:pPr>
                <a:r>
                  <a:rPr lang="en-US" altLang="zh-TW" dirty="0">
                    <a:solidFill>
                      <a:srgbClr val="000000"/>
                    </a:solidFill>
                    <a:latin typeface="Nunito Light"/>
                  </a:rPr>
                  <a:t>The main goal is to find the optimal </a:t>
                </a:r>
                <a14:m>
                  <m:oMath xmlns:m="http://schemas.openxmlformats.org/officeDocument/2006/math">
                    <m:sSub>
                      <m:sSubPr>
                        <m:ctrlPr>
                          <a:rPr lang="en-US" altLang="zh-TW" i="1">
                            <a:solidFill>
                              <a:schemeClr val="dk1"/>
                            </a:solidFill>
                            <a:latin typeface="Cambria Math" panose="02040503050406030204" pitchFamily="18" charset="0"/>
                          </a:rPr>
                        </m:ctrlPr>
                      </m:sSubPr>
                      <m:e>
                        <m:r>
                          <a:rPr lang="en-US" altLang="zh-TW" i="1">
                            <a:solidFill>
                              <a:schemeClr val="dk1"/>
                            </a:solidFill>
                            <a:latin typeface="Cambria Math" panose="02040503050406030204" pitchFamily="18" charset="0"/>
                          </a:rPr>
                          <m:t>𝐺</m:t>
                        </m:r>
                      </m:e>
                      <m:sub>
                        <m:r>
                          <a:rPr lang="en-US" altLang="zh-TW" i="1">
                            <a:solidFill>
                              <a:schemeClr val="dk1"/>
                            </a:solidFill>
                            <a:latin typeface="Cambria Math" panose="02040503050406030204" pitchFamily="18" charset="0"/>
                          </a:rPr>
                          <m:t>𝑗</m:t>
                        </m:r>
                      </m:sub>
                    </m:sSub>
                  </m:oMath>
                </a14:m>
                <a:r>
                  <a:rPr lang="en-US" altLang="zh-TW" dirty="0">
                    <a:solidFill>
                      <a:srgbClr val="000000"/>
                    </a:solidFill>
                    <a:latin typeface="Nunito Light"/>
                  </a:rPr>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oMath>
                </a14:m>
                <a:r>
                  <a:rPr lang="en-US" altLang="zh-TW" dirty="0">
                    <a:solidFill>
                      <a:srgbClr val="000000"/>
                    </a:solidFill>
                    <a:latin typeface="Nunito Light"/>
                  </a:rPr>
                  <a:t> , such that the encoded numerical data would perform better in the classification task.</a:t>
                </a:r>
              </a:p>
            </p:txBody>
          </p:sp>
        </mc:Choice>
        <mc:Fallback xmlns="">
          <p:sp>
            <p:nvSpPr>
              <p:cNvPr id="7" name="TextBox 5">
                <a:extLst>
                  <a:ext uri="{FF2B5EF4-FFF2-40B4-BE49-F238E27FC236}">
                    <a16:creationId xmlns:a16="http://schemas.microsoft.com/office/drawing/2014/main" id="{E27CCD49-B4A2-454A-8837-051701A08B71}"/>
                  </a:ext>
                </a:extLst>
              </p:cNvPr>
              <p:cNvSpPr txBox="1">
                <a:spLocks noRot="1" noChangeAspect="1" noMove="1" noResize="1" noEditPoints="1" noAdjustHandles="1" noChangeArrowheads="1" noChangeShapeType="1" noTextEdit="1"/>
              </p:cNvSpPr>
              <p:nvPr/>
            </p:nvSpPr>
            <p:spPr>
              <a:xfrm>
                <a:off x="838201" y="1690688"/>
                <a:ext cx="4286458" cy="1694310"/>
              </a:xfrm>
              <a:prstGeom prst="rect">
                <a:avLst/>
              </a:prstGeom>
              <a:blipFill>
                <a:blip r:embed="rId3"/>
                <a:stretch>
                  <a:fillRect l="-3414" r="-3983" b="-79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509718682"/>
                  </p:ext>
                </p:extLst>
              </p:nvPr>
            </p:nvGraphicFramePr>
            <p:xfrm>
              <a:off x="5606980" y="1819007"/>
              <a:ext cx="5817995" cy="3803648"/>
            </p:xfrm>
            <a:graphic>
              <a:graphicData uri="http://schemas.openxmlformats.org/drawingml/2006/table">
                <a:tbl>
                  <a:tblPr firstRow="1" bandRow="1">
                    <a:tableStyleId>{5C22544A-7EE6-4342-B048-85BDC9FD1C3A}</a:tableStyleId>
                  </a:tblPr>
                  <a:tblGrid>
                    <a:gridCol w="1801611">
                      <a:extLst>
                        <a:ext uri="{9D8B030D-6E8A-4147-A177-3AD203B41FA5}">
                          <a16:colId xmlns:a16="http://schemas.microsoft.com/office/drawing/2014/main" val="4077551756"/>
                        </a:ext>
                      </a:extLst>
                    </a:gridCol>
                    <a:gridCol w="4016384">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𝑋</m:t>
                                    </m:r>
                                  </m:e>
                                  <m:sub>
                                    <m:r>
                                      <a:rPr lang="en-US" altLang="zh-TW" sz="1800" i="1" kern="1200">
                                        <a:solidFill>
                                          <a:schemeClr val="dk1"/>
                                        </a:solidFill>
                                        <a:effectLst/>
                                        <a:latin typeface="Cambria Math" panose="02040503050406030204" pitchFamily="18" charset="0"/>
                                        <a:ea typeface="+mn-ea"/>
                                        <a:cs typeface="+mn-cs"/>
                                      </a:rPr>
                                      <m:t>𝑖</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effectLst/>
                              <a:ea typeface="標楷體" panose="03000509000000000000" pitchFamily="65" charset="-120"/>
                              <a:cs typeface="Arial" panose="020B0604020202020204" pitchFamily="34" charset="0"/>
                            </a:rPr>
                            <a:t>The </a:t>
                          </a:r>
                          <a14:m>
                            <m:oMath xmlns:m="http://schemas.openxmlformats.org/officeDocument/2006/math">
                              <m:sSup>
                                <m:sSupPr>
                                  <m:ctrlP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ctrlPr>
                                </m:sSupPr>
                                <m:e>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𝑖</m:t>
                                  </m:r>
                                </m:e>
                                <m:sup>
                                  <m:r>
                                    <a:rPr lang="en-US" altLang="zh-TW" sz="1400" b="0" i="1" smtClean="0">
                                      <a:effectLst/>
                                      <a:latin typeface="Cambria Math" panose="02040503050406030204" pitchFamily="18" charset="0"/>
                                      <a:ea typeface="標楷體" panose="03000509000000000000" pitchFamily="65" charset="-120"/>
                                      <a:cs typeface="Arial" panose="020B0604020202020204" pitchFamily="34" charset="0"/>
                                    </a:rPr>
                                    <m:t>𝑡h</m:t>
                                  </m:r>
                                </m:sup>
                              </m:sSup>
                              <m:r>
                                <a:rPr lang="en-US" altLang="zh-TW" sz="1400" b="0" i="1" smtClean="0">
                                  <a:effectLst/>
                                  <a:latin typeface="Cambria Math" panose="02040503050406030204" pitchFamily="18" charset="0"/>
                                  <a:ea typeface="標楷體" panose="03000509000000000000" pitchFamily="65" charset="-120"/>
                                  <a:cs typeface="Arial" panose="020B0604020202020204" pitchFamily="34" charset="0"/>
                                </a:rPr>
                                <m:t> </m:t>
                              </m:r>
                            </m:oMath>
                          </a14:m>
                          <a:r>
                            <a:rPr lang="en-US" altLang="zh-TW" sz="1400" dirty="0"/>
                            <a:t> feature of Binary</a:t>
                          </a:r>
                          <a:r>
                            <a:rPr lang="en-US" altLang="zh-TW" sz="1400" baseline="0" dirty="0"/>
                            <a:t> data </a:t>
                          </a:r>
                          <a14:m>
                            <m:oMath xmlns:m="http://schemas.openxmlformats.org/officeDocument/2006/math">
                              <m:r>
                                <a:rPr lang="en-US" altLang="zh-TW" sz="1400" i="1" kern="1200" smtClean="0">
                                  <a:solidFill>
                                    <a:schemeClr val="dk1"/>
                                  </a:solidFill>
                                  <a:effectLst/>
                                  <a:latin typeface="Cambria Math" panose="02040503050406030204" pitchFamily="18" charset="0"/>
                                  <a:ea typeface="+mn-ea"/>
                                  <a:cs typeface="+mn-cs"/>
                                </a:rPr>
                                <m:t>𝑋</m:t>
                              </m:r>
                            </m:oMath>
                          </a14:m>
                          <a:r>
                            <a:rPr lang="en-US" altLang="zh-TW" sz="1400" baseline="0" dirty="0"/>
                            <a:t>, </a:t>
                          </a:r>
                          <a14:m>
                            <m:oMath xmlns:m="http://schemas.openxmlformats.org/officeDocument/2006/math">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0≤</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𝑖</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m:t>
                              </m:r>
                              <m:r>
                                <a:rPr lang="en-US" altLang="zh-TW" sz="1400" i="1" smtClean="0">
                                  <a:effectLst/>
                                  <a:latin typeface="Cambria Math" panose="02040503050406030204" pitchFamily="18" charset="0"/>
                                  <a:ea typeface="標楷體" panose="03000509000000000000" pitchFamily="65" charset="-120"/>
                                  <a:cs typeface="Arial" panose="020B0604020202020204" pitchFamily="34" charset="0"/>
                                </a:rPr>
                                <m:t>𝑛</m:t>
                              </m:r>
                            </m:oMath>
                          </a14:m>
                          <a:r>
                            <a:rPr lang="zh-TW" altLang="en-US" sz="1400" dirty="0"/>
                            <a:t> </a:t>
                          </a:r>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Cambria Math" panose="02040503050406030204" pitchFamily="18" charset="0"/>
                                    <a:ea typeface="+mn-ea"/>
                                    <a:cs typeface="+mn-cs"/>
                                  </a:rPr>
                                  <m:t>𝑔</m:t>
                                </m:r>
                                <m:r>
                                  <a:rPr lang="en-US" altLang="zh-TW" sz="1800" kern="1200">
                                    <a:solidFill>
                                      <a:schemeClr val="dk1"/>
                                    </a:solidFill>
                                    <a:effectLst/>
                                    <a:latin typeface="Cambria Math" panose="02040503050406030204" pitchFamily="18" charset="0"/>
                                    <a:ea typeface="+mn-ea"/>
                                    <a:cs typeface="+mn-cs"/>
                                  </a:rPr>
                                  <m:t>(</m:t>
                                </m:r>
                                <m:r>
                                  <a:rPr lang="en-US" altLang="zh-TW" sz="1800" i="1" kern="1200">
                                    <a:solidFill>
                                      <a:schemeClr val="dk1"/>
                                    </a:solidFill>
                                    <a:effectLst/>
                                    <a:latin typeface="Cambria Math" panose="02040503050406030204" pitchFamily="18" charset="0"/>
                                    <a:ea typeface="+mn-ea"/>
                                    <a:cs typeface="+mn-cs"/>
                                  </a:rPr>
                                  <m:t>𝑋</m:t>
                                </m:r>
                                <m:r>
                                  <a:rPr lang="en-US" altLang="zh-TW" sz="1800" kern="1200">
                                    <a:solidFill>
                                      <a:schemeClr val="dk1"/>
                                    </a:solidFill>
                                    <a:effectLst/>
                                    <a:latin typeface="Cambria Math" panose="02040503050406030204" pitchFamily="18" charset="0"/>
                                    <a:ea typeface="+mn-ea"/>
                                    <a:cs typeface="+mn-cs"/>
                                  </a:rPr>
                                  <m:t>)</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Clustering</a:t>
                          </a:r>
                          <a:r>
                            <a:rPr lang="en-US" altLang="zh-TW" sz="1400" baseline="0" dirty="0"/>
                            <a:t> </a:t>
                          </a:r>
                          <a:r>
                            <a:rPr lang="en-US" altLang="zh-TW" sz="1400" dirty="0"/>
                            <a:t>methods</a:t>
                          </a:r>
                          <a:r>
                            <a:rPr lang="en-US" altLang="zh-TW" sz="1400" baseline="0" dirty="0"/>
                            <a:t> for</a:t>
                          </a:r>
                          <a:r>
                            <a:rPr lang="en-US" altLang="zh-TW" sz="1400" dirty="0"/>
                            <a:t> </a:t>
                          </a:r>
                          <a14:m>
                            <m:oMath xmlns:m="http://schemas.openxmlformats.org/officeDocument/2006/math">
                              <m:r>
                                <a:rPr lang="en-US" altLang="zh-TW" sz="1400" i="1" kern="1200" smtClean="0">
                                  <a:solidFill>
                                    <a:schemeClr val="dk1"/>
                                  </a:solidFill>
                                  <a:effectLst/>
                                  <a:latin typeface="Cambria Math" panose="02040503050406030204" pitchFamily="18" charset="0"/>
                                  <a:ea typeface="+mn-ea"/>
                                  <a:cs typeface="+mn-cs"/>
                                </a:rPr>
                                <m:t>𝑋</m:t>
                              </m:r>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kern="1200" smtClean="0">
                                        <a:solidFill>
                                          <a:schemeClr val="dk1"/>
                                        </a:solidFill>
                                        <a:latin typeface="Cambria Math" panose="02040503050406030204" pitchFamily="18" charset="0"/>
                                        <a:ea typeface="+mn-ea"/>
                                        <a:cs typeface="+mn-cs"/>
                                      </a:rPr>
                                    </m:ctrlPr>
                                  </m:sSubPr>
                                  <m:e>
                                    <m:r>
                                      <a:rPr lang="en-US" altLang="zh-TW" sz="1800" i="1" kern="1200" smtClean="0">
                                        <a:solidFill>
                                          <a:schemeClr val="dk1"/>
                                        </a:solidFill>
                                        <a:latin typeface="Cambria Math" panose="02040503050406030204" pitchFamily="18" charset="0"/>
                                        <a:ea typeface="+mn-ea"/>
                                        <a:cs typeface="+mn-cs"/>
                                      </a:rPr>
                                      <m:t>𝐺</m:t>
                                    </m:r>
                                  </m:e>
                                  <m:sub>
                                    <m:r>
                                      <a:rPr lang="en-US" altLang="zh-TW" sz="1800" b="0" i="1" kern="1200" smtClean="0">
                                        <a:solidFill>
                                          <a:schemeClr val="dk1"/>
                                        </a:solidFill>
                                        <a:latin typeface="Cambria Math" panose="02040503050406030204" pitchFamily="18" charset="0"/>
                                        <a:ea typeface="+mn-ea"/>
                                        <a:cs typeface="+mn-cs"/>
                                      </a:rPr>
                                      <m:t>𝑗</m:t>
                                    </m:r>
                                  </m:sub>
                                </m:sSub>
                              </m:oMath>
                            </m:oMathPara>
                          </a14:m>
                          <a:endParaRPr lang="zh-TW" altLang="en-US" sz="1800" i="1" kern="1200" dirty="0">
                            <a:solidFill>
                              <a:schemeClr val="dk1"/>
                            </a:solidFill>
                            <a:latin typeface="Cambria Math" panose="02040503050406030204" pitchFamily="18" charset="0"/>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The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clustered</a:t>
                          </a:r>
                          <a:r>
                            <a:rPr lang="en-US" altLang="zh-TW" sz="1400" baseline="0" dirty="0"/>
                            <a:t> </a:t>
                          </a:r>
                          <a:r>
                            <a:rPr lang="en-US" altLang="zh-TW" sz="1400" dirty="0"/>
                            <a:t>feature group</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4247947"/>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Cambria Math" panose="02040503050406030204" pitchFamily="18" charset="0"/>
                                    <a:ea typeface="+mn-ea"/>
                                    <a:cs typeface="+mn-cs"/>
                                  </a:rPr>
                                  <m:t>𝑠</m:t>
                                </m:r>
                                <m:r>
                                  <a:rPr lang="en-US" altLang="zh-TW" sz="1800" kern="1200">
                                    <a:solidFill>
                                      <a:schemeClr val="dk1"/>
                                    </a:solidFill>
                                    <a:effectLst/>
                                    <a:latin typeface="Cambria Math" panose="02040503050406030204" pitchFamily="18" charset="0"/>
                                    <a:ea typeface="+mn-ea"/>
                                    <a:cs typeface="+mn-cs"/>
                                  </a:rPr>
                                  <m:t>(</m:t>
                                </m:r>
                                <m:sSub>
                                  <m:sSubPr>
                                    <m:ctrlPr>
                                      <a:rPr lang="zh-TW" altLang="zh-TW" sz="1800" i="1" kern="120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𝐺</m:t>
                                    </m:r>
                                  </m:e>
                                  <m:sub>
                                    <m:r>
                                      <a:rPr lang="en-US" altLang="zh-TW" sz="1800" i="1" kern="1200">
                                        <a:solidFill>
                                          <a:schemeClr val="dk1"/>
                                        </a:solidFill>
                                        <a:effectLst/>
                                        <a:latin typeface="Cambria Math" panose="02040503050406030204" pitchFamily="18" charset="0"/>
                                        <a:ea typeface="+mn-ea"/>
                                        <a:cs typeface="+mn-cs"/>
                                      </a:rPr>
                                      <m:t>𝑗</m:t>
                                    </m:r>
                                  </m:sub>
                                </m:sSub>
                                <m:r>
                                  <a:rPr lang="en-US" altLang="zh-TW" sz="1800" kern="1200">
                                    <a:solidFill>
                                      <a:schemeClr val="dk1"/>
                                    </a:solidFill>
                                    <a:effectLst/>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Sequencing</a:t>
                          </a:r>
                          <a:r>
                            <a:rPr lang="en-US" altLang="zh-TW" sz="1400" baseline="0" dirty="0"/>
                            <a:t> </a:t>
                          </a:r>
                          <a:r>
                            <a:rPr lang="en-US" altLang="zh-TW" sz="1400" dirty="0"/>
                            <a:t>methods</a:t>
                          </a:r>
                          <a:r>
                            <a:rPr lang="en-US" altLang="zh-TW" sz="1400" baseline="0" dirty="0"/>
                            <a:t> for </a:t>
                          </a:r>
                          <a14:m>
                            <m:oMath xmlns:m="http://schemas.openxmlformats.org/officeDocument/2006/math">
                              <m:sSub>
                                <m:sSubPr>
                                  <m:ctrlPr>
                                    <a:rPr lang="zh-TW" altLang="zh-TW" sz="1400" i="1" kern="1200" smtClean="0">
                                      <a:solidFill>
                                        <a:schemeClr val="dk1"/>
                                      </a:solidFill>
                                      <a:effectLst/>
                                      <a:latin typeface="Cambria Math" panose="02040503050406030204" pitchFamily="18" charset="0"/>
                                      <a:ea typeface="+mn-ea"/>
                                      <a:cs typeface="+mn-cs"/>
                                    </a:rPr>
                                  </m:ctrlPr>
                                </m:sSubPr>
                                <m:e>
                                  <m:r>
                                    <a:rPr lang="en-US" altLang="zh-TW" sz="1400" i="1" kern="1200">
                                      <a:solidFill>
                                        <a:schemeClr val="dk1"/>
                                      </a:solidFill>
                                      <a:effectLst/>
                                      <a:latin typeface="Cambria Math" panose="02040503050406030204" pitchFamily="18" charset="0"/>
                                      <a:ea typeface="+mn-ea"/>
                                      <a:cs typeface="+mn-cs"/>
                                    </a:rPr>
                                    <m:t>𝐺</m:t>
                                  </m:r>
                                </m:e>
                                <m:sub>
                                  <m:r>
                                    <a:rPr lang="en-US" altLang="zh-TW" sz="1400" i="1" kern="1200">
                                      <a:solidFill>
                                        <a:schemeClr val="dk1"/>
                                      </a:solidFill>
                                      <a:effectLst/>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66865645"/>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𝑆</m:t>
                                    </m:r>
                                  </m:e>
                                  <m:sub>
                                    <m:r>
                                      <a:rPr lang="en-US" altLang="zh-TW" sz="1800" i="1" kern="1200">
                                        <a:solidFill>
                                          <a:schemeClr val="dk1"/>
                                        </a:solidFill>
                                        <a:effectLst/>
                                        <a:latin typeface="Cambria Math" panose="02040503050406030204" pitchFamily="18" charset="0"/>
                                        <a:ea typeface="+mn-ea"/>
                                        <a:cs typeface="+mn-cs"/>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Sequenced features</a:t>
                          </a:r>
                          <a:r>
                            <a:rPr lang="en-US" altLang="zh-TW" sz="1400" baseline="0" dirty="0"/>
                            <a:t> </a:t>
                          </a:r>
                          <a:r>
                            <a:rPr lang="en-US" altLang="zh-TW" sz="1400" dirty="0"/>
                            <a:t>of  </a:t>
                          </a:r>
                          <a14:m>
                            <m:oMath xmlns:m="http://schemas.openxmlformats.org/officeDocument/2006/math">
                              <m:sSub>
                                <m:sSubPr>
                                  <m:ctrlPr>
                                    <a:rPr lang="en-US" altLang="zh-TW" sz="1400" i="1" kern="1200" smtClean="0">
                                      <a:solidFill>
                                        <a:schemeClr val="dk1"/>
                                      </a:solidFill>
                                      <a:latin typeface="Cambria Math" panose="02040503050406030204" pitchFamily="18" charset="0"/>
                                      <a:ea typeface="+mn-ea"/>
                                      <a:cs typeface="+mn-cs"/>
                                    </a:rPr>
                                  </m:ctrlPr>
                                </m:sSubPr>
                                <m:e>
                                  <m:r>
                                    <a:rPr lang="en-US" altLang="zh-TW" sz="1400" i="1" kern="1200" smtClean="0">
                                      <a:solidFill>
                                        <a:schemeClr val="dk1"/>
                                      </a:solidFill>
                                      <a:latin typeface="Cambria Math" panose="02040503050406030204" pitchFamily="18" charset="0"/>
                                      <a:ea typeface="+mn-ea"/>
                                      <a:cs typeface="+mn-cs"/>
                                    </a:rPr>
                                    <m:t>𝐺</m:t>
                                  </m:r>
                                </m:e>
                                <m:sub>
                                  <m:r>
                                    <a:rPr lang="en-US" altLang="zh-TW" sz="1400" b="0" i="1" kern="1200" smtClean="0">
                                      <a:solidFill>
                                        <a:schemeClr val="dk1"/>
                                      </a:solidFill>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08270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effectLst/>
                                    <a:latin typeface="Cambria Math" panose="02040503050406030204" pitchFamily="18" charset="0"/>
                                    <a:ea typeface="+mn-ea"/>
                                    <a:cs typeface="+mn-cs"/>
                                  </a:rPr>
                                  <m:t>𝐵𝐶𝐷</m:t>
                                </m:r>
                                <m:r>
                                  <a:rPr lang="en-US" altLang="zh-TW" sz="1800" kern="1200">
                                    <a:solidFill>
                                      <a:schemeClr val="dk1"/>
                                    </a:solidFill>
                                    <a:effectLst/>
                                    <a:latin typeface="Cambria Math" panose="02040503050406030204" pitchFamily="18" charset="0"/>
                                    <a:ea typeface="+mn-ea"/>
                                    <a:cs typeface="+mn-cs"/>
                                  </a:rPr>
                                  <m:t>(</m:t>
                                </m:r>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𝑆</m:t>
                                    </m:r>
                                  </m:e>
                                  <m:sub>
                                    <m:r>
                                      <a:rPr lang="en-US" altLang="zh-TW" sz="1800" i="1" kern="1200">
                                        <a:solidFill>
                                          <a:schemeClr val="dk1"/>
                                        </a:solidFill>
                                        <a:effectLst/>
                                        <a:latin typeface="Cambria Math" panose="02040503050406030204" pitchFamily="18" charset="0"/>
                                        <a:ea typeface="+mn-ea"/>
                                        <a:cs typeface="+mn-cs"/>
                                      </a:rPr>
                                      <m:t>𝑗</m:t>
                                    </m:r>
                                  </m:sub>
                                </m:sSub>
                                <m:r>
                                  <a:rPr lang="en-US" altLang="zh-TW" sz="1800" kern="1200">
                                    <a:solidFill>
                                      <a:schemeClr val="dk1"/>
                                    </a:solidFill>
                                    <a:effectLst/>
                                    <a:latin typeface="Cambria Math" panose="02040503050406030204" pitchFamily="18" charset="0"/>
                                    <a:ea typeface="+mn-ea"/>
                                    <a:cs typeface="+mn-cs"/>
                                  </a:rPr>
                                  <m:t>)</m:t>
                                </m:r>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400" dirty="0"/>
                            <a:t>BCD code of </a:t>
                          </a:r>
                          <a14:m>
                            <m:oMath xmlns:m="http://schemas.openxmlformats.org/officeDocument/2006/math">
                              <m:sSub>
                                <m:sSubPr>
                                  <m:ctrlPr>
                                    <a:rPr lang="zh-TW" altLang="zh-TW" sz="1400" i="1" kern="1200" smtClean="0">
                                      <a:solidFill>
                                        <a:schemeClr val="dk1"/>
                                      </a:solidFill>
                                      <a:effectLst/>
                                      <a:latin typeface="Cambria Math" panose="02040503050406030204" pitchFamily="18" charset="0"/>
                                      <a:ea typeface="+mn-ea"/>
                                      <a:cs typeface="+mn-cs"/>
                                    </a:rPr>
                                  </m:ctrlPr>
                                </m:sSubPr>
                                <m:e>
                                  <m:r>
                                    <a:rPr lang="en-US" altLang="zh-TW" sz="1400" i="1" kern="1200">
                                      <a:solidFill>
                                        <a:schemeClr val="dk1"/>
                                      </a:solidFill>
                                      <a:effectLst/>
                                      <a:latin typeface="Cambria Math" panose="02040503050406030204" pitchFamily="18" charset="0"/>
                                      <a:ea typeface="+mn-ea"/>
                                      <a:cs typeface="+mn-cs"/>
                                    </a:rPr>
                                    <m:t>𝑆</m:t>
                                  </m:r>
                                </m:e>
                                <m:sub>
                                  <m:r>
                                    <a:rPr lang="en-US" altLang="zh-TW" sz="1400" i="1" kern="1200">
                                      <a:solidFill>
                                        <a:schemeClr val="dk1"/>
                                      </a:solidFill>
                                      <a:effectLst/>
                                      <a:latin typeface="Cambria Math" panose="02040503050406030204" pitchFamily="18" charset="0"/>
                                      <a:ea typeface="+mn-ea"/>
                                      <a:cs typeface="+mn-cs"/>
                                    </a:rPr>
                                    <m:t>𝑗</m:t>
                                  </m:r>
                                </m:sub>
                              </m:sSub>
                            </m:oMath>
                          </a14:m>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74788230"/>
                      </a:ext>
                    </a:extLst>
                  </a:tr>
                  <a:tr h="475456">
                    <a:tc>
                      <a:txBody>
                        <a:bodyPr/>
                        <a:lstStyle/>
                        <a:p>
                          <a:pPr algn="ct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dk1"/>
                                        </a:solidFill>
                                        <a:effectLst/>
                                        <a:latin typeface="Cambria Math" panose="02040503050406030204" pitchFamily="18" charset="0"/>
                                        <a:ea typeface="+mn-ea"/>
                                        <a:cs typeface="+mn-cs"/>
                                      </a:rPr>
                                    </m:ctrlPr>
                                  </m:sSubPr>
                                  <m:e>
                                    <m:r>
                                      <a:rPr lang="en-US" altLang="zh-TW" sz="1800" i="1" kern="1200">
                                        <a:solidFill>
                                          <a:schemeClr val="dk1"/>
                                        </a:solidFill>
                                        <a:effectLst/>
                                        <a:latin typeface="Cambria Math" panose="02040503050406030204" pitchFamily="18" charset="0"/>
                                        <a:ea typeface="+mn-ea"/>
                                        <a:cs typeface="+mn-cs"/>
                                      </a:rPr>
                                      <m:t>𝑌</m:t>
                                    </m:r>
                                  </m:e>
                                  <m:sub>
                                    <m:r>
                                      <a:rPr lang="en-US" altLang="zh-TW" sz="1800" i="1" kern="1200">
                                        <a:solidFill>
                                          <a:schemeClr val="dk1"/>
                                        </a:solidFill>
                                        <a:effectLst/>
                                        <a:latin typeface="Cambria Math" panose="02040503050406030204" pitchFamily="18" charset="0"/>
                                        <a:ea typeface="+mn-ea"/>
                                        <a:cs typeface="+mn-cs"/>
                                      </a:rPr>
                                      <m:t>𝑗</m:t>
                                    </m:r>
                                  </m:sub>
                                </m:sSub>
                              </m:oMath>
                            </m:oMathPara>
                          </a14:m>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400" dirty="0"/>
                            <a:t>The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of encoded numerical data</a:t>
                          </a:r>
                          <a:endParaRPr lang="zh-TW" altLang="en-US" sz="1400"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494018560"/>
                      </a:ext>
                    </a:extLst>
                  </a:tr>
                </a:tbl>
              </a:graphicData>
            </a:graphic>
          </p:graphicFrame>
        </mc:Choice>
        <mc:Fallback xmlns="">
          <p:graphicFrame>
            <p:nvGraphicFramePr>
              <p:cNvPr id="4" name="表格 3">
                <a:extLst>
                  <a:ext uri="{FF2B5EF4-FFF2-40B4-BE49-F238E27FC236}">
                    <a16:creationId xmlns:a16="http://schemas.microsoft.com/office/drawing/2014/main" id="{1089E63D-FA9A-480B-9301-E7BB05C9BF7D}"/>
                  </a:ext>
                </a:extLst>
              </p:cNvPr>
              <p:cNvGraphicFramePr>
                <a:graphicFrameLocks noGrp="1"/>
              </p:cNvGraphicFramePr>
              <p:nvPr>
                <p:extLst>
                  <p:ext uri="{D42A27DB-BD31-4B8C-83A1-F6EECF244321}">
                    <p14:modId xmlns:p14="http://schemas.microsoft.com/office/powerpoint/2010/main" val="2509718682"/>
                  </p:ext>
                </p:extLst>
              </p:nvPr>
            </p:nvGraphicFramePr>
            <p:xfrm>
              <a:off x="5606980" y="1819007"/>
              <a:ext cx="5817995" cy="3803648"/>
            </p:xfrm>
            <a:graphic>
              <a:graphicData uri="http://schemas.openxmlformats.org/drawingml/2006/table">
                <a:tbl>
                  <a:tblPr firstRow="1" bandRow="1">
                    <a:tableStyleId>{5C22544A-7EE6-4342-B048-85BDC9FD1C3A}</a:tableStyleId>
                  </a:tblPr>
                  <a:tblGrid>
                    <a:gridCol w="1801611">
                      <a:extLst>
                        <a:ext uri="{9D8B030D-6E8A-4147-A177-3AD203B41FA5}">
                          <a16:colId xmlns:a16="http://schemas.microsoft.com/office/drawing/2014/main" val="4077551756"/>
                        </a:ext>
                      </a:extLst>
                    </a:gridCol>
                    <a:gridCol w="4016384">
                      <a:extLst>
                        <a:ext uri="{9D8B030D-6E8A-4147-A177-3AD203B41FA5}">
                          <a16:colId xmlns:a16="http://schemas.microsoft.com/office/drawing/2014/main" val="512824034"/>
                        </a:ext>
                      </a:extLst>
                    </a:gridCol>
                  </a:tblGrid>
                  <a:tr h="475456">
                    <a:tc>
                      <a:txBody>
                        <a:bodyPr/>
                        <a:lstStyle/>
                        <a:p>
                          <a:pPr algn="ctr"/>
                          <a:r>
                            <a:rPr lang="en-US" altLang="zh-TW" dirty="0"/>
                            <a:t>Symbol</a:t>
                          </a:r>
                          <a:endParaRPr lang="zh-TW" altLang="en-US" dirty="0"/>
                        </a:p>
                      </a:txBody>
                      <a:tcPr anchor="ctr">
                        <a:lnB w="38100" cmpd="sng">
                          <a:noFill/>
                        </a:lnB>
                        <a:solidFill>
                          <a:srgbClr val="14365D"/>
                        </a:solidFill>
                      </a:tcPr>
                    </a:tc>
                    <a:tc>
                      <a:txBody>
                        <a:bodyPr/>
                        <a:lstStyle/>
                        <a:p>
                          <a:pPr algn="ctr"/>
                          <a:r>
                            <a:rPr lang="en-US" altLang="zh-TW" dirty="0"/>
                            <a:t>Definition</a:t>
                          </a:r>
                          <a:endParaRPr lang="zh-TW" altLang="en-US" dirty="0"/>
                        </a:p>
                      </a:txBody>
                      <a:tcPr anchor="ctr">
                        <a:lnB w="38100" cmpd="sng">
                          <a:noFill/>
                        </a:lnB>
                        <a:solidFill>
                          <a:srgbClr val="14365D"/>
                        </a:solidFill>
                      </a:tcPr>
                    </a:tc>
                    <a:extLst>
                      <a:ext uri="{0D108BD9-81ED-4DB2-BD59-A6C34878D82A}">
                        <a16:rowId xmlns:a16="http://schemas.microsoft.com/office/drawing/2014/main" val="27483491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338" t="-101282" r="-223649" b="-6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45000" t="-101282" r="-303" b="-602564"/>
                          </a:stretch>
                        </a:blipFill>
                      </a:tcPr>
                    </a:tc>
                    <a:extLst>
                      <a:ext uri="{0D108BD9-81ED-4DB2-BD59-A6C34878D82A}">
                        <a16:rowId xmlns:a16="http://schemas.microsoft.com/office/drawing/2014/main" val="169814351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201282" r="-223649" b="-502564"/>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201282" r="-303" b="-502564"/>
                          </a:stretch>
                        </a:blipFill>
                      </a:tcPr>
                    </a:tc>
                    <a:extLst>
                      <a:ext uri="{0D108BD9-81ED-4DB2-BD59-A6C34878D82A}">
                        <a16:rowId xmlns:a16="http://schemas.microsoft.com/office/drawing/2014/main" val="2037540359"/>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297468" r="-223649" b="-396203"/>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297468" r="-303" b="-396203"/>
                          </a:stretch>
                        </a:blipFill>
                      </a:tcPr>
                    </a:tc>
                    <a:extLst>
                      <a:ext uri="{0D108BD9-81ED-4DB2-BD59-A6C34878D82A}">
                        <a16:rowId xmlns:a16="http://schemas.microsoft.com/office/drawing/2014/main" val="2524247947"/>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402564" r="-223649" b="-3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402564" r="-303" b="-301282"/>
                          </a:stretch>
                        </a:blipFill>
                      </a:tcPr>
                    </a:tc>
                    <a:extLst>
                      <a:ext uri="{0D108BD9-81ED-4DB2-BD59-A6C34878D82A}">
                        <a16:rowId xmlns:a16="http://schemas.microsoft.com/office/drawing/2014/main" val="366865645"/>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502564" r="-223649" b="-2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502564" r="-303" b="-201282"/>
                          </a:stretch>
                        </a:blipFill>
                      </a:tcPr>
                    </a:tc>
                    <a:extLst>
                      <a:ext uri="{0D108BD9-81ED-4DB2-BD59-A6C34878D82A}">
                        <a16:rowId xmlns:a16="http://schemas.microsoft.com/office/drawing/2014/main" val="30827046"/>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38" t="-602564" r="-223649" b="-10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45000" t="-602564" r="-303" b="-101282"/>
                          </a:stretch>
                        </a:blipFill>
                      </a:tcPr>
                    </a:tc>
                    <a:extLst>
                      <a:ext uri="{0D108BD9-81ED-4DB2-BD59-A6C34878D82A}">
                        <a16:rowId xmlns:a16="http://schemas.microsoft.com/office/drawing/2014/main" val="3374788230"/>
                      </a:ext>
                    </a:extLst>
                  </a:tr>
                  <a:tr h="475456">
                    <a:tc>
                      <a:txBody>
                        <a:bodyPr/>
                        <a:lstStyle/>
                        <a:p>
                          <a:endParaRPr lang="zh-TW"/>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338" t="-702564" r="-223649" b="-128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5000" t="-702564" r="-303" b="-1282"/>
                          </a:stretch>
                        </a:blipFill>
                      </a:tcPr>
                    </a:tc>
                    <a:extLst>
                      <a:ext uri="{0D108BD9-81ED-4DB2-BD59-A6C34878D82A}">
                        <a16:rowId xmlns:a16="http://schemas.microsoft.com/office/drawing/2014/main" val="14940185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𝑖</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1698143515"/>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𝑗</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Feature group of </a:t>
                          </a: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𝑖</m:t>
                                  </m:r>
                                </m:e>
                                <m:sup>
                                  <m:r>
                                    <a:rPr lang="en-US" altLang="zh-TW" sz="1400" b="0" i="1" dirty="0" smtClean="0">
                                      <a:latin typeface="Cambria Math" panose="02040503050406030204" pitchFamily="18" charset="0"/>
                                    </a:rPr>
                                    <m:t>𝑡h</m:t>
                                  </m:r>
                                </m:sup>
                              </m:sSup>
                            </m:oMath>
                          </a14:m>
                          <a:r>
                            <a:rPr lang="en-US" altLang="zh-TW" sz="1400" dirty="0"/>
                            <a:t> Feature</a:t>
                          </a:r>
                          <a:endParaRPr lang="zh-TW" altLang="en-US" sz="1400" dirty="0"/>
                        </a:p>
                      </a:txBody>
                      <a:tcPr anchor="ctr"/>
                    </a:tc>
                    <a:extLst>
                      <a:ext uri="{0D108BD9-81ED-4DB2-BD59-A6C34878D82A}">
                        <a16:rowId xmlns:a16="http://schemas.microsoft.com/office/drawing/2014/main" val="2037540359"/>
                      </a:ext>
                    </a:extLst>
                  </a:tr>
                  <a:tr h="475456">
                    <a:tc>
                      <a:txBody>
                        <a:bodyPr/>
                        <a:lstStyle/>
                        <a:p>
                          <a:pPr algn="ctr"/>
                          <a14:m>
                            <m:oMathPara xmlns:m="http://schemas.openxmlformats.org/officeDocument/2006/math">
                              <m:oMathParaPr>
                                <m:jc m:val="centerGroup"/>
                              </m:oMathParaPr>
                              <m:oMath xmlns:m="http://schemas.openxmlformats.org/officeDocument/2006/math">
                                <m:r>
                                  <a:rPr lang="en-US" altLang="zh-TW" sz="1800" i="1" kern="1200" smtClean="0">
                                    <a:solidFill>
                                      <a:schemeClr val="dk1"/>
                                    </a:solidFill>
                                    <a:latin typeface="Cambria Math" panose="02040503050406030204" pitchFamily="18" charset="0"/>
                                    <a:ea typeface="+mn-ea"/>
                                    <a:cs typeface="+mn-cs"/>
                                  </a:rPr>
                                  <m:t>𝑘</m:t>
                                </m:r>
                              </m:oMath>
                            </m:oMathPara>
                          </a14:m>
                          <a:endParaRPr lang="zh-TW" altLang="en-US" sz="1800" i="1" kern="1200" dirty="0">
                            <a:solidFill>
                              <a:schemeClr val="dk1"/>
                            </a:solidFill>
                            <a:latin typeface="Cambria Math" panose="02040503050406030204" pitchFamily="18" charset="0"/>
                            <a:ea typeface="+mn-ea"/>
                            <a:cs typeface="+mn-cs"/>
                          </a:endParaRPr>
                        </a:p>
                      </a:txBody>
                      <a:tcPr anchor="ctr"/>
                    </a:tc>
                    <a:tc>
                      <a:txBody>
                        <a:bodyPr/>
                        <a:lstStyle/>
                        <a:p>
                          <a:pPr algn="ctr"/>
                          <a14:m>
                            <m:oMath xmlns:m="http://schemas.openxmlformats.org/officeDocument/2006/math">
                              <m:sSup>
                                <m:sSupPr>
                                  <m:ctrlPr>
                                    <a:rPr lang="en-US" altLang="zh-TW" sz="1400" i="1" dirty="0" smtClean="0">
                                      <a:latin typeface="Cambria Math" panose="02040503050406030204" pitchFamily="18" charset="0"/>
                                    </a:rPr>
                                  </m:ctrlPr>
                                </m:sSupPr>
                                <m:e>
                                  <m:r>
                                    <a:rPr lang="en-US" altLang="zh-TW" sz="1400" b="0" i="1" dirty="0" smtClean="0">
                                      <a:latin typeface="Cambria Math" panose="02040503050406030204" pitchFamily="18" charset="0"/>
                                    </a:rPr>
                                    <m:t>𝑗</m:t>
                                  </m:r>
                                </m:e>
                                <m:sup>
                                  <m:r>
                                    <a:rPr lang="en-US" altLang="zh-TW" sz="1400" b="0" i="1" dirty="0" smtClean="0">
                                      <a:latin typeface="Cambria Math" panose="02040503050406030204" pitchFamily="18" charset="0"/>
                                    </a:rPr>
                                    <m:t>𝑡h</m:t>
                                  </m:r>
                                </m:sup>
                              </m:sSup>
                            </m:oMath>
                          </a14:m>
                          <a:r>
                            <a:rPr lang="en-US" altLang="zh-TW" sz="1400" dirty="0"/>
                            <a:t> Feature group</a:t>
                          </a:r>
                          <a:endParaRPr lang="zh-TW" altLang="en-US" sz="1400" dirty="0"/>
                        </a:p>
                      </a:txBody>
                      <a:tcPr anchor="ctr"/>
                    </a:tc>
                    <a:extLst>
                      <a:ext uri="{0D108BD9-81ED-4DB2-BD59-A6C34878D82A}">
                        <a16:rowId xmlns:a16="http://schemas.microsoft.com/office/drawing/2014/main" val="2524247947"/>
                      </a:ext>
                    </a:extLst>
                  </a:tr>
                </a:tbl>
              </a:graphicData>
            </a:graphic>
          </p:graphicFrame>
        </mc:Choice>
        <mc:Fallback xmlns="">
          <p:graphicFrame>
            <p:nvGraphicFramePr>
              <p:cNvPr id="12" name="表格 11">
                <a:extLst>
                  <a:ext uri="{FF2B5EF4-FFF2-40B4-BE49-F238E27FC236}">
                    <a16:creationId xmlns:a16="http://schemas.microsoft.com/office/drawing/2014/main" id="{9FB8DCC8-BCAE-4B3E-847D-5C24DFCF09AE}"/>
                  </a:ext>
                </a:extLst>
              </p:cNvPr>
              <p:cNvGraphicFramePr>
                <a:graphicFrameLocks noGrp="1"/>
              </p:cNvGraphicFramePr>
              <p:nvPr>
                <p:extLst>
                  <p:ext uri="{D42A27DB-BD31-4B8C-83A1-F6EECF244321}">
                    <p14:modId xmlns:p14="http://schemas.microsoft.com/office/powerpoint/2010/main" val="4274784755"/>
                  </p:ext>
                </p:extLst>
              </p:nvPr>
            </p:nvGraphicFramePr>
            <p:xfrm>
              <a:off x="12434528" y="4956176"/>
              <a:ext cx="4880488" cy="1901824"/>
            </p:xfrm>
            <a:graphic>
              <a:graphicData uri="http://schemas.openxmlformats.org/drawingml/2006/table">
                <a:tbl>
                  <a:tblPr firstRow="1" bandRow="1">
                    <a:tableStyleId>{5C22544A-7EE6-4342-B048-85BDC9FD1C3A}</a:tableStyleId>
                  </a:tblPr>
                  <a:tblGrid>
                    <a:gridCol w="1511301">
                      <a:extLst>
                        <a:ext uri="{9D8B030D-6E8A-4147-A177-3AD203B41FA5}">
                          <a16:colId xmlns:a16="http://schemas.microsoft.com/office/drawing/2014/main" val="4077551756"/>
                        </a:ext>
                      </a:extLst>
                    </a:gridCol>
                    <a:gridCol w="3369187">
                      <a:extLst>
                        <a:ext uri="{9D8B030D-6E8A-4147-A177-3AD203B41FA5}">
                          <a16:colId xmlns:a16="http://schemas.microsoft.com/office/drawing/2014/main" val="512824034"/>
                        </a:ext>
                      </a:extLst>
                    </a:gridCol>
                  </a:tblGrid>
                  <a:tr h="475456">
                    <a:tc>
                      <a:txBody>
                        <a:bodyPr/>
                        <a:lstStyle/>
                        <a:p>
                          <a:pPr algn="ctr"/>
                          <a:r>
                            <a:rPr lang="en-US" altLang="zh-TW" dirty="0"/>
                            <a:t>indexer</a:t>
                          </a:r>
                          <a:endParaRPr lang="zh-TW" altLang="en-US" dirty="0"/>
                        </a:p>
                      </a:txBody>
                      <a:tcPr anchor="ctr"/>
                    </a:tc>
                    <a:tc>
                      <a:txBody>
                        <a:bodyPr/>
                        <a:lstStyle/>
                        <a:p>
                          <a:pPr algn="ctr"/>
                          <a:r>
                            <a:rPr lang="en-US" altLang="zh-TW" dirty="0"/>
                            <a:t>Definition</a:t>
                          </a:r>
                          <a:endParaRPr lang="zh-TW" altLang="en-US" dirty="0"/>
                        </a:p>
                      </a:txBody>
                      <a:tcPr anchor="ctr"/>
                    </a:tc>
                    <a:extLst>
                      <a:ext uri="{0D108BD9-81ED-4DB2-BD59-A6C34878D82A}">
                        <a16:rowId xmlns:a16="http://schemas.microsoft.com/office/drawing/2014/main" val="2748349146"/>
                      </a:ext>
                    </a:extLst>
                  </a:tr>
                  <a:tr h="475456">
                    <a:tc>
                      <a:txBody>
                        <a:bodyPr/>
                        <a:lstStyle/>
                        <a:p>
                          <a:endParaRPr lang="zh-TW"/>
                        </a:p>
                      </a:txBody>
                      <a:tcPr anchor="ctr">
                        <a:blipFill>
                          <a:blip r:embed="rId5"/>
                          <a:stretch>
                            <a:fillRect l="-403" t="-102564" r="-225000" b="-203846"/>
                          </a:stretch>
                        </a:blipFill>
                      </a:tcPr>
                    </a:tc>
                    <a:tc>
                      <a:txBody>
                        <a:bodyPr/>
                        <a:lstStyle/>
                        <a:p>
                          <a:endParaRPr lang="zh-TW"/>
                        </a:p>
                      </a:txBody>
                      <a:tcPr anchor="ctr">
                        <a:blipFill>
                          <a:blip r:embed="rId5"/>
                          <a:stretch>
                            <a:fillRect l="-44946" t="-102564" r="-722" b="-203846"/>
                          </a:stretch>
                        </a:blipFill>
                      </a:tcPr>
                    </a:tc>
                    <a:extLst>
                      <a:ext uri="{0D108BD9-81ED-4DB2-BD59-A6C34878D82A}">
                        <a16:rowId xmlns:a16="http://schemas.microsoft.com/office/drawing/2014/main" val="1698143515"/>
                      </a:ext>
                    </a:extLst>
                  </a:tr>
                  <a:tr h="475456">
                    <a:tc>
                      <a:txBody>
                        <a:bodyPr/>
                        <a:lstStyle/>
                        <a:p>
                          <a:endParaRPr lang="zh-TW"/>
                        </a:p>
                      </a:txBody>
                      <a:tcPr anchor="ctr">
                        <a:blipFill>
                          <a:blip r:embed="rId5"/>
                          <a:stretch>
                            <a:fillRect l="-403" t="-202564" r="-225000" b="-103846"/>
                          </a:stretch>
                        </a:blipFill>
                      </a:tcPr>
                    </a:tc>
                    <a:tc>
                      <a:txBody>
                        <a:bodyPr/>
                        <a:lstStyle/>
                        <a:p>
                          <a:endParaRPr lang="zh-TW"/>
                        </a:p>
                      </a:txBody>
                      <a:tcPr anchor="ctr">
                        <a:blipFill>
                          <a:blip r:embed="rId5"/>
                          <a:stretch>
                            <a:fillRect l="-44946" t="-202564" r="-722" b="-103846"/>
                          </a:stretch>
                        </a:blipFill>
                      </a:tcPr>
                    </a:tc>
                    <a:extLst>
                      <a:ext uri="{0D108BD9-81ED-4DB2-BD59-A6C34878D82A}">
                        <a16:rowId xmlns:a16="http://schemas.microsoft.com/office/drawing/2014/main" val="2037540359"/>
                      </a:ext>
                    </a:extLst>
                  </a:tr>
                  <a:tr h="475456">
                    <a:tc>
                      <a:txBody>
                        <a:bodyPr/>
                        <a:lstStyle/>
                        <a:p>
                          <a:endParaRPr lang="zh-TW"/>
                        </a:p>
                      </a:txBody>
                      <a:tcPr anchor="ctr">
                        <a:blipFill>
                          <a:blip r:embed="rId5"/>
                          <a:stretch>
                            <a:fillRect l="-403" t="-302564" r="-225000" b="-3846"/>
                          </a:stretch>
                        </a:blipFill>
                      </a:tcPr>
                    </a:tc>
                    <a:tc>
                      <a:txBody>
                        <a:bodyPr/>
                        <a:lstStyle/>
                        <a:p>
                          <a:endParaRPr lang="zh-TW"/>
                        </a:p>
                      </a:txBody>
                      <a:tcPr anchor="ctr">
                        <a:blipFill>
                          <a:blip r:embed="rId5"/>
                          <a:stretch>
                            <a:fillRect l="-44946" t="-302564" r="-722" b="-3846"/>
                          </a:stretch>
                        </a:blipFill>
                      </a:tcPr>
                    </a:tc>
                    <a:extLst>
                      <a:ext uri="{0D108BD9-81ED-4DB2-BD59-A6C34878D82A}">
                        <a16:rowId xmlns:a16="http://schemas.microsoft.com/office/drawing/2014/main" val="2524247947"/>
                      </a:ext>
                    </a:extLst>
                  </a:tr>
                </a:tbl>
              </a:graphicData>
            </a:graphic>
          </p:graphicFrame>
        </mc:Fallback>
      </mc:AlternateContent>
    </p:spTree>
    <p:extLst>
      <p:ext uri="{BB962C8B-B14F-4D97-AF65-F5344CB8AC3E}">
        <p14:creationId xmlns:p14="http://schemas.microsoft.com/office/powerpoint/2010/main" val="271982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nvGraphicFramePr>
        <p:xfrm>
          <a:off x="-6103151" y="2468804"/>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nvGraphicFramePr>
        <p:xfrm>
          <a:off x="-6103151" y="4630845"/>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nvGraphicFramePr>
        <p:xfrm>
          <a:off x="-6103151" y="5723921"/>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7167" y="1501055"/>
            <a:ext cx="6037665" cy="4795921"/>
          </a:xfrm>
          <a:prstGeom prst="rect">
            <a:avLst/>
          </a:prstGeom>
        </p:spPr>
      </p:pic>
      <p:pic>
        <p:nvPicPr>
          <p:cNvPr id="29" name="圖片 28">
            <a:extLst>
              <a:ext uri="{FF2B5EF4-FFF2-40B4-BE49-F238E27FC236}">
                <a16:creationId xmlns:a16="http://schemas.microsoft.com/office/drawing/2014/main" id="{B5770749-B4EE-423D-854E-511564844162}"/>
              </a:ext>
            </a:extLst>
          </p:cNvPr>
          <p:cNvPicPr>
            <a:picLocks noChangeAspect="1"/>
          </p:cNvPicPr>
          <p:nvPr/>
        </p:nvPicPr>
        <p:blipFill>
          <a:blip r:embed="rId7"/>
          <a:stretch>
            <a:fillRect/>
          </a:stretch>
        </p:blipFill>
        <p:spPr>
          <a:xfrm>
            <a:off x="1078603" y="1685635"/>
            <a:ext cx="1111217" cy="1325563"/>
          </a:xfrm>
          <a:prstGeom prst="rect">
            <a:avLst/>
          </a:prstGeom>
        </p:spPr>
      </p:pic>
      <p:pic>
        <p:nvPicPr>
          <p:cNvPr id="30" name="圖片 29">
            <a:extLst>
              <a:ext uri="{FF2B5EF4-FFF2-40B4-BE49-F238E27FC236}">
                <a16:creationId xmlns:a16="http://schemas.microsoft.com/office/drawing/2014/main" id="{4C55EACA-0D33-4D38-BE3D-41534BFBCB9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84693" y="4681247"/>
            <a:ext cx="1299036" cy="1299036"/>
          </a:xfrm>
          <a:prstGeom prst="rect">
            <a:avLst/>
          </a:prstGeom>
        </p:spPr>
      </p:pic>
      <p:pic>
        <p:nvPicPr>
          <p:cNvPr id="7" name="圖片 6">
            <a:extLst>
              <a:ext uri="{FF2B5EF4-FFF2-40B4-BE49-F238E27FC236}">
                <a16:creationId xmlns:a16="http://schemas.microsoft.com/office/drawing/2014/main" id="{0BB23A39-0117-4B84-BADA-C1AAC810340F}"/>
              </a:ext>
            </a:extLst>
          </p:cNvPr>
          <p:cNvPicPr>
            <a:picLocks noChangeAspect="1"/>
          </p:cNvPicPr>
          <p:nvPr/>
        </p:nvPicPr>
        <p:blipFill>
          <a:blip r:embed="rId9"/>
          <a:stretch>
            <a:fillRect/>
          </a:stretch>
        </p:blipFill>
        <p:spPr>
          <a:xfrm>
            <a:off x="10206256" y="1718416"/>
            <a:ext cx="1260000" cy="1260000"/>
          </a:xfrm>
          <a:prstGeom prst="rect">
            <a:avLst/>
          </a:prstGeom>
        </p:spPr>
      </p:pic>
      <p:pic>
        <p:nvPicPr>
          <p:cNvPr id="1026" name="Picture 2" descr="https://upload.wikimedia.org/wikipedia/commons/thumb/9/90/Twemoji_1f600.svg/220px-Twemoji_1f600.svg.png">
            <a:extLst>
              <a:ext uri="{FF2B5EF4-FFF2-40B4-BE49-F238E27FC236}">
                <a16:creationId xmlns:a16="http://schemas.microsoft.com/office/drawing/2014/main" id="{EA71EF8B-029F-4C27-9C71-0F10D918A0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0256" y="4681247"/>
            <a:ext cx="1332000" cy="1332000"/>
          </a:xfrm>
          <a:prstGeom prst="rect">
            <a:avLst/>
          </a:prstGeom>
          <a:noFill/>
          <a:extLst>
            <a:ext uri="{909E8E84-426E-40DD-AFC4-6F175D3DCCD1}">
              <a14:hiddenFill xmlns:a14="http://schemas.microsoft.com/office/drawing/2010/main">
                <a:solidFill>
                  <a:srgbClr val="FFFFFF"/>
                </a:solidFill>
              </a14:hiddenFill>
            </a:ext>
          </a:extLst>
        </p:spPr>
      </p:pic>
      <p:sp>
        <p:nvSpPr>
          <p:cNvPr id="19" name="標題 1">
            <a:extLst>
              <a:ext uri="{FF2B5EF4-FFF2-40B4-BE49-F238E27FC236}">
                <a16:creationId xmlns:a16="http://schemas.microsoft.com/office/drawing/2014/main" id="{AA572A14-72F1-450C-A35D-5D483FF165FF}"/>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health check</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42483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9F1B886-7F56-4E0F-91ED-F16544743C39}"/>
              </a:ext>
            </a:extLst>
          </p:cNvPr>
          <p:cNvGrpSpPr/>
          <p:nvPr/>
        </p:nvGrpSpPr>
        <p:grpSpPr>
          <a:xfrm>
            <a:off x="-546781" y="-2071"/>
            <a:ext cx="12772833" cy="6860071"/>
            <a:chOff x="-238221" y="-2071"/>
            <a:chExt cx="12772833" cy="6860071"/>
          </a:xfrm>
        </p:grpSpPr>
        <p:pic>
          <p:nvPicPr>
            <p:cNvPr id="11" name="Picture 4" descr="https://miro.medium.com/max/828/1*vSq_qbgw1xhR86DFMlMgUQ.jpeg">
              <a:extLst>
                <a:ext uri="{FF2B5EF4-FFF2-40B4-BE49-F238E27FC236}">
                  <a16:creationId xmlns:a16="http://schemas.microsoft.com/office/drawing/2014/main" id="{5EB97C2F-996A-4F22-A270-414250259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32"/>
            <a:stretch/>
          </p:blipFill>
          <p:spPr bwMode="auto">
            <a:xfrm>
              <a:off x="-52608" y="2071"/>
              <a:ext cx="7535627" cy="685592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7765A02-189A-46AE-A0C0-4CF6CB15B9AE}"/>
                </a:ext>
              </a:extLst>
            </p:cNvPr>
            <p:cNvSpPr/>
            <p:nvPr/>
          </p:nvSpPr>
          <p:spPr>
            <a:xfrm>
              <a:off x="-238221" y="-2071"/>
              <a:ext cx="12772833" cy="6858000"/>
            </a:xfrm>
            <a:prstGeom prst="rect">
              <a:avLst/>
            </a:prstGeom>
            <a:solidFill>
              <a:srgbClr val="14365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6" name="TextBox 3">
            <a:extLst>
              <a:ext uri="{FF2B5EF4-FFF2-40B4-BE49-F238E27FC236}">
                <a16:creationId xmlns:a16="http://schemas.microsoft.com/office/drawing/2014/main" id="{8A1333F3-07D0-4BF6-A29B-B834650251A7}"/>
              </a:ext>
            </a:extLst>
          </p:cNvPr>
          <p:cNvSpPr txBox="1"/>
          <p:nvPr/>
        </p:nvSpPr>
        <p:spPr>
          <a:xfrm>
            <a:off x="7568302" y="702619"/>
            <a:ext cx="4415417" cy="1150315"/>
          </a:xfrm>
          <a:prstGeom prst="rect">
            <a:avLst/>
          </a:prstGeom>
        </p:spPr>
        <p:txBody>
          <a:bodyPr wrap="square" lIns="0" tIns="0" rIns="0" bIns="0" rtlCol="0" anchor="t">
            <a:spAutoFit/>
          </a:bodyPr>
          <a:lstStyle/>
          <a:p>
            <a:pPr>
              <a:lnSpc>
                <a:spcPts val="9799"/>
              </a:lnSpc>
            </a:pPr>
            <a:r>
              <a:rPr lang="en-US" sz="4800" dirty="0">
                <a:solidFill>
                  <a:schemeClr val="accent4">
                    <a:lumMod val="60000"/>
                    <a:lumOff val="40000"/>
                  </a:schemeClr>
                </a:solidFill>
                <a:latin typeface="Nunito Bold"/>
              </a:rPr>
              <a:t>Overview</a:t>
            </a:r>
          </a:p>
        </p:txBody>
      </p:sp>
      <p:sp>
        <p:nvSpPr>
          <p:cNvPr id="10" name="TextBox 4">
            <a:extLst>
              <a:ext uri="{FF2B5EF4-FFF2-40B4-BE49-F238E27FC236}">
                <a16:creationId xmlns:a16="http://schemas.microsoft.com/office/drawing/2014/main" id="{2F8E098A-F48E-4C04-B857-26733753B581}"/>
              </a:ext>
            </a:extLst>
          </p:cNvPr>
          <p:cNvSpPr txBox="1"/>
          <p:nvPr/>
        </p:nvSpPr>
        <p:spPr>
          <a:xfrm>
            <a:off x="7568302" y="1992634"/>
            <a:ext cx="4177198" cy="2169825"/>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Motivation</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Methodology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Case Study</a:t>
            </a:r>
          </a:p>
          <a:p>
            <a:pPr marL="457200" indent="-457200">
              <a:lnSpc>
                <a:spcPct val="150000"/>
              </a:lnSpc>
              <a:buFont typeface="Arial" panose="020B0604020202020204" pitchFamily="34" charset="0"/>
              <a:buChar char="•"/>
            </a:pPr>
            <a:r>
              <a:rPr lang="en-US" sz="2400" dirty="0">
                <a:solidFill>
                  <a:srgbClr val="F8F8F8"/>
                </a:solidFill>
                <a:latin typeface="Nunito" panose="00000500000000000000" charset="0"/>
              </a:rPr>
              <a:t>Conclusion &amp; Future Work</a:t>
            </a:r>
          </a:p>
        </p:txBody>
      </p:sp>
      <p:pic>
        <p:nvPicPr>
          <p:cNvPr id="1026" name="Picture 2" descr="https://cdn-icons-png.flaticon.com/512/2362/2362335.png">
            <a:extLst>
              <a:ext uri="{FF2B5EF4-FFF2-40B4-BE49-F238E27FC236}">
                <a16:creationId xmlns:a16="http://schemas.microsoft.com/office/drawing/2014/main" id="{B05D9561-3467-4416-9510-1219C3305B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680173" y="4806427"/>
            <a:ext cx="3099846" cy="3099846"/>
          </a:xfrm>
          <a:prstGeom prst="rect">
            <a:avLst/>
          </a:prstGeom>
          <a:noFill/>
          <a:extLst>
            <a:ext uri="{909E8E84-426E-40DD-AFC4-6F175D3DCCD1}">
              <a14:hiddenFill xmlns:a14="http://schemas.microsoft.com/office/drawing/2010/main">
                <a:solidFill>
                  <a:srgbClr val="FFFFFF"/>
                </a:solidFill>
              </a14:hiddenFill>
            </a:ext>
          </a:extLst>
        </p:spPr>
      </p:pic>
      <p:sp>
        <p:nvSpPr>
          <p:cNvPr id="9" name="頁尾版面配置區 3">
            <a:extLst>
              <a:ext uri="{FF2B5EF4-FFF2-40B4-BE49-F238E27FC236}">
                <a16:creationId xmlns:a16="http://schemas.microsoft.com/office/drawing/2014/main" id="{50D73C31-1D63-4D5B-BB8B-0955B918981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240190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3184813819"/>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samples,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915758418"/>
                </p:ext>
              </p:extLst>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485666859"/>
                </p:ext>
              </p:extLst>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3795799289"/>
                </p:ext>
              </p:extLst>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6"/>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extLst>
              <p:ext uri="{D42A27DB-BD31-4B8C-83A1-F6EECF244321}">
                <p14:modId xmlns:p14="http://schemas.microsoft.com/office/powerpoint/2010/main" val="1606585408"/>
              </p:ext>
            </p:extLst>
          </p:nvPr>
        </p:nvGraphicFramePr>
        <p:xfrm>
          <a:off x="-6103151" y="2407701"/>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L w="38100" cap="flat" cmpd="sng" algn="ctr">
                      <a:solidFill>
                        <a:srgbClr val="1F497D"/>
                      </a:solidFill>
                      <a:prstDash val="solid"/>
                      <a:round/>
                      <a:headEnd type="none" w="med" len="med"/>
                      <a:tailEnd type="none" w="med" len="med"/>
                    </a:lnL>
                    <a:lnR w="38100" cap="flat" cmpd="sng" algn="ctr">
                      <a:solidFill>
                        <a:srgbClr val="1F497D"/>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L w="38100" cap="flat" cmpd="sng" algn="ctr">
                      <a:solidFill>
                        <a:srgbClr val="1F497D"/>
                      </a:solidFill>
                      <a:prstDash val="solid"/>
                      <a:round/>
                      <a:headEnd type="none" w="med" len="med"/>
                      <a:tailEnd type="none" w="med" len="med"/>
                    </a:lnL>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R w="381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38100" cap="flat" cmpd="sng" algn="ctr">
                      <a:solidFill>
                        <a:srgbClr val="1F497D"/>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38100" cap="flat" cmpd="sng" algn="ctr">
                      <a:solidFill>
                        <a:srgbClr val="1F497D"/>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extLst>
              <p:ext uri="{D42A27DB-BD31-4B8C-83A1-F6EECF244321}">
                <p14:modId xmlns:p14="http://schemas.microsoft.com/office/powerpoint/2010/main" val="2641790173"/>
              </p:ext>
            </p:extLst>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L w="38100" cap="flat" cmpd="sng" algn="ctr">
                      <a:solidFill>
                        <a:srgbClr val="C47660"/>
                      </a:solidFill>
                      <a:prstDash val="solid"/>
                      <a:round/>
                      <a:headEnd type="none" w="med" len="med"/>
                      <a:tailEnd type="none" w="med" len="med"/>
                    </a:lnL>
                    <a:lnR w="38100" cap="flat" cmpd="sng" algn="ctr">
                      <a:solidFill>
                        <a:srgbClr val="C47660"/>
                      </a:solidFill>
                      <a:prstDash val="solid"/>
                      <a:round/>
                      <a:headEnd type="none" w="med" len="med"/>
                      <a:tailEnd type="none" w="med" len="med"/>
                    </a:lnR>
                    <a:lnT w="38100" cap="flat" cmpd="sng" algn="ctr">
                      <a:solidFill>
                        <a:srgbClr val="C47660"/>
                      </a:solidFill>
                      <a:prstDash val="solid"/>
                      <a:round/>
                      <a:headEnd type="none" w="med" len="med"/>
                      <a:tailEnd type="none" w="med" len="med"/>
                    </a:lnT>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L w="38100" cap="flat" cmpd="sng" algn="ctr">
                      <a:solidFill>
                        <a:srgbClr val="C47660"/>
                      </a:solidFill>
                      <a:prstDash val="solid"/>
                      <a:round/>
                      <a:headEnd type="none" w="med" len="med"/>
                      <a:tailEnd type="none" w="med" len="med"/>
                    </a:lnL>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R w="38100" cap="flat" cmpd="sng" algn="ctr">
                      <a:solidFill>
                        <a:srgbClr val="C47660"/>
                      </a:solidFill>
                      <a:prstDash val="solid"/>
                      <a:round/>
                      <a:headEnd type="none" w="med" len="med"/>
                      <a:tailEnd type="none" w="med" len="med"/>
                    </a:ln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C47660"/>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C47660"/>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extLst>
              <p:ext uri="{D42A27DB-BD31-4B8C-83A1-F6EECF244321}">
                <p14:modId xmlns:p14="http://schemas.microsoft.com/office/powerpoint/2010/main" val="3688294165"/>
              </p:ext>
            </p:extLst>
          </p:nvPr>
        </p:nvGraphicFramePr>
        <p:xfrm>
          <a:off x="-6103151" y="4674432"/>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L w="38100" cap="flat" cmpd="sng" algn="ctr">
                      <a:solidFill>
                        <a:srgbClr val="D79DA7"/>
                      </a:solidFill>
                      <a:prstDash val="solid"/>
                      <a:round/>
                      <a:headEnd type="none" w="med" len="med"/>
                      <a:tailEnd type="none" w="med" len="med"/>
                    </a:lnL>
                    <a:lnR w="38100" cap="flat" cmpd="sng" algn="ctr">
                      <a:solidFill>
                        <a:srgbClr val="D79DA7"/>
                      </a:solidFill>
                      <a:prstDash val="solid"/>
                      <a:round/>
                      <a:headEnd type="none" w="med" len="med"/>
                      <a:tailEnd type="none" w="med" len="med"/>
                    </a:lnR>
                    <a:lnT w="38100" cap="flat" cmpd="sng" algn="ctr">
                      <a:solidFill>
                        <a:srgbClr val="D79DA7"/>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L w="38100" cap="flat" cmpd="sng" algn="ctr">
                      <a:solidFill>
                        <a:srgbClr val="D79DA7"/>
                      </a:solidFill>
                      <a:prstDash val="solid"/>
                      <a:round/>
                      <a:headEnd type="none" w="med" len="med"/>
                      <a:tailEnd type="none" w="med" len="med"/>
                    </a:lnL>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R w="38100" cap="flat" cmpd="sng" algn="ctr">
                      <a:solidFill>
                        <a:srgbClr val="D79DA7"/>
                      </a:solidFill>
                      <a:prstDash val="solid"/>
                      <a:round/>
                      <a:headEnd type="none" w="med" len="med"/>
                      <a:tailEnd type="none" w="med" len="med"/>
                    </a:ln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79DA7"/>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79DA7"/>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extLst>
              <p:ext uri="{D42A27DB-BD31-4B8C-83A1-F6EECF244321}">
                <p14:modId xmlns:p14="http://schemas.microsoft.com/office/powerpoint/2010/main" val="3695399524"/>
              </p:ext>
            </p:extLst>
          </p:nvPr>
        </p:nvGraphicFramePr>
        <p:xfrm>
          <a:off x="-6103153" y="5804307"/>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L w="38100" cap="flat" cmpd="sng" algn="ctr">
                      <a:solidFill>
                        <a:srgbClr val="D6C9B9"/>
                      </a:solidFill>
                      <a:prstDash val="solid"/>
                      <a:round/>
                      <a:headEnd type="none" w="med" len="med"/>
                      <a:tailEnd type="none" w="med" len="med"/>
                    </a:lnL>
                    <a:lnR w="38100" cap="flat" cmpd="sng" algn="ctr">
                      <a:solidFill>
                        <a:srgbClr val="D6C9B9"/>
                      </a:solidFill>
                      <a:prstDash val="solid"/>
                      <a:round/>
                      <a:headEnd type="none" w="med" len="med"/>
                      <a:tailEnd type="none" w="med" len="med"/>
                    </a:lnR>
                    <a:lnT w="38100" cap="flat" cmpd="sng" algn="ctr">
                      <a:solidFill>
                        <a:srgbClr val="D6C9B9"/>
                      </a:solidFill>
                      <a:prstDash val="solid"/>
                      <a:round/>
                      <a:headEnd type="none" w="med" len="med"/>
                      <a:tailEnd type="none" w="med" len="med"/>
                    </a:lnT>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L w="38100" cap="flat" cmpd="sng" algn="ctr">
                      <a:solidFill>
                        <a:srgbClr val="D6C9B9"/>
                      </a:solidFill>
                      <a:prstDash val="solid"/>
                      <a:round/>
                      <a:headEnd type="none" w="med" len="med"/>
                      <a:tailEnd type="none" w="med" len="med"/>
                    </a:lnL>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R w="38100" cap="flat" cmpd="sng" algn="ctr">
                      <a:solidFill>
                        <a:srgbClr val="D6C9B9"/>
                      </a:solidFill>
                      <a:prstDash val="solid"/>
                      <a:round/>
                      <a:headEnd type="none" w="med" len="med"/>
                      <a:tailEnd type="none" w="med" len="med"/>
                    </a:ln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6C9B9"/>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6C9B9"/>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252" y="2959403"/>
            <a:ext cx="4242456" cy="3369926"/>
          </a:xfrm>
          <a:prstGeom prst="rect">
            <a:avLst/>
          </a:prstGeom>
        </p:spPr>
      </p:pic>
      <p:sp>
        <p:nvSpPr>
          <p:cNvPr id="7" name="矩形 6">
            <a:extLst>
              <a:ext uri="{FF2B5EF4-FFF2-40B4-BE49-F238E27FC236}">
                <a16:creationId xmlns:a16="http://schemas.microsoft.com/office/drawing/2014/main" id="{EA054DB6-1807-4813-899D-D6BFA1D177F6}"/>
              </a:ext>
            </a:extLst>
          </p:cNvPr>
          <p:cNvSpPr/>
          <p:nvPr/>
        </p:nvSpPr>
        <p:spPr>
          <a:xfrm>
            <a:off x="-4248150" y="781050"/>
            <a:ext cx="1390650" cy="457200"/>
          </a:xfrm>
          <a:prstGeom prst="rect">
            <a:avLst/>
          </a:prstGeom>
          <a:solidFill>
            <a:srgbClr val="D6C9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E7DA17C0-C264-4399-80E0-3812D03B5358}"/>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health check</a:t>
            </a:r>
            <a:endParaRPr lang="zh-TW" altLang="en-US" i="1" dirty="0">
              <a:solidFill>
                <a:srgbClr val="14365D"/>
              </a:solidFill>
              <a:latin typeface="Nunito Light" panose="00000400000000000000" pitchFamily="2" charset="0"/>
            </a:endParaRPr>
          </a:p>
        </p:txBody>
      </p:sp>
      <p:grpSp>
        <p:nvGrpSpPr>
          <p:cNvPr id="30" name="群組 29">
            <a:extLst>
              <a:ext uri="{FF2B5EF4-FFF2-40B4-BE49-F238E27FC236}">
                <a16:creationId xmlns:a16="http://schemas.microsoft.com/office/drawing/2014/main" id="{17E7C537-4907-4F81-AD2A-F905155EB436}"/>
              </a:ext>
            </a:extLst>
          </p:cNvPr>
          <p:cNvGrpSpPr/>
          <p:nvPr/>
        </p:nvGrpSpPr>
        <p:grpSpPr>
          <a:xfrm>
            <a:off x="6096000" y="1896787"/>
            <a:ext cx="5670000" cy="4824688"/>
            <a:chOff x="12342800" y="2019668"/>
            <a:chExt cx="5670000" cy="4824688"/>
          </a:xfrm>
        </p:grpSpPr>
        <p:graphicFrame>
          <p:nvGraphicFramePr>
            <p:cNvPr id="39" name="圖表 38">
              <a:extLst>
                <a:ext uri="{FF2B5EF4-FFF2-40B4-BE49-F238E27FC236}">
                  <a16:creationId xmlns:a16="http://schemas.microsoft.com/office/drawing/2014/main" id="{AD018486-0390-48E5-97F5-10A035D11CD5}"/>
                </a:ext>
              </a:extLst>
            </p:cNvPr>
            <p:cNvGraphicFramePr>
              <a:graphicFrameLocks/>
            </p:cNvGraphicFramePr>
            <p:nvPr>
              <p:extLst>
                <p:ext uri="{D42A27DB-BD31-4B8C-83A1-F6EECF244321}">
                  <p14:modId xmlns:p14="http://schemas.microsoft.com/office/powerpoint/2010/main" val="830864211"/>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0" name="圖表 39">
              <a:extLst>
                <a:ext uri="{FF2B5EF4-FFF2-40B4-BE49-F238E27FC236}">
                  <a16:creationId xmlns:a16="http://schemas.microsoft.com/office/drawing/2014/main" id="{AB809F7E-7B7B-4519-8202-AFF55B8B3B37}"/>
                </a:ext>
              </a:extLst>
            </p:cNvPr>
            <p:cNvGraphicFramePr>
              <a:graphicFrameLocks/>
            </p:cNvGraphicFramePr>
            <p:nvPr>
              <p:extLst>
                <p:ext uri="{D42A27DB-BD31-4B8C-83A1-F6EECF244321}">
                  <p14:modId xmlns:p14="http://schemas.microsoft.com/office/powerpoint/2010/main" val="3396216130"/>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1" name="圖表 40">
              <a:extLst>
                <a:ext uri="{FF2B5EF4-FFF2-40B4-BE49-F238E27FC236}">
                  <a16:creationId xmlns:a16="http://schemas.microsoft.com/office/drawing/2014/main" id="{08F52C0D-7A0D-40F4-84C8-26D81A9E81BF}"/>
                </a:ext>
              </a:extLst>
            </p:cNvPr>
            <p:cNvGraphicFramePr>
              <a:graphicFrameLocks/>
            </p:cNvGraphicFramePr>
            <p:nvPr>
              <p:extLst>
                <p:ext uri="{D42A27DB-BD31-4B8C-83A1-F6EECF244321}">
                  <p14:modId xmlns:p14="http://schemas.microsoft.com/office/powerpoint/2010/main" val="3717515366"/>
                </p:ext>
              </p:extLst>
            </p:nvPr>
          </p:nvGraphicFramePr>
          <p:xfrm>
            <a:off x="12342800" y="5044356"/>
            <a:ext cx="5670000" cy="1800000"/>
          </p:xfrm>
          <a:graphic>
            <a:graphicData uri="http://schemas.openxmlformats.org/drawingml/2006/chart">
              <c:chart xmlns:c="http://schemas.openxmlformats.org/drawingml/2006/chart" xmlns:r="http://schemas.openxmlformats.org/officeDocument/2006/relationships" r:id="rId11"/>
            </a:graphicData>
          </a:graphic>
        </p:graphicFrame>
      </p:grpSp>
    </p:spTree>
    <p:extLst>
      <p:ext uri="{BB962C8B-B14F-4D97-AF65-F5344CB8AC3E}">
        <p14:creationId xmlns:p14="http://schemas.microsoft.com/office/powerpoint/2010/main" val="21115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a:extLst>
              <a:ext uri="{FF2B5EF4-FFF2-40B4-BE49-F238E27FC236}">
                <a16:creationId xmlns:a16="http://schemas.microsoft.com/office/drawing/2014/main" id="{1B8F6FD3-85E2-451A-9410-B650770A6CE0}"/>
              </a:ext>
            </a:extLst>
          </p:cNvPr>
          <p:cNvGraphicFramePr>
            <a:graphicFrameLocks noGrp="1"/>
          </p:cNvGraphicFramePr>
          <p:nvPr>
            <p:extLst>
              <p:ext uri="{D42A27DB-BD31-4B8C-83A1-F6EECF244321}">
                <p14:modId xmlns:p14="http://schemas.microsoft.com/office/powerpoint/2010/main" val="2911655126"/>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samples,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graphicFrame>
        <p:nvGraphicFramePr>
          <p:cNvPr id="28" name="表格 27">
            <a:extLst>
              <a:ext uri="{FF2B5EF4-FFF2-40B4-BE49-F238E27FC236}">
                <a16:creationId xmlns:a16="http://schemas.microsoft.com/office/drawing/2014/main" id="{DAA37DA6-08C0-461D-B3D9-6F492A95B69E}"/>
              </a:ext>
            </a:extLst>
          </p:cNvPr>
          <p:cNvGraphicFramePr>
            <a:graphicFrameLocks noGrp="1"/>
          </p:cNvGraphicFramePr>
          <p:nvPr>
            <p:extLst>
              <p:ext uri="{D42A27DB-BD31-4B8C-83A1-F6EECF244321}">
                <p14:modId xmlns:p14="http://schemas.microsoft.com/office/powerpoint/2010/main" val="16177279"/>
              </p:ext>
            </p:extLst>
          </p:nvPr>
        </p:nvGraphicFramePr>
        <p:xfrm>
          <a:off x="6096000" y="1945339"/>
          <a:ext cx="5670824" cy="4462661"/>
        </p:xfrm>
        <a:graphic>
          <a:graphicData uri="http://schemas.openxmlformats.org/drawingml/2006/table">
            <a:tbl>
              <a:tblPr firstRow="1" bandRow="1">
                <a:tableStyleId>{5C22544A-7EE6-4342-B048-85BDC9FD1C3A}</a:tableStyleId>
              </a:tblPr>
              <a:tblGrid>
                <a:gridCol w="1254984">
                  <a:extLst>
                    <a:ext uri="{9D8B030D-6E8A-4147-A177-3AD203B41FA5}">
                      <a16:colId xmlns:a16="http://schemas.microsoft.com/office/drawing/2014/main" val="2333138662"/>
                    </a:ext>
                  </a:extLst>
                </a:gridCol>
                <a:gridCol w="551980">
                  <a:extLst>
                    <a:ext uri="{9D8B030D-6E8A-4147-A177-3AD203B41FA5}">
                      <a16:colId xmlns:a16="http://schemas.microsoft.com/office/drawing/2014/main" val="3241235375"/>
                    </a:ext>
                  </a:extLst>
                </a:gridCol>
                <a:gridCol w="551980">
                  <a:extLst>
                    <a:ext uri="{9D8B030D-6E8A-4147-A177-3AD203B41FA5}">
                      <a16:colId xmlns:a16="http://schemas.microsoft.com/office/drawing/2014/main" val="743699616"/>
                    </a:ext>
                  </a:extLst>
                </a:gridCol>
                <a:gridCol w="551980">
                  <a:extLst>
                    <a:ext uri="{9D8B030D-6E8A-4147-A177-3AD203B41FA5}">
                      <a16:colId xmlns:a16="http://schemas.microsoft.com/office/drawing/2014/main" val="3684118160"/>
                    </a:ext>
                  </a:extLst>
                </a:gridCol>
                <a:gridCol w="551980">
                  <a:extLst>
                    <a:ext uri="{9D8B030D-6E8A-4147-A177-3AD203B41FA5}">
                      <a16:colId xmlns:a16="http://schemas.microsoft.com/office/drawing/2014/main" val="4006708059"/>
                    </a:ext>
                  </a:extLst>
                </a:gridCol>
                <a:gridCol w="551980">
                  <a:extLst>
                    <a:ext uri="{9D8B030D-6E8A-4147-A177-3AD203B41FA5}">
                      <a16:colId xmlns:a16="http://schemas.microsoft.com/office/drawing/2014/main" val="1686677295"/>
                    </a:ext>
                  </a:extLst>
                </a:gridCol>
                <a:gridCol w="551980">
                  <a:extLst>
                    <a:ext uri="{9D8B030D-6E8A-4147-A177-3AD203B41FA5}">
                      <a16:colId xmlns:a16="http://schemas.microsoft.com/office/drawing/2014/main" val="257053182"/>
                    </a:ext>
                  </a:extLst>
                </a:gridCol>
                <a:gridCol w="551980">
                  <a:extLst>
                    <a:ext uri="{9D8B030D-6E8A-4147-A177-3AD203B41FA5}">
                      <a16:colId xmlns:a16="http://schemas.microsoft.com/office/drawing/2014/main" val="745576855"/>
                    </a:ext>
                  </a:extLst>
                </a:gridCol>
                <a:gridCol w="551980">
                  <a:extLst>
                    <a:ext uri="{9D8B030D-6E8A-4147-A177-3AD203B41FA5}">
                      <a16:colId xmlns:a16="http://schemas.microsoft.com/office/drawing/2014/main" val="3447579049"/>
                    </a:ext>
                  </a:extLst>
                </a:gridCol>
              </a:tblGrid>
              <a:tr h="443213">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Animal</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Cow</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Cat</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Goat</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Dog</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ysClr val="windowText" lastClr="000000"/>
                          </a:solidFill>
                          <a:latin typeface="Times New Roman" panose="02020603050405020304" pitchFamily="18" charset="0"/>
                          <a:cs typeface="Times New Roman" panose="02020603050405020304" pitchFamily="18" charset="0"/>
                        </a:rPr>
                        <a:t>Frog</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Blue</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kern="1200" dirty="0">
                          <a:solidFill>
                            <a:sysClr val="windowText" lastClr="000000"/>
                          </a:solidFill>
                          <a:latin typeface="Times New Roman" panose="02020603050405020304" pitchFamily="18" charset="0"/>
                          <a:ea typeface="+mn-ea"/>
                          <a:cs typeface="Times New Roman" panose="02020603050405020304" pitchFamily="18" charset="0"/>
                        </a:rPr>
                        <a:t>Green</a:t>
                      </a:r>
                      <a:endParaRPr lang="zh-TW" altLang="en-US" sz="11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4664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444125">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 name="群組 3">
            <a:extLst>
              <a:ext uri="{FF2B5EF4-FFF2-40B4-BE49-F238E27FC236}">
                <a16:creationId xmlns:a16="http://schemas.microsoft.com/office/drawing/2014/main" id="{1813DA20-9C5E-4B1C-8078-31EED1D30695}"/>
              </a:ext>
            </a:extLst>
          </p:cNvPr>
          <p:cNvGrpSpPr/>
          <p:nvPr/>
        </p:nvGrpSpPr>
        <p:grpSpPr>
          <a:xfrm>
            <a:off x="12192000" y="1708936"/>
            <a:ext cx="6311061" cy="5547560"/>
            <a:chOff x="6265766" y="1491935"/>
            <a:chExt cx="5760002" cy="5063168"/>
          </a:xfrm>
        </p:grpSpPr>
        <p:graphicFrame>
          <p:nvGraphicFramePr>
            <p:cNvPr id="8" name="圖表 7">
              <a:extLst>
                <a:ext uri="{FF2B5EF4-FFF2-40B4-BE49-F238E27FC236}">
                  <a16:creationId xmlns:a16="http://schemas.microsoft.com/office/drawing/2014/main" id="{B9BA5E61-E1A1-41FB-A622-F77F63F19FD8}"/>
                </a:ext>
              </a:extLst>
            </p:cNvPr>
            <p:cNvGraphicFramePr>
              <a:graphicFrameLocks/>
            </p:cNvGraphicFramePr>
            <p:nvPr/>
          </p:nvGraphicFramePr>
          <p:xfrm>
            <a:off x="6265766" y="1491935"/>
            <a:ext cx="5760000" cy="15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7F25C772-2B0D-44BB-BF52-F2B58D188C2C}"/>
                </a:ext>
              </a:extLst>
            </p:cNvPr>
            <p:cNvGraphicFramePr>
              <a:graphicFrameLocks/>
            </p:cNvGraphicFramePr>
            <p:nvPr/>
          </p:nvGraphicFramePr>
          <p:xfrm>
            <a:off x="6265768" y="3249519"/>
            <a:ext cx="57600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圖表 13">
              <a:extLst>
                <a:ext uri="{FF2B5EF4-FFF2-40B4-BE49-F238E27FC236}">
                  <a16:creationId xmlns:a16="http://schemas.microsoft.com/office/drawing/2014/main" id="{86F86530-889A-4534-A623-9C62357A0585}"/>
                </a:ext>
              </a:extLst>
            </p:cNvPr>
            <p:cNvGraphicFramePr>
              <a:graphicFrameLocks/>
            </p:cNvGraphicFramePr>
            <p:nvPr/>
          </p:nvGraphicFramePr>
          <p:xfrm>
            <a:off x="6265766" y="5007103"/>
            <a:ext cx="5760000" cy="1548000"/>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1" name="圖片 10">
            <a:extLst>
              <a:ext uri="{FF2B5EF4-FFF2-40B4-BE49-F238E27FC236}">
                <a16:creationId xmlns:a16="http://schemas.microsoft.com/office/drawing/2014/main" id="{BD6DCB03-488C-4CE9-850E-CA630285E2EC}"/>
              </a:ext>
            </a:extLst>
          </p:cNvPr>
          <p:cNvPicPr>
            <a:picLocks noChangeAspect="1"/>
          </p:cNvPicPr>
          <p:nvPr/>
        </p:nvPicPr>
        <p:blipFill>
          <a:blip r:embed="rId6"/>
          <a:stretch>
            <a:fillRect/>
          </a:stretch>
        </p:blipFill>
        <p:spPr>
          <a:xfrm>
            <a:off x="4161543" y="1411946"/>
            <a:ext cx="1111217" cy="1325563"/>
          </a:xfrm>
          <a:prstGeom prst="rect">
            <a:avLst/>
          </a:prstGeom>
        </p:spPr>
      </p:pic>
      <p:pic>
        <p:nvPicPr>
          <p:cNvPr id="9" name="圖片 8">
            <a:extLst>
              <a:ext uri="{FF2B5EF4-FFF2-40B4-BE49-F238E27FC236}">
                <a16:creationId xmlns:a16="http://schemas.microsoft.com/office/drawing/2014/main" id="{909AE53D-57C8-418E-898B-8899E566A32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38200" y="1501055"/>
            <a:ext cx="1299036" cy="1299036"/>
          </a:xfrm>
          <a:prstGeom prst="rect">
            <a:avLst/>
          </a:prstGeom>
        </p:spPr>
      </p:pic>
      <p:graphicFrame>
        <p:nvGraphicFramePr>
          <p:cNvPr id="24" name="表格 23">
            <a:extLst>
              <a:ext uri="{FF2B5EF4-FFF2-40B4-BE49-F238E27FC236}">
                <a16:creationId xmlns:a16="http://schemas.microsoft.com/office/drawing/2014/main" id="{3B091534-28D9-45D1-AC3F-D6E1A3AE70F0}"/>
              </a:ext>
            </a:extLst>
          </p:cNvPr>
          <p:cNvGraphicFramePr>
            <a:graphicFrameLocks noGrp="1"/>
          </p:cNvGraphicFramePr>
          <p:nvPr/>
        </p:nvGraphicFramePr>
        <p:xfrm>
          <a:off x="-6103151" y="2407701"/>
          <a:ext cx="5743576" cy="1097280"/>
        </p:xfrm>
        <a:graphic>
          <a:graphicData uri="http://schemas.openxmlformats.org/drawingml/2006/table">
            <a:tbl>
              <a:tblPr firstRow="1" bandRow="1">
                <a:tableStyleId>{5C22544A-7EE6-4342-B048-85BDC9FD1C3A}</a:tableStyleId>
              </a:tblPr>
              <a:tblGrid>
                <a:gridCol w="717947">
                  <a:extLst>
                    <a:ext uri="{9D8B030D-6E8A-4147-A177-3AD203B41FA5}">
                      <a16:colId xmlns:a16="http://schemas.microsoft.com/office/drawing/2014/main" val="488509855"/>
                    </a:ext>
                  </a:extLst>
                </a:gridCol>
                <a:gridCol w="717947">
                  <a:extLst>
                    <a:ext uri="{9D8B030D-6E8A-4147-A177-3AD203B41FA5}">
                      <a16:colId xmlns:a16="http://schemas.microsoft.com/office/drawing/2014/main" val="1561599066"/>
                    </a:ext>
                  </a:extLst>
                </a:gridCol>
                <a:gridCol w="717947">
                  <a:extLst>
                    <a:ext uri="{9D8B030D-6E8A-4147-A177-3AD203B41FA5}">
                      <a16:colId xmlns:a16="http://schemas.microsoft.com/office/drawing/2014/main" val="32815344"/>
                    </a:ext>
                  </a:extLst>
                </a:gridCol>
                <a:gridCol w="717947">
                  <a:extLst>
                    <a:ext uri="{9D8B030D-6E8A-4147-A177-3AD203B41FA5}">
                      <a16:colId xmlns:a16="http://schemas.microsoft.com/office/drawing/2014/main" val="1230318758"/>
                    </a:ext>
                  </a:extLst>
                </a:gridCol>
                <a:gridCol w="717947">
                  <a:extLst>
                    <a:ext uri="{9D8B030D-6E8A-4147-A177-3AD203B41FA5}">
                      <a16:colId xmlns:a16="http://schemas.microsoft.com/office/drawing/2014/main" val="1268199588"/>
                    </a:ext>
                  </a:extLst>
                </a:gridCol>
                <a:gridCol w="717947">
                  <a:extLst>
                    <a:ext uri="{9D8B030D-6E8A-4147-A177-3AD203B41FA5}">
                      <a16:colId xmlns:a16="http://schemas.microsoft.com/office/drawing/2014/main" val="3435957595"/>
                    </a:ext>
                  </a:extLst>
                </a:gridCol>
                <a:gridCol w="717947">
                  <a:extLst>
                    <a:ext uri="{9D8B030D-6E8A-4147-A177-3AD203B41FA5}">
                      <a16:colId xmlns:a16="http://schemas.microsoft.com/office/drawing/2014/main" val="1496192656"/>
                    </a:ext>
                  </a:extLst>
                </a:gridCol>
                <a:gridCol w="717947">
                  <a:extLst>
                    <a:ext uri="{9D8B030D-6E8A-4147-A177-3AD203B41FA5}">
                      <a16:colId xmlns:a16="http://schemas.microsoft.com/office/drawing/2014/main" val="1683775270"/>
                    </a:ext>
                  </a:extLst>
                </a:gridCol>
              </a:tblGrid>
              <a:tr h="241750">
                <a:tc gridSpan="8">
                  <a:txBody>
                    <a:bodyPr/>
                    <a:lstStyle/>
                    <a:p>
                      <a:pPr algn="ctr"/>
                      <a:r>
                        <a:rPr lang="en-US" altLang="zh-TW" dirty="0"/>
                        <a:t>Animal</a:t>
                      </a:r>
                      <a:endParaRPr lang="zh-TW" altLang="en-US" dirty="0"/>
                    </a:p>
                  </a:txBody>
                  <a:tcPr anchor="ctr">
                    <a:lnL w="38100" cap="flat" cmpd="sng" algn="ctr">
                      <a:solidFill>
                        <a:srgbClr val="1F497D"/>
                      </a:solidFill>
                      <a:prstDash val="solid"/>
                      <a:round/>
                      <a:headEnd type="none" w="med" len="med"/>
                      <a:tailEnd type="none" w="med" len="med"/>
                    </a:lnL>
                    <a:lnR w="38100" cap="flat" cmpd="sng" algn="ctr">
                      <a:solidFill>
                        <a:srgbClr val="1F497D"/>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Cow</a:t>
                      </a:r>
                      <a:endParaRPr lang="zh-TW" altLang="en-US" dirty="0">
                        <a:solidFill>
                          <a:schemeClr val="bg1"/>
                        </a:solidFill>
                      </a:endParaRPr>
                    </a:p>
                  </a:txBody>
                  <a:tcPr anchor="ctr">
                    <a:lnL w="38100" cap="flat" cmpd="sng" algn="ctr">
                      <a:solidFill>
                        <a:srgbClr val="1F497D"/>
                      </a:solidFill>
                      <a:prstDash val="solid"/>
                      <a:round/>
                      <a:headEnd type="none" w="med" len="med"/>
                      <a:tailEnd type="none" w="med" len="med"/>
                    </a:lnL>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Goat</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Dog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Frog</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Toad</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Tuna</a:t>
                      </a:r>
                      <a:endParaRPr lang="zh-TW" altLang="en-US" dirty="0">
                        <a:solidFill>
                          <a:schemeClr val="bg1"/>
                        </a:solidFill>
                      </a:endParaRPr>
                    </a:p>
                  </a:txBody>
                  <a:tcPr anchor="ctr">
                    <a:lnT w="12700" cap="flat" cmpd="sng" algn="ctr">
                      <a:noFill/>
                      <a:prstDash val="solid"/>
                      <a:round/>
                      <a:headEnd type="none" w="med" len="med"/>
                      <a:tailEnd type="none" w="med" len="med"/>
                    </a:lnT>
                    <a:solidFill>
                      <a:srgbClr val="1F497D"/>
                    </a:solidFill>
                  </a:tcPr>
                </a:tc>
                <a:tc>
                  <a:txBody>
                    <a:bodyPr/>
                    <a:lstStyle/>
                    <a:p>
                      <a:pPr algn="ctr"/>
                      <a:r>
                        <a:rPr lang="en-US" altLang="zh-TW" dirty="0">
                          <a:solidFill>
                            <a:schemeClr val="bg1"/>
                          </a:solidFill>
                        </a:rPr>
                        <a:t>Cod</a:t>
                      </a:r>
                      <a:endParaRPr lang="zh-TW" altLang="en-US" dirty="0">
                        <a:solidFill>
                          <a:schemeClr val="bg1"/>
                        </a:solidFill>
                      </a:endParaRPr>
                    </a:p>
                  </a:txBody>
                  <a:tcPr anchor="ctr">
                    <a:lnR w="381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solidFill>
                      <a:srgbClr val="1F497D"/>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nchor="ctr">
                    <a:lnL w="38100" cap="flat" cmpd="sng" algn="ctr">
                      <a:solidFill>
                        <a:srgbClr val="1F497D"/>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38100" cap="flat" cmpd="sng" algn="ctr">
                      <a:solidFill>
                        <a:srgbClr val="1F497D"/>
                      </a:solidFill>
                      <a:prstDash val="solid"/>
                      <a:round/>
                      <a:headEnd type="none" w="med" len="med"/>
                      <a:tailEnd type="none" w="med" len="med"/>
                    </a:lnR>
                    <a:lnB w="38100" cap="flat" cmpd="sng" algn="ctr">
                      <a:solidFill>
                        <a:srgbClr val="1F497D"/>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5" name="表格 24">
            <a:extLst>
              <a:ext uri="{FF2B5EF4-FFF2-40B4-BE49-F238E27FC236}">
                <a16:creationId xmlns:a16="http://schemas.microsoft.com/office/drawing/2014/main" id="{CD7E108A-B98F-4810-9F93-F0B282A4F374}"/>
              </a:ext>
            </a:extLst>
          </p:cNvPr>
          <p:cNvGraphicFramePr>
            <a:graphicFrameLocks noGrp="1"/>
          </p:cNvGraphicFramePr>
          <p:nvPr/>
        </p:nvGraphicFramePr>
        <p:xfrm>
          <a:off x="-6103151" y="3537769"/>
          <a:ext cx="5743576" cy="1097280"/>
        </p:xfrm>
        <a:graphic>
          <a:graphicData uri="http://schemas.openxmlformats.org/drawingml/2006/table">
            <a:tbl>
              <a:tblPr firstRow="1" bandRow="1">
                <a:tableStyleId>{5C22544A-7EE6-4342-B048-85BDC9FD1C3A}</a:tableStyleId>
              </a:tblPr>
              <a:tblGrid>
                <a:gridCol w="1435894">
                  <a:extLst>
                    <a:ext uri="{9D8B030D-6E8A-4147-A177-3AD203B41FA5}">
                      <a16:colId xmlns:a16="http://schemas.microsoft.com/office/drawing/2014/main" val="488509855"/>
                    </a:ext>
                  </a:extLst>
                </a:gridCol>
                <a:gridCol w="1435894">
                  <a:extLst>
                    <a:ext uri="{9D8B030D-6E8A-4147-A177-3AD203B41FA5}">
                      <a16:colId xmlns:a16="http://schemas.microsoft.com/office/drawing/2014/main" val="32815344"/>
                    </a:ext>
                  </a:extLst>
                </a:gridCol>
                <a:gridCol w="1435894">
                  <a:extLst>
                    <a:ext uri="{9D8B030D-6E8A-4147-A177-3AD203B41FA5}">
                      <a16:colId xmlns:a16="http://schemas.microsoft.com/office/drawing/2014/main" val="1268199588"/>
                    </a:ext>
                  </a:extLst>
                </a:gridCol>
                <a:gridCol w="1435894">
                  <a:extLst>
                    <a:ext uri="{9D8B030D-6E8A-4147-A177-3AD203B41FA5}">
                      <a16:colId xmlns:a16="http://schemas.microsoft.com/office/drawing/2014/main" val="1496192656"/>
                    </a:ext>
                  </a:extLst>
                </a:gridCol>
              </a:tblGrid>
              <a:tr h="241750">
                <a:tc gridSpan="4">
                  <a:txBody>
                    <a:bodyPr/>
                    <a:lstStyle/>
                    <a:p>
                      <a:pPr algn="ctr"/>
                      <a:r>
                        <a:rPr lang="en-US" altLang="zh-TW" dirty="0"/>
                        <a:t>Size</a:t>
                      </a:r>
                      <a:endParaRPr lang="zh-TW" altLang="en-US" dirty="0"/>
                    </a:p>
                  </a:txBody>
                  <a:tcPr>
                    <a:lnL w="38100" cap="flat" cmpd="sng" algn="ctr">
                      <a:solidFill>
                        <a:srgbClr val="C47660"/>
                      </a:solidFill>
                      <a:prstDash val="solid"/>
                      <a:round/>
                      <a:headEnd type="none" w="med" len="med"/>
                      <a:tailEnd type="none" w="med" len="med"/>
                    </a:lnL>
                    <a:lnR w="38100" cap="flat" cmpd="sng" algn="ctr">
                      <a:solidFill>
                        <a:srgbClr val="C47660"/>
                      </a:solidFill>
                      <a:prstDash val="solid"/>
                      <a:round/>
                      <a:headEnd type="none" w="med" len="med"/>
                      <a:tailEnd type="none" w="med" len="med"/>
                    </a:lnR>
                    <a:lnT w="38100" cap="flat" cmpd="sng" algn="ctr">
                      <a:solidFill>
                        <a:srgbClr val="C47660"/>
                      </a:solidFill>
                      <a:prstDash val="solid"/>
                      <a:round/>
                      <a:headEnd type="none" w="med" len="med"/>
                      <a:tailEnd type="none" w="med" len="med"/>
                    </a:lnT>
                    <a:lnB w="12700" cap="flat" cmpd="sng" algn="ctr">
                      <a:noFill/>
                      <a:prstDash val="solid"/>
                      <a:round/>
                      <a:headEnd type="none" w="med" len="med"/>
                      <a:tailEnd type="none" w="med" len="med"/>
                    </a:lnB>
                    <a:solidFill>
                      <a:srgbClr val="C4766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Large</a:t>
                      </a:r>
                      <a:endParaRPr lang="zh-TW" altLang="en-US" dirty="0">
                        <a:solidFill>
                          <a:schemeClr val="bg1"/>
                        </a:solidFill>
                      </a:endParaRPr>
                    </a:p>
                  </a:txBody>
                  <a:tcPr>
                    <a:lnL w="38100" cap="flat" cmpd="sng" algn="ctr">
                      <a:solidFill>
                        <a:srgbClr val="C47660"/>
                      </a:solidFill>
                      <a:prstDash val="solid"/>
                      <a:round/>
                      <a:headEnd type="none" w="med" len="med"/>
                      <a:tailEnd type="none" w="med" len="med"/>
                    </a:lnL>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Mid</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Small</a:t>
                      </a:r>
                      <a:endParaRPr lang="zh-TW" altLang="en-US" dirty="0">
                        <a:solidFill>
                          <a:schemeClr val="bg1"/>
                        </a:solidFill>
                      </a:endParaRPr>
                    </a:p>
                  </a:txBody>
                  <a:tcPr>
                    <a:lnT w="12700" cap="flat" cmpd="sng" algn="ctr">
                      <a:noFill/>
                      <a:prstDash val="solid"/>
                      <a:round/>
                      <a:headEnd type="none" w="med" len="med"/>
                      <a:tailEnd type="none" w="med" len="med"/>
                    </a:lnT>
                    <a:solidFill>
                      <a:srgbClr val="C47660"/>
                    </a:solidFill>
                  </a:tcPr>
                </a:tc>
                <a:tc>
                  <a:txBody>
                    <a:bodyPr/>
                    <a:lstStyle/>
                    <a:p>
                      <a:pPr algn="ctr"/>
                      <a:r>
                        <a:rPr lang="en-US" altLang="zh-TW" dirty="0">
                          <a:solidFill>
                            <a:schemeClr val="bg1"/>
                          </a:solidFill>
                        </a:rPr>
                        <a:t>Tiny</a:t>
                      </a:r>
                      <a:endParaRPr lang="zh-TW" altLang="en-US" dirty="0">
                        <a:solidFill>
                          <a:schemeClr val="bg1"/>
                        </a:solidFill>
                      </a:endParaRPr>
                    </a:p>
                  </a:txBody>
                  <a:tcPr>
                    <a:lnR w="38100" cap="flat" cmpd="sng" algn="ctr">
                      <a:solidFill>
                        <a:srgbClr val="C47660"/>
                      </a:solidFill>
                      <a:prstDash val="solid"/>
                      <a:round/>
                      <a:headEnd type="none" w="med" len="med"/>
                      <a:tailEnd type="none" w="med" len="med"/>
                    </a:lnR>
                    <a:lnT w="12700" cap="flat" cmpd="sng" algn="ctr">
                      <a:noFill/>
                      <a:prstDash val="solid"/>
                      <a:round/>
                      <a:headEnd type="none" w="med" len="med"/>
                      <a:tailEnd type="none" w="med" len="med"/>
                    </a:lnT>
                    <a:solidFill>
                      <a:srgbClr val="C47660"/>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C47660"/>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C47660"/>
                      </a:solidFill>
                      <a:prstDash val="solid"/>
                      <a:round/>
                      <a:headEnd type="none" w="med" len="med"/>
                      <a:tailEnd type="none" w="med" len="med"/>
                    </a:lnR>
                    <a:lnB w="38100" cap="flat" cmpd="sng" algn="ctr">
                      <a:solidFill>
                        <a:srgbClr val="C47660"/>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6" name="表格 25">
            <a:extLst>
              <a:ext uri="{FF2B5EF4-FFF2-40B4-BE49-F238E27FC236}">
                <a16:creationId xmlns:a16="http://schemas.microsoft.com/office/drawing/2014/main" id="{A5D95D94-7F4B-43C6-8BE0-85465D7143B7}"/>
              </a:ext>
            </a:extLst>
          </p:cNvPr>
          <p:cNvGraphicFramePr>
            <a:graphicFrameLocks noGrp="1"/>
          </p:cNvGraphicFramePr>
          <p:nvPr/>
        </p:nvGraphicFramePr>
        <p:xfrm>
          <a:off x="-6103151" y="4674432"/>
          <a:ext cx="5743578" cy="1097280"/>
        </p:xfrm>
        <a:graphic>
          <a:graphicData uri="http://schemas.openxmlformats.org/drawingml/2006/table">
            <a:tbl>
              <a:tblPr firstRow="1" bandRow="1">
                <a:tableStyleId>{5C22544A-7EE6-4342-B048-85BDC9FD1C3A}</a:tableStyleId>
              </a:tblPr>
              <a:tblGrid>
                <a:gridCol w="957263">
                  <a:extLst>
                    <a:ext uri="{9D8B030D-6E8A-4147-A177-3AD203B41FA5}">
                      <a16:colId xmlns:a16="http://schemas.microsoft.com/office/drawing/2014/main" val="488509855"/>
                    </a:ext>
                  </a:extLst>
                </a:gridCol>
                <a:gridCol w="957263">
                  <a:extLst>
                    <a:ext uri="{9D8B030D-6E8A-4147-A177-3AD203B41FA5}">
                      <a16:colId xmlns:a16="http://schemas.microsoft.com/office/drawing/2014/main" val="32815344"/>
                    </a:ext>
                  </a:extLst>
                </a:gridCol>
                <a:gridCol w="957263">
                  <a:extLst>
                    <a:ext uri="{9D8B030D-6E8A-4147-A177-3AD203B41FA5}">
                      <a16:colId xmlns:a16="http://schemas.microsoft.com/office/drawing/2014/main" val="1268199588"/>
                    </a:ext>
                  </a:extLst>
                </a:gridCol>
                <a:gridCol w="957263">
                  <a:extLst>
                    <a:ext uri="{9D8B030D-6E8A-4147-A177-3AD203B41FA5}">
                      <a16:colId xmlns:a16="http://schemas.microsoft.com/office/drawing/2014/main" val="3435957595"/>
                    </a:ext>
                  </a:extLst>
                </a:gridCol>
                <a:gridCol w="957263">
                  <a:extLst>
                    <a:ext uri="{9D8B030D-6E8A-4147-A177-3AD203B41FA5}">
                      <a16:colId xmlns:a16="http://schemas.microsoft.com/office/drawing/2014/main" val="1496192656"/>
                    </a:ext>
                  </a:extLst>
                </a:gridCol>
                <a:gridCol w="957263">
                  <a:extLst>
                    <a:ext uri="{9D8B030D-6E8A-4147-A177-3AD203B41FA5}">
                      <a16:colId xmlns:a16="http://schemas.microsoft.com/office/drawing/2014/main" val="1683775270"/>
                    </a:ext>
                  </a:extLst>
                </a:gridCol>
              </a:tblGrid>
              <a:tr h="241750">
                <a:tc gridSpan="6">
                  <a:txBody>
                    <a:bodyPr/>
                    <a:lstStyle/>
                    <a:p>
                      <a:pPr algn="ctr"/>
                      <a:r>
                        <a:rPr lang="en-US" altLang="zh-TW" dirty="0"/>
                        <a:t>Color</a:t>
                      </a:r>
                      <a:endParaRPr lang="zh-TW" altLang="en-US" dirty="0"/>
                    </a:p>
                  </a:txBody>
                  <a:tcPr>
                    <a:lnL w="38100" cap="flat" cmpd="sng" algn="ctr">
                      <a:solidFill>
                        <a:srgbClr val="D79DA7"/>
                      </a:solidFill>
                      <a:prstDash val="solid"/>
                      <a:round/>
                      <a:headEnd type="none" w="med" len="med"/>
                      <a:tailEnd type="none" w="med" len="med"/>
                    </a:lnL>
                    <a:lnR w="38100" cap="flat" cmpd="sng" algn="ctr">
                      <a:solidFill>
                        <a:srgbClr val="D79DA7"/>
                      </a:solidFill>
                      <a:prstDash val="solid"/>
                      <a:round/>
                      <a:headEnd type="none" w="med" len="med"/>
                      <a:tailEnd type="none" w="med" len="med"/>
                    </a:lnR>
                    <a:lnT w="38100" cap="flat" cmpd="sng" algn="ctr">
                      <a:solidFill>
                        <a:srgbClr val="D79DA7"/>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White</a:t>
                      </a:r>
                      <a:endParaRPr lang="zh-TW" altLang="en-US" dirty="0">
                        <a:solidFill>
                          <a:schemeClr val="bg1"/>
                        </a:solidFill>
                      </a:endParaRPr>
                    </a:p>
                  </a:txBody>
                  <a:tcPr>
                    <a:lnL w="38100" cap="flat" cmpd="sng" algn="ctr">
                      <a:solidFill>
                        <a:srgbClr val="D79DA7"/>
                      </a:solidFill>
                      <a:prstDash val="solid"/>
                      <a:round/>
                      <a:headEnd type="none" w="med" len="med"/>
                      <a:tailEnd type="none" w="med" len="med"/>
                    </a:lnL>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Black</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Gray</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Red</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Blue</a:t>
                      </a:r>
                      <a:endParaRPr lang="zh-TW" altLang="en-US" dirty="0">
                        <a:solidFill>
                          <a:schemeClr val="bg1"/>
                        </a:solidFill>
                      </a:endParaRPr>
                    </a:p>
                  </a:txBody>
                  <a:tcPr>
                    <a:lnT w="12700" cap="flat" cmpd="sng" algn="ctr">
                      <a:noFill/>
                      <a:prstDash val="solid"/>
                      <a:round/>
                      <a:headEnd type="none" w="med" len="med"/>
                      <a:tailEnd type="none" w="med" len="med"/>
                    </a:lnT>
                    <a:solidFill>
                      <a:srgbClr val="D79DA7"/>
                    </a:solidFill>
                  </a:tcPr>
                </a:tc>
                <a:tc>
                  <a:txBody>
                    <a:bodyPr/>
                    <a:lstStyle/>
                    <a:p>
                      <a:pPr algn="ctr"/>
                      <a:r>
                        <a:rPr lang="en-US" altLang="zh-TW" dirty="0">
                          <a:solidFill>
                            <a:schemeClr val="bg1"/>
                          </a:solidFill>
                        </a:rPr>
                        <a:t>Green</a:t>
                      </a:r>
                      <a:endParaRPr lang="zh-TW" altLang="en-US" dirty="0">
                        <a:solidFill>
                          <a:schemeClr val="bg1"/>
                        </a:solidFill>
                      </a:endParaRPr>
                    </a:p>
                  </a:txBody>
                  <a:tcPr>
                    <a:lnR w="38100" cap="flat" cmpd="sng" algn="ctr">
                      <a:solidFill>
                        <a:srgbClr val="D79DA7"/>
                      </a:solidFill>
                      <a:prstDash val="solid"/>
                      <a:round/>
                      <a:headEnd type="none" w="med" len="med"/>
                      <a:tailEnd type="none" w="med" len="med"/>
                    </a:lnR>
                    <a:lnT w="12700" cap="flat" cmpd="sng" algn="ctr">
                      <a:noFill/>
                      <a:prstDash val="solid"/>
                      <a:round/>
                      <a:headEnd type="none" w="med" len="med"/>
                      <a:tailEnd type="none" w="med" len="med"/>
                    </a:lnT>
                    <a:solidFill>
                      <a:srgbClr val="D79DA7"/>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79DA7"/>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79DA7"/>
                      </a:solidFill>
                      <a:prstDash val="solid"/>
                      <a:round/>
                      <a:headEnd type="none" w="med" len="med"/>
                      <a:tailEnd type="none" w="med" len="med"/>
                    </a:lnR>
                    <a:lnB w="38100" cap="flat" cmpd="sng" algn="ctr">
                      <a:solidFill>
                        <a:srgbClr val="D79DA7"/>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graphicFrame>
        <p:nvGraphicFramePr>
          <p:cNvPr id="27" name="表格 26">
            <a:extLst>
              <a:ext uri="{FF2B5EF4-FFF2-40B4-BE49-F238E27FC236}">
                <a16:creationId xmlns:a16="http://schemas.microsoft.com/office/drawing/2014/main" id="{EA6B11FC-BD8F-4262-9697-7DF59F659CB7}"/>
              </a:ext>
            </a:extLst>
          </p:cNvPr>
          <p:cNvGraphicFramePr>
            <a:graphicFrameLocks noGrp="1"/>
          </p:cNvGraphicFramePr>
          <p:nvPr/>
        </p:nvGraphicFramePr>
        <p:xfrm>
          <a:off x="-6103153" y="5804307"/>
          <a:ext cx="5743578" cy="1097280"/>
        </p:xfrm>
        <a:graphic>
          <a:graphicData uri="http://schemas.openxmlformats.org/drawingml/2006/table">
            <a:tbl>
              <a:tblPr firstRow="1" bandRow="1">
                <a:tableStyleId>{5C22544A-7EE6-4342-B048-85BDC9FD1C3A}</a:tableStyleId>
              </a:tblPr>
              <a:tblGrid>
                <a:gridCol w="2871789">
                  <a:extLst>
                    <a:ext uri="{9D8B030D-6E8A-4147-A177-3AD203B41FA5}">
                      <a16:colId xmlns:a16="http://schemas.microsoft.com/office/drawing/2014/main" val="488509855"/>
                    </a:ext>
                  </a:extLst>
                </a:gridCol>
                <a:gridCol w="2871789">
                  <a:extLst>
                    <a:ext uri="{9D8B030D-6E8A-4147-A177-3AD203B41FA5}">
                      <a16:colId xmlns:a16="http://schemas.microsoft.com/office/drawing/2014/main" val="3435957595"/>
                    </a:ext>
                  </a:extLst>
                </a:gridCol>
              </a:tblGrid>
              <a:tr h="269733">
                <a:tc gridSpan="2">
                  <a:txBody>
                    <a:bodyPr/>
                    <a:lstStyle/>
                    <a:p>
                      <a:pPr algn="ctr"/>
                      <a:r>
                        <a:rPr lang="en-US" altLang="zh-TW" dirty="0"/>
                        <a:t>Health Status</a:t>
                      </a:r>
                      <a:endParaRPr lang="zh-TW" altLang="en-US" dirty="0"/>
                    </a:p>
                  </a:txBody>
                  <a:tcPr>
                    <a:lnL w="38100" cap="flat" cmpd="sng" algn="ctr">
                      <a:solidFill>
                        <a:srgbClr val="D6C9B9"/>
                      </a:solidFill>
                      <a:prstDash val="solid"/>
                      <a:round/>
                      <a:headEnd type="none" w="med" len="med"/>
                      <a:tailEnd type="none" w="med" len="med"/>
                    </a:lnL>
                    <a:lnR w="38100" cap="flat" cmpd="sng" algn="ctr">
                      <a:solidFill>
                        <a:srgbClr val="D6C9B9"/>
                      </a:solidFill>
                      <a:prstDash val="solid"/>
                      <a:round/>
                      <a:headEnd type="none" w="med" len="med"/>
                      <a:tailEnd type="none" w="med" len="med"/>
                    </a:lnR>
                    <a:lnT w="38100" cap="flat" cmpd="sng" algn="ctr">
                      <a:solidFill>
                        <a:srgbClr val="D6C9B9"/>
                      </a:solidFill>
                      <a:prstDash val="solid"/>
                      <a:round/>
                      <a:headEnd type="none" w="med" len="med"/>
                      <a:tailEnd type="none" w="med" len="med"/>
                    </a:lnT>
                    <a:lnB w="12700" cap="flat" cmpd="sng" algn="ctr">
                      <a:noFill/>
                      <a:prstDash val="solid"/>
                      <a:round/>
                      <a:headEnd type="none" w="med" len="med"/>
                      <a:tailEnd type="none" w="med" len="med"/>
                    </a:lnB>
                    <a:solidFill>
                      <a:srgbClr val="D6C9B9"/>
                    </a:solidFill>
                  </a:tcPr>
                </a:tc>
                <a:tc hMerge="1">
                  <a:txBody>
                    <a:bodyPr/>
                    <a:lstStyle/>
                    <a:p>
                      <a:endParaRPr lang="zh-TW" altLang="en-US" dirty="0"/>
                    </a:p>
                  </a:txBody>
                  <a:tcPr/>
                </a:tc>
                <a:extLst>
                  <a:ext uri="{0D108BD9-81ED-4DB2-BD59-A6C34878D82A}">
                    <a16:rowId xmlns:a16="http://schemas.microsoft.com/office/drawing/2014/main" val="85289099"/>
                  </a:ext>
                </a:extLst>
              </a:tr>
              <a:tr h="241750">
                <a:tc>
                  <a:txBody>
                    <a:bodyPr/>
                    <a:lstStyle/>
                    <a:p>
                      <a:pPr algn="ctr"/>
                      <a:r>
                        <a:rPr lang="en-US" altLang="zh-TW" dirty="0">
                          <a:solidFill>
                            <a:schemeClr val="bg1"/>
                          </a:solidFill>
                        </a:rPr>
                        <a:t>Good</a:t>
                      </a:r>
                      <a:endParaRPr lang="zh-TW" altLang="en-US" dirty="0">
                        <a:solidFill>
                          <a:schemeClr val="bg1"/>
                        </a:solidFill>
                      </a:endParaRPr>
                    </a:p>
                  </a:txBody>
                  <a:tcPr>
                    <a:lnL w="38100" cap="flat" cmpd="sng" algn="ctr">
                      <a:solidFill>
                        <a:srgbClr val="D6C9B9"/>
                      </a:solidFill>
                      <a:prstDash val="solid"/>
                      <a:round/>
                      <a:headEnd type="none" w="med" len="med"/>
                      <a:tailEnd type="none" w="med" len="med"/>
                    </a:lnL>
                    <a:lnT w="12700" cap="flat" cmpd="sng" algn="ctr">
                      <a:noFill/>
                      <a:prstDash val="solid"/>
                      <a:round/>
                      <a:headEnd type="none" w="med" len="med"/>
                      <a:tailEnd type="none" w="med" len="med"/>
                    </a:lnT>
                    <a:solidFill>
                      <a:srgbClr val="D6C9B9"/>
                    </a:solidFill>
                  </a:tcPr>
                </a:tc>
                <a:tc>
                  <a:txBody>
                    <a:bodyPr/>
                    <a:lstStyle/>
                    <a:p>
                      <a:pPr algn="ctr"/>
                      <a:r>
                        <a:rPr lang="en-US" altLang="zh-TW" dirty="0">
                          <a:solidFill>
                            <a:schemeClr val="bg1"/>
                          </a:solidFill>
                        </a:rPr>
                        <a:t>Bad</a:t>
                      </a:r>
                      <a:endParaRPr lang="zh-TW" altLang="en-US" dirty="0">
                        <a:solidFill>
                          <a:schemeClr val="bg1"/>
                        </a:solidFill>
                      </a:endParaRPr>
                    </a:p>
                  </a:txBody>
                  <a:tcPr>
                    <a:lnR w="38100" cap="flat" cmpd="sng" algn="ctr">
                      <a:solidFill>
                        <a:srgbClr val="D6C9B9"/>
                      </a:solidFill>
                      <a:prstDash val="solid"/>
                      <a:round/>
                      <a:headEnd type="none" w="med" len="med"/>
                      <a:tailEnd type="none" w="med" len="med"/>
                    </a:lnR>
                    <a:lnT w="12700" cap="flat" cmpd="sng" algn="ctr">
                      <a:noFill/>
                      <a:prstDash val="solid"/>
                      <a:round/>
                      <a:headEnd type="none" w="med" len="med"/>
                      <a:tailEnd type="none" w="med" len="med"/>
                    </a:lnT>
                    <a:solidFill>
                      <a:srgbClr val="D6C9B9"/>
                    </a:solidFill>
                  </a:tcPr>
                </a:tc>
                <a:extLst>
                  <a:ext uri="{0D108BD9-81ED-4DB2-BD59-A6C34878D82A}">
                    <a16:rowId xmlns:a16="http://schemas.microsoft.com/office/drawing/2014/main" val="1186697918"/>
                  </a:ext>
                </a:extLst>
              </a:tr>
              <a:tr h="241750">
                <a:tc>
                  <a:txBody>
                    <a:bodyPr/>
                    <a:lstStyle/>
                    <a:p>
                      <a:pPr algn="ctr"/>
                      <a:endParaRPr lang="zh-TW" altLang="en-US" dirty="0"/>
                    </a:p>
                  </a:txBody>
                  <a:tcPr>
                    <a:lnL w="38100" cap="flat" cmpd="sng" algn="ctr">
                      <a:solidFill>
                        <a:srgbClr val="D6C9B9"/>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tc>
                  <a:txBody>
                    <a:bodyPr/>
                    <a:lstStyle/>
                    <a:p>
                      <a:pPr algn="ctr"/>
                      <a:r>
                        <a:rPr lang="en-US" altLang="zh-TW" dirty="0"/>
                        <a:t>V</a:t>
                      </a:r>
                      <a:endParaRPr lang="zh-TW" altLang="en-US" dirty="0"/>
                    </a:p>
                  </a:txBody>
                  <a:tcPr>
                    <a:lnL w="12700" cap="flat" cmpd="sng" algn="ctr">
                      <a:solidFill>
                        <a:schemeClr val="tx1"/>
                      </a:solidFill>
                      <a:prstDash val="solid"/>
                      <a:round/>
                      <a:headEnd type="none" w="med" len="med"/>
                      <a:tailEnd type="none" w="med" len="med"/>
                    </a:lnL>
                    <a:lnR w="38100" cap="flat" cmpd="sng" algn="ctr">
                      <a:solidFill>
                        <a:srgbClr val="D6C9B9"/>
                      </a:solidFill>
                      <a:prstDash val="solid"/>
                      <a:round/>
                      <a:headEnd type="none" w="med" len="med"/>
                      <a:tailEnd type="none" w="med" len="med"/>
                    </a:lnR>
                    <a:lnB w="38100" cap="flat" cmpd="sng" algn="ctr">
                      <a:solidFill>
                        <a:srgbClr val="D6C9B9"/>
                      </a:solidFill>
                      <a:prstDash val="solid"/>
                      <a:round/>
                      <a:headEnd type="none" w="med" len="med"/>
                      <a:tailEnd type="none" w="med" len="med"/>
                    </a:lnB>
                    <a:solidFill>
                      <a:srgbClr val="F8F8F8"/>
                    </a:solidFill>
                  </a:tcPr>
                </a:tc>
                <a:extLst>
                  <a:ext uri="{0D108BD9-81ED-4DB2-BD59-A6C34878D82A}">
                    <a16:rowId xmlns:a16="http://schemas.microsoft.com/office/drawing/2014/main" val="3900643624"/>
                  </a:ext>
                </a:extLst>
              </a:tr>
            </a:tbl>
          </a:graphicData>
        </a:graphic>
      </p:graphicFrame>
      <p:pic>
        <p:nvPicPr>
          <p:cNvPr id="16" name="圖片 15">
            <a:extLst>
              <a:ext uri="{FF2B5EF4-FFF2-40B4-BE49-F238E27FC236}">
                <a16:creationId xmlns:a16="http://schemas.microsoft.com/office/drawing/2014/main" id="{17D412FB-0991-4387-A19C-43043D91BA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252" y="2959403"/>
            <a:ext cx="4242456" cy="3369926"/>
          </a:xfrm>
          <a:prstGeom prst="rect">
            <a:avLst/>
          </a:prstGeom>
        </p:spPr>
      </p:pic>
      <p:sp>
        <p:nvSpPr>
          <p:cNvPr id="7" name="矩形 6">
            <a:extLst>
              <a:ext uri="{FF2B5EF4-FFF2-40B4-BE49-F238E27FC236}">
                <a16:creationId xmlns:a16="http://schemas.microsoft.com/office/drawing/2014/main" id="{EA054DB6-1807-4813-899D-D6BFA1D177F6}"/>
              </a:ext>
            </a:extLst>
          </p:cNvPr>
          <p:cNvSpPr/>
          <p:nvPr/>
        </p:nvSpPr>
        <p:spPr>
          <a:xfrm>
            <a:off x="-4248150" y="781050"/>
            <a:ext cx="1390650" cy="457200"/>
          </a:xfrm>
          <a:prstGeom prst="rect">
            <a:avLst/>
          </a:prstGeom>
          <a:solidFill>
            <a:srgbClr val="D6C9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E7DA17C0-C264-4399-80E0-3812D03B5358}"/>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-An animal health check</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599605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5BBAE97F-3FAA-4AED-A980-13C5F9B7D5AF}"/>
              </a:ext>
            </a:extLst>
          </p:cNvPr>
          <p:cNvSpPr txBox="1"/>
          <p:nvPr/>
        </p:nvSpPr>
        <p:spPr>
          <a:xfrm>
            <a:off x="838200" y="1834666"/>
            <a:ext cx="4844774" cy="3448380"/>
          </a:xfrm>
          <a:prstGeom prst="rect">
            <a:avLst/>
          </a:prstGeom>
        </p:spPr>
        <p:txBody>
          <a:bodyPr wrap="square" lIns="0" tIns="0" rIns="0" bIns="0" rtlCol="0" anchor="t">
            <a:spAutoFit/>
          </a:bodyPr>
          <a:lstStyle/>
          <a:p>
            <a:pPr algn="just">
              <a:lnSpc>
                <a:spcPts val="3359"/>
              </a:lnSpc>
            </a:pPr>
            <a:r>
              <a:rPr lang="en-US" altLang="zh-TW" dirty="0">
                <a:solidFill>
                  <a:srgbClr val="000000"/>
                </a:solidFill>
                <a:latin typeface="Nunito Light"/>
              </a:rPr>
              <a:t>First, we try to find and cluster the related binary features.</a:t>
            </a:r>
          </a:p>
          <a:p>
            <a:pPr marL="342900" indent="-342900" algn="just">
              <a:lnSpc>
                <a:spcPts val="3359"/>
              </a:lnSpc>
              <a:buFont typeface="+mj-lt"/>
              <a:buAutoNum type="arabicPeriod"/>
            </a:pPr>
            <a:r>
              <a:rPr lang="en-US" altLang="zh-TW" dirty="0">
                <a:solidFill>
                  <a:srgbClr val="000000"/>
                </a:solidFill>
                <a:latin typeface="Nunito Light"/>
              </a:rPr>
              <a:t>Default information</a:t>
            </a:r>
          </a:p>
          <a:p>
            <a:pPr marL="342900" indent="-342900" algn="just">
              <a:lnSpc>
                <a:spcPts val="3359"/>
              </a:lnSpc>
              <a:buFont typeface="+mj-lt"/>
              <a:buAutoNum type="arabicPeriod"/>
            </a:pPr>
            <a:r>
              <a:rPr lang="en-US" altLang="zh-TW" dirty="0">
                <a:solidFill>
                  <a:srgbClr val="000000"/>
                </a:solidFill>
                <a:latin typeface="Nunito Light"/>
              </a:rPr>
              <a:t>PCA weight</a:t>
            </a:r>
          </a:p>
          <a:p>
            <a:pPr marL="342900" indent="-342900" algn="just">
              <a:lnSpc>
                <a:spcPts val="3359"/>
              </a:lnSpc>
              <a:buFont typeface="+mj-lt"/>
              <a:buAutoNum type="arabicPeriod"/>
            </a:pPr>
            <a:r>
              <a:rPr lang="en-US" altLang="zh-TW" dirty="0">
                <a:solidFill>
                  <a:srgbClr val="000000"/>
                </a:solidFill>
                <a:latin typeface="Nunito Light"/>
              </a:rPr>
              <a:t>Correlation model</a:t>
            </a:r>
          </a:p>
          <a:p>
            <a:pPr marL="742950" lvl="1" indent="-285750" algn="just">
              <a:lnSpc>
                <a:spcPts val="3359"/>
              </a:lnSpc>
              <a:buFont typeface="Arial" panose="020B0604020202020204" pitchFamily="34" charset="0"/>
              <a:buChar char="•"/>
            </a:pPr>
            <a:r>
              <a:rPr lang="en-US" altLang="zh-TW" dirty="0">
                <a:solidFill>
                  <a:srgbClr val="000000"/>
                </a:solidFill>
                <a:latin typeface="Nunito Light"/>
              </a:rPr>
              <a:t>K-means</a:t>
            </a:r>
          </a:p>
          <a:p>
            <a:pPr marL="742950" lvl="1" indent="-285750" algn="just">
              <a:lnSpc>
                <a:spcPts val="3359"/>
              </a:lnSpc>
              <a:buFont typeface="Arial" panose="020B0604020202020204" pitchFamily="34" charset="0"/>
              <a:buChar char="•"/>
            </a:pPr>
            <a:r>
              <a:rPr lang="en-US" altLang="zh-TW" dirty="0">
                <a:solidFill>
                  <a:srgbClr val="000000"/>
                </a:solidFill>
                <a:latin typeface="Nunito Light"/>
              </a:rPr>
              <a:t>Hierarchical clustering</a:t>
            </a:r>
          </a:p>
          <a:p>
            <a:pPr marL="742950" lvl="1" indent="-285750" algn="just">
              <a:lnSpc>
                <a:spcPts val="3359"/>
              </a:lnSpc>
              <a:buFont typeface="Arial" panose="020B0604020202020204" pitchFamily="34" charset="0"/>
              <a:buChar char="•"/>
            </a:pPr>
            <a:r>
              <a:rPr lang="en-US" altLang="zh-TW" dirty="0">
                <a:solidFill>
                  <a:srgbClr val="000000"/>
                </a:solidFill>
                <a:latin typeface="Nunito Light"/>
              </a:rPr>
              <a:t>Block modeling</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3" name="表格 12">
            <a:extLst>
              <a:ext uri="{FF2B5EF4-FFF2-40B4-BE49-F238E27FC236}">
                <a16:creationId xmlns:a16="http://schemas.microsoft.com/office/drawing/2014/main" id="{0D72B553-C6B6-4178-9F64-3F0112D1CC33}"/>
              </a:ext>
            </a:extLst>
          </p:cNvPr>
          <p:cNvGraphicFramePr>
            <a:graphicFrameLocks noGrp="1"/>
          </p:cNvGraphicFramePr>
          <p:nvPr>
            <p:extLst>
              <p:ext uri="{D42A27DB-BD31-4B8C-83A1-F6EECF244321}">
                <p14:modId xmlns:p14="http://schemas.microsoft.com/office/powerpoint/2010/main" val="2098714152"/>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表格 13">
            <a:extLst>
              <a:ext uri="{FF2B5EF4-FFF2-40B4-BE49-F238E27FC236}">
                <a16:creationId xmlns:a16="http://schemas.microsoft.com/office/drawing/2014/main" id="{D0DD7FD3-F1C0-4C88-93E2-B36D20B08A33}"/>
              </a:ext>
            </a:extLst>
          </p:cNvPr>
          <p:cNvGraphicFramePr>
            <a:graphicFrameLocks noGrp="1"/>
          </p:cNvGraphicFramePr>
          <p:nvPr>
            <p:extLst>
              <p:ext uri="{D42A27DB-BD31-4B8C-83A1-F6EECF244321}">
                <p14:modId xmlns:p14="http://schemas.microsoft.com/office/powerpoint/2010/main" val="988534099"/>
              </p:ext>
            </p:extLst>
          </p:nvPr>
        </p:nvGraphicFramePr>
        <p:xfrm>
          <a:off x="6096000" y="1377834"/>
          <a:ext cx="5670825"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 </a:t>
                      </a:r>
                      <a:r>
                        <a:rPr lang="en-US" altLang="zh-TW" sz="1200" dirty="0"/>
                        <a:t>(Total:300 sample, 200 good, 100 bad)</a:t>
                      </a:r>
                      <a:endParaRPr lang="zh-TW" altLang="en-US" dirty="0"/>
                    </a:p>
                  </a:txBody>
                  <a:tcPr anchor="ctr">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2" name="標題 1">
            <a:extLst>
              <a:ext uri="{FF2B5EF4-FFF2-40B4-BE49-F238E27FC236}">
                <a16:creationId xmlns:a16="http://schemas.microsoft.com/office/drawing/2014/main" id="{7824ACF7-F7DC-4CDD-A0FE-8DCCDED6F783}"/>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grpSp>
        <p:nvGrpSpPr>
          <p:cNvPr id="8" name="群組 7">
            <a:extLst>
              <a:ext uri="{FF2B5EF4-FFF2-40B4-BE49-F238E27FC236}">
                <a16:creationId xmlns:a16="http://schemas.microsoft.com/office/drawing/2014/main" id="{CC455077-C171-4C46-AED6-3B42DEBDAC43}"/>
              </a:ext>
            </a:extLst>
          </p:cNvPr>
          <p:cNvGrpSpPr/>
          <p:nvPr/>
        </p:nvGrpSpPr>
        <p:grpSpPr>
          <a:xfrm>
            <a:off x="6096000" y="1896787"/>
            <a:ext cx="5670000" cy="4824688"/>
            <a:chOff x="12342800" y="2019668"/>
            <a:chExt cx="5670000" cy="4824688"/>
          </a:xfrm>
        </p:grpSpPr>
        <p:graphicFrame>
          <p:nvGraphicFramePr>
            <p:cNvPr id="26" name="圖表 25">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1607910172"/>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圖表 26">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3835830467"/>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圖表 27">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1952537328"/>
                </p:ext>
              </p:extLst>
            </p:nvPr>
          </p:nvGraphicFramePr>
          <p:xfrm>
            <a:off x="12342800" y="5044356"/>
            <a:ext cx="5670000" cy="18000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259932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21" name="表格 20">
            <a:extLst>
              <a:ext uri="{FF2B5EF4-FFF2-40B4-BE49-F238E27FC236}">
                <a16:creationId xmlns:a16="http://schemas.microsoft.com/office/drawing/2014/main" id="{57D3AFDD-D5F1-4A5A-8822-07F495EC1211}"/>
              </a:ext>
            </a:extLst>
          </p:cNvPr>
          <p:cNvGraphicFramePr>
            <a:graphicFrameLocks noGrp="1"/>
          </p:cNvGraphicFramePr>
          <p:nvPr>
            <p:extLst>
              <p:ext uri="{D42A27DB-BD31-4B8C-83A1-F6EECF244321}">
                <p14:modId xmlns:p14="http://schemas.microsoft.com/office/powerpoint/2010/main" val="4165556428"/>
              </p:ext>
            </p:extLst>
          </p:nvPr>
        </p:nvGraphicFramePr>
        <p:xfrm>
          <a:off x="973016" y="1381978"/>
          <a:ext cx="8343700" cy="4890403"/>
        </p:xfrm>
        <a:graphic>
          <a:graphicData uri="http://schemas.openxmlformats.org/drawingml/2006/table">
            <a:tbl>
              <a:tblPr firstRow="1" bandRow="1">
                <a:tableStyleId>{5C22544A-7EE6-4342-B048-85BDC9FD1C3A}</a:tableStyleId>
              </a:tblPr>
              <a:tblGrid>
                <a:gridCol w="834370">
                  <a:extLst>
                    <a:ext uri="{9D8B030D-6E8A-4147-A177-3AD203B41FA5}">
                      <a16:colId xmlns:a16="http://schemas.microsoft.com/office/drawing/2014/main" val="838208984"/>
                    </a:ext>
                  </a:extLst>
                </a:gridCol>
                <a:gridCol w="834370">
                  <a:extLst>
                    <a:ext uri="{9D8B030D-6E8A-4147-A177-3AD203B41FA5}">
                      <a16:colId xmlns:a16="http://schemas.microsoft.com/office/drawing/2014/main" val="2260549720"/>
                    </a:ext>
                  </a:extLst>
                </a:gridCol>
                <a:gridCol w="834370">
                  <a:extLst>
                    <a:ext uri="{9D8B030D-6E8A-4147-A177-3AD203B41FA5}">
                      <a16:colId xmlns:a16="http://schemas.microsoft.com/office/drawing/2014/main" val="3515302988"/>
                    </a:ext>
                  </a:extLst>
                </a:gridCol>
                <a:gridCol w="834370">
                  <a:extLst>
                    <a:ext uri="{9D8B030D-6E8A-4147-A177-3AD203B41FA5}">
                      <a16:colId xmlns:a16="http://schemas.microsoft.com/office/drawing/2014/main" val="1225509667"/>
                    </a:ext>
                  </a:extLst>
                </a:gridCol>
                <a:gridCol w="834370">
                  <a:extLst>
                    <a:ext uri="{9D8B030D-6E8A-4147-A177-3AD203B41FA5}">
                      <a16:colId xmlns:a16="http://schemas.microsoft.com/office/drawing/2014/main" val="2414541375"/>
                    </a:ext>
                  </a:extLst>
                </a:gridCol>
                <a:gridCol w="834370">
                  <a:extLst>
                    <a:ext uri="{9D8B030D-6E8A-4147-A177-3AD203B41FA5}">
                      <a16:colId xmlns:a16="http://schemas.microsoft.com/office/drawing/2014/main" val="3934460466"/>
                    </a:ext>
                  </a:extLst>
                </a:gridCol>
                <a:gridCol w="834370">
                  <a:extLst>
                    <a:ext uri="{9D8B030D-6E8A-4147-A177-3AD203B41FA5}">
                      <a16:colId xmlns:a16="http://schemas.microsoft.com/office/drawing/2014/main" val="1818900147"/>
                    </a:ext>
                  </a:extLst>
                </a:gridCol>
                <a:gridCol w="834370">
                  <a:extLst>
                    <a:ext uri="{9D8B030D-6E8A-4147-A177-3AD203B41FA5}">
                      <a16:colId xmlns:a16="http://schemas.microsoft.com/office/drawing/2014/main" val="2822700651"/>
                    </a:ext>
                  </a:extLst>
                </a:gridCol>
                <a:gridCol w="834370">
                  <a:extLst>
                    <a:ext uri="{9D8B030D-6E8A-4147-A177-3AD203B41FA5}">
                      <a16:colId xmlns:a16="http://schemas.microsoft.com/office/drawing/2014/main" val="1553148105"/>
                    </a:ext>
                  </a:extLst>
                </a:gridCol>
                <a:gridCol w="834370">
                  <a:extLst>
                    <a:ext uri="{9D8B030D-6E8A-4147-A177-3AD203B41FA5}">
                      <a16:colId xmlns:a16="http://schemas.microsoft.com/office/drawing/2014/main" val="602173100"/>
                    </a:ext>
                  </a:extLst>
                </a:gridCol>
              </a:tblGrid>
              <a:tr h="72210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9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9572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solidFill>
                          <a:latin typeface="Times New Roman" panose="02020603050405020304" pitchFamily="18" charset="0"/>
                          <a:cs typeface="Times New Roman" panose="02020603050405020304" pitchFamily="18" charset="0"/>
                        </a:rPr>
                        <a:t>Cow </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0.562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0.642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0.047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0.486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0.496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0.348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0.311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0.351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0.302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0.202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0.229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0.187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0.199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0.153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0.183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0.152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0.091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0.074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0.060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0.056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0.015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0.009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sp>
        <p:nvSpPr>
          <p:cNvPr id="8" name="標題 1">
            <a:extLst>
              <a:ext uri="{FF2B5EF4-FFF2-40B4-BE49-F238E27FC236}">
                <a16:creationId xmlns:a16="http://schemas.microsoft.com/office/drawing/2014/main" id="{3E4EAC8A-6D38-4C69-8C95-E458D013E9E9}"/>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-PCA</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01891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21" name="表格 20">
            <a:extLst>
              <a:ext uri="{FF2B5EF4-FFF2-40B4-BE49-F238E27FC236}">
                <a16:creationId xmlns:a16="http://schemas.microsoft.com/office/drawing/2014/main" id="{57D3AFDD-D5F1-4A5A-8822-07F495EC1211}"/>
              </a:ext>
            </a:extLst>
          </p:cNvPr>
          <p:cNvGraphicFramePr>
            <a:graphicFrameLocks noGrp="1"/>
          </p:cNvGraphicFramePr>
          <p:nvPr>
            <p:extLst>
              <p:ext uri="{D42A27DB-BD31-4B8C-83A1-F6EECF244321}">
                <p14:modId xmlns:p14="http://schemas.microsoft.com/office/powerpoint/2010/main" val="3516679399"/>
              </p:ext>
            </p:extLst>
          </p:nvPr>
        </p:nvGraphicFramePr>
        <p:xfrm>
          <a:off x="973016" y="1381978"/>
          <a:ext cx="8343700" cy="4890403"/>
        </p:xfrm>
        <a:graphic>
          <a:graphicData uri="http://schemas.openxmlformats.org/drawingml/2006/table">
            <a:tbl>
              <a:tblPr firstRow="1" bandRow="1">
                <a:tableStyleId>{5C22544A-7EE6-4342-B048-85BDC9FD1C3A}</a:tableStyleId>
              </a:tblPr>
              <a:tblGrid>
                <a:gridCol w="834370">
                  <a:extLst>
                    <a:ext uri="{9D8B030D-6E8A-4147-A177-3AD203B41FA5}">
                      <a16:colId xmlns:a16="http://schemas.microsoft.com/office/drawing/2014/main" val="838208984"/>
                    </a:ext>
                  </a:extLst>
                </a:gridCol>
                <a:gridCol w="834370">
                  <a:extLst>
                    <a:ext uri="{9D8B030D-6E8A-4147-A177-3AD203B41FA5}">
                      <a16:colId xmlns:a16="http://schemas.microsoft.com/office/drawing/2014/main" val="2260549720"/>
                    </a:ext>
                  </a:extLst>
                </a:gridCol>
                <a:gridCol w="834370">
                  <a:extLst>
                    <a:ext uri="{9D8B030D-6E8A-4147-A177-3AD203B41FA5}">
                      <a16:colId xmlns:a16="http://schemas.microsoft.com/office/drawing/2014/main" val="3515302988"/>
                    </a:ext>
                  </a:extLst>
                </a:gridCol>
                <a:gridCol w="834370">
                  <a:extLst>
                    <a:ext uri="{9D8B030D-6E8A-4147-A177-3AD203B41FA5}">
                      <a16:colId xmlns:a16="http://schemas.microsoft.com/office/drawing/2014/main" val="1225509667"/>
                    </a:ext>
                  </a:extLst>
                </a:gridCol>
                <a:gridCol w="834370">
                  <a:extLst>
                    <a:ext uri="{9D8B030D-6E8A-4147-A177-3AD203B41FA5}">
                      <a16:colId xmlns:a16="http://schemas.microsoft.com/office/drawing/2014/main" val="2414541375"/>
                    </a:ext>
                  </a:extLst>
                </a:gridCol>
                <a:gridCol w="834370">
                  <a:extLst>
                    <a:ext uri="{9D8B030D-6E8A-4147-A177-3AD203B41FA5}">
                      <a16:colId xmlns:a16="http://schemas.microsoft.com/office/drawing/2014/main" val="3934460466"/>
                    </a:ext>
                  </a:extLst>
                </a:gridCol>
                <a:gridCol w="834370">
                  <a:extLst>
                    <a:ext uri="{9D8B030D-6E8A-4147-A177-3AD203B41FA5}">
                      <a16:colId xmlns:a16="http://schemas.microsoft.com/office/drawing/2014/main" val="1818900147"/>
                    </a:ext>
                  </a:extLst>
                </a:gridCol>
                <a:gridCol w="834370">
                  <a:extLst>
                    <a:ext uri="{9D8B030D-6E8A-4147-A177-3AD203B41FA5}">
                      <a16:colId xmlns:a16="http://schemas.microsoft.com/office/drawing/2014/main" val="2822700651"/>
                    </a:ext>
                  </a:extLst>
                </a:gridCol>
                <a:gridCol w="834370">
                  <a:extLst>
                    <a:ext uri="{9D8B030D-6E8A-4147-A177-3AD203B41FA5}">
                      <a16:colId xmlns:a16="http://schemas.microsoft.com/office/drawing/2014/main" val="1553148105"/>
                    </a:ext>
                  </a:extLst>
                </a:gridCol>
                <a:gridCol w="834370">
                  <a:extLst>
                    <a:ext uri="{9D8B030D-6E8A-4147-A177-3AD203B41FA5}">
                      <a16:colId xmlns:a16="http://schemas.microsoft.com/office/drawing/2014/main" val="602173100"/>
                    </a:ext>
                  </a:extLst>
                </a:gridCol>
              </a:tblGrid>
              <a:tr h="72210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9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9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9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9572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1000" b="1" kern="1200" dirty="0">
                        <a:solidFill>
                          <a:schemeClr val="tx1"/>
                        </a:solidFill>
                        <a:latin typeface="Times New Roman" panose="02020603050405020304" pitchFamily="18" charset="0"/>
                        <a:ea typeface="+mn-ea"/>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solidFill>
                          <a:latin typeface="Times New Roman" panose="02020603050405020304" pitchFamily="18" charset="0"/>
                          <a:cs typeface="Times New Roman" panose="02020603050405020304" pitchFamily="18" charset="0"/>
                        </a:rPr>
                        <a:t>Cow </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0.562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0.642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0.047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0.486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0.496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0.348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0.402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0.311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0.351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b="0" dirty="0">
                          <a:solidFill>
                            <a:schemeClr val="tx1"/>
                          </a:solidFill>
                          <a:latin typeface="Times New Roman" panose="02020603050405020304" pitchFamily="18" charset="0"/>
                          <a:cs typeface="Times New Roman" panose="02020603050405020304" pitchFamily="18" charset="0"/>
                        </a:rPr>
                        <a:t>Cow</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0.030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0.307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0.302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Mid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13202" marR="13202" marT="13202" marB="0"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Black</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0.202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a:latin typeface="Times New Roman" panose="02020603050405020304" pitchFamily="18" charset="0"/>
                          <a:cs typeface="Times New Roman" panose="02020603050405020304" pitchFamily="18" charset="0"/>
                        </a:rPr>
                        <a:t>0.229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0.187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0.199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Goat</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0.153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0.183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0.020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0.101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0.152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Large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0.091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0.132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Dog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0.074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White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0.105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Small</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200136235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Gray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0.060</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0.014</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0.056</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Frog</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0.008</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Tuna</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0.012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0.032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Cod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0.007</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Toad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Red</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124613995"/>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0.023</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0.002</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215143">
                <a:tc>
                  <a:txBody>
                    <a:bodyPr/>
                    <a:lstStyle/>
                    <a:p>
                      <a:pPr algn="ctr" fontAlgn="ctr"/>
                      <a:r>
                        <a:rPr lang="en-US" altLang="zh-TW" sz="11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0.015</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Tiny</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215143">
                <a:tc>
                  <a:txBody>
                    <a:bodyPr/>
                    <a:lstStyle/>
                    <a:p>
                      <a:pPr algn="ctr" fontAlgn="ctr"/>
                      <a:r>
                        <a:rPr lang="en-US" altLang="zh-TW" sz="11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13202" marR="13202" marT="132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0.009</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Blue</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X</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000" dirty="0">
                          <a:latin typeface="Times New Roman" panose="02020603050405020304" pitchFamily="18" charset="0"/>
                          <a:cs typeface="Times New Roman" panose="02020603050405020304" pitchFamily="18" charset="0"/>
                        </a:rPr>
                        <a:t>Green</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38100" cap="flat" cmpd="sng" algn="ctr">
                      <a:solidFill>
                        <a:srgbClr val="FF000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algn="ctr"/>
                      <a:r>
                        <a:rPr lang="en-US" altLang="zh-TW" sz="1000" dirty="0">
                          <a:latin typeface="Times New Roman" panose="02020603050405020304" pitchFamily="18" charset="0"/>
                          <a:cs typeface="Times New Roman" panose="02020603050405020304" pitchFamily="18" charset="0"/>
                        </a:rPr>
                        <a:t>0.001</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latin typeface="Times New Roman" panose="02020603050405020304" pitchFamily="18" charset="0"/>
                          <a:cs typeface="Times New Roman" panose="02020603050405020304" pitchFamily="18" charset="0"/>
                        </a:rPr>
                        <a:t>O</a:t>
                      </a:r>
                      <a:endParaRPr lang="zh-TW" altLang="en-US" sz="1000" dirty="0">
                        <a:latin typeface="Times New Roman" panose="02020603050405020304" pitchFamily="18" charset="0"/>
                        <a:cs typeface="Times New Roman" panose="02020603050405020304" pitchFamily="18" charset="0"/>
                      </a:endParaRPr>
                    </a:p>
                  </a:txBody>
                  <a:tcPr marL="47742" marR="47742" marT="23872" marB="23872" anchor="ct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sp>
        <p:nvSpPr>
          <p:cNvPr id="8" name="標題 1">
            <a:extLst>
              <a:ext uri="{FF2B5EF4-FFF2-40B4-BE49-F238E27FC236}">
                <a16:creationId xmlns:a16="http://schemas.microsoft.com/office/drawing/2014/main" id="{B9C949A7-5AC7-4E80-ADBA-83F29818ACB1}"/>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-PCA</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317427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64276B11-4335-4A3D-95CC-25E5E0A5C847}"/>
              </a:ext>
            </a:extLst>
          </p:cNvPr>
          <p:cNvGraphicFramePr>
            <a:graphicFrameLocks noGrp="1"/>
          </p:cNvGraphicFramePr>
          <p:nvPr/>
        </p:nvGraphicFramePr>
        <p:xfrm>
          <a:off x="1041055" y="1404945"/>
          <a:ext cx="6121743" cy="4897383"/>
        </p:xfrm>
        <a:graphic>
          <a:graphicData uri="http://schemas.openxmlformats.org/drawingml/2006/table">
            <a:tbl>
              <a:tblPr/>
              <a:tblGrid>
                <a:gridCol w="322197">
                  <a:extLst>
                    <a:ext uri="{9D8B030D-6E8A-4147-A177-3AD203B41FA5}">
                      <a16:colId xmlns:a16="http://schemas.microsoft.com/office/drawing/2014/main" val="3092727102"/>
                    </a:ext>
                  </a:extLst>
                </a:gridCol>
                <a:gridCol w="322197">
                  <a:extLst>
                    <a:ext uri="{9D8B030D-6E8A-4147-A177-3AD203B41FA5}">
                      <a16:colId xmlns:a16="http://schemas.microsoft.com/office/drawing/2014/main" val="1448013504"/>
                    </a:ext>
                  </a:extLst>
                </a:gridCol>
                <a:gridCol w="322197">
                  <a:extLst>
                    <a:ext uri="{9D8B030D-6E8A-4147-A177-3AD203B41FA5}">
                      <a16:colId xmlns:a16="http://schemas.microsoft.com/office/drawing/2014/main" val="413480285"/>
                    </a:ext>
                  </a:extLst>
                </a:gridCol>
                <a:gridCol w="322197">
                  <a:extLst>
                    <a:ext uri="{9D8B030D-6E8A-4147-A177-3AD203B41FA5}">
                      <a16:colId xmlns:a16="http://schemas.microsoft.com/office/drawing/2014/main" val="1502130942"/>
                    </a:ext>
                  </a:extLst>
                </a:gridCol>
                <a:gridCol w="322197">
                  <a:extLst>
                    <a:ext uri="{9D8B030D-6E8A-4147-A177-3AD203B41FA5}">
                      <a16:colId xmlns:a16="http://schemas.microsoft.com/office/drawing/2014/main" val="1053700334"/>
                    </a:ext>
                  </a:extLst>
                </a:gridCol>
                <a:gridCol w="322197">
                  <a:extLst>
                    <a:ext uri="{9D8B030D-6E8A-4147-A177-3AD203B41FA5}">
                      <a16:colId xmlns:a16="http://schemas.microsoft.com/office/drawing/2014/main" val="4048282037"/>
                    </a:ext>
                  </a:extLst>
                </a:gridCol>
                <a:gridCol w="322197">
                  <a:extLst>
                    <a:ext uri="{9D8B030D-6E8A-4147-A177-3AD203B41FA5}">
                      <a16:colId xmlns:a16="http://schemas.microsoft.com/office/drawing/2014/main" val="848996608"/>
                    </a:ext>
                  </a:extLst>
                </a:gridCol>
                <a:gridCol w="322197">
                  <a:extLst>
                    <a:ext uri="{9D8B030D-6E8A-4147-A177-3AD203B41FA5}">
                      <a16:colId xmlns:a16="http://schemas.microsoft.com/office/drawing/2014/main" val="1534665602"/>
                    </a:ext>
                  </a:extLst>
                </a:gridCol>
                <a:gridCol w="322197">
                  <a:extLst>
                    <a:ext uri="{9D8B030D-6E8A-4147-A177-3AD203B41FA5}">
                      <a16:colId xmlns:a16="http://schemas.microsoft.com/office/drawing/2014/main" val="1122588521"/>
                    </a:ext>
                  </a:extLst>
                </a:gridCol>
                <a:gridCol w="322197">
                  <a:extLst>
                    <a:ext uri="{9D8B030D-6E8A-4147-A177-3AD203B41FA5}">
                      <a16:colId xmlns:a16="http://schemas.microsoft.com/office/drawing/2014/main" val="973970346"/>
                    </a:ext>
                  </a:extLst>
                </a:gridCol>
                <a:gridCol w="322197">
                  <a:extLst>
                    <a:ext uri="{9D8B030D-6E8A-4147-A177-3AD203B41FA5}">
                      <a16:colId xmlns:a16="http://schemas.microsoft.com/office/drawing/2014/main" val="3414491002"/>
                    </a:ext>
                  </a:extLst>
                </a:gridCol>
                <a:gridCol w="322197">
                  <a:extLst>
                    <a:ext uri="{9D8B030D-6E8A-4147-A177-3AD203B41FA5}">
                      <a16:colId xmlns:a16="http://schemas.microsoft.com/office/drawing/2014/main" val="151699445"/>
                    </a:ext>
                  </a:extLst>
                </a:gridCol>
                <a:gridCol w="322197">
                  <a:extLst>
                    <a:ext uri="{9D8B030D-6E8A-4147-A177-3AD203B41FA5}">
                      <a16:colId xmlns:a16="http://schemas.microsoft.com/office/drawing/2014/main" val="3297768599"/>
                    </a:ext>
                  </a:extLst>
                </a:gridCol>
                <a:gridCol w="322197">
                  <a:extLst>
                    <a:ext uri="{9D8B030D-6E8A-4147-A177-3AD203B41FA5}">
                      <a16:colId xmlns:a16="http://schemas.microsoft.com/office/drawing/2014/main" val="2998367683"/>
                    </a:ext>
                  </a:extLst>
                </a:gridCol>
                <a:gridCol w="322197">
                  <a:extLst>
                    <a:ext uri="{9D8B030D-6E8A-4147-A177-3AD203B41FA5}">
                      <a16:colId xmlns:a16="http://schemas.microsoft.com/office/drawing/2014/main" val="1565333483"/>
                    </a:ext>
                  </a:extLst>
                </a:gridCol>
                <a:gridCol w="322197">
                  <a:extLst>
                    <a:ext uri="{9D8B030D-6E8A-4147-A177-3AD203B41FA5}">
                      <a16:colId xmlns:a16="http://schemas.microsoft.com/office/drawing/2014/main" val="3356574494"/>
                    </a:ext>
                  </a:extLst>
                </a:gridCol>
                <a:gridCol w="322197">
                  <a:extLst>
                    <a:ext uri="{9D8B030D-6E8A-4147-A177-3AD203B41FA5}">
                      <a16:colId xmlns:a16="http://schemas.microsoft.com/office/drawing/2014/main" val="835537728"/>
                    </a:ext>
                  </a:extLst>
                </a:gridCol>
                <a:gridCol w="322197">
                  <a:extLst>
                    <a:ext uri="{9D8B030D-6E8A-4147-A177-3AD203B41FA5}">
                      <a16:colId xmlns:a16="http://schemas.microsoft.com/office/drawing/2014/main" val="2427873653"/>
                    </a:ext>
                  </a:extLst>
                </a:gridCol>
                <a:gridCol w="322197">
                  <a:extLst>
                    <a:ext uri="{9D8B030D-6E8A-4147-A177-3AD203B41FA5}">
                      <a16:colId xmlns:a16="http://schemas.microsoft.com/office/drawing/2014/main" val="232403985"/>
                    </a:ext>
                  </a:extLst>
                </a:gridCol>
              </a:tblGrid>
              <a:tr h="257757">
                <a:tc>
                  <a:txBody>
                    <a:bodyPr/>
                    <a:lstStyle/>
                    <a:p>
                      <a:pPr algn="ctr" fontAlgn="ctr"/>
                      <a:endParaRPr lang="zh-TW" alt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57757">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6590" marR="6590" marT="65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6590" marR="6590" marT="659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6590" marR="6590" marT="659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8" name="標題 1">
            <a:extLst>
              <a:ext uri="{FF2B5EF4-FFF2-40B4-BE49-F238E27FC236}">
                <a16:creationId xmlns:a16="http://schemas.microsoft.com/office/drawing/2014/main" id="{4A990386-12BB-4E59-A044-AFC180403C99}"/>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-Block modeling 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00211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0" name="表格 9">
            <a:extLst>
              <a:ext uri="{FF2B5EF4-FFF2-40B4-BE49-F238E27FC236}">
                <a16:creationId xmlns:a16="http://schemas.microsoft.com/office/drawing/2014/main" id="{263121CC-8079-404C-A96D-E19C7AD408EA}"/>
              </a:ext>
            </a:extLst>
          </p:cNvPr>
          <p:cNvGraphicFramePr>
            <a:graphicFrameLocks noGrp="1"/>
          </p:cNvGraphicFramePr>
          <p:nvPr>
            <p:extLst>
              <p:ext uri="{D42A27DB-BD31-4B8C-83A1-F6EECF244321}">
                <p14:modId xmlns:p14="http://schemas.microsoft.com/office/powerpoint/2010/main" val="167774465"/>
              </p:ext>
            </p:extLst>
          </p:nvPr>
        </p:nvGraphicFramePr>
        <p:xfrm>
          <a:off x="1041055" y="1404945"/>
          <a:ext cx="6121743" cy="4897383"/>
        </p:xfrm>
        <a:graphic>
          <a:graphicData uri="http://schemas.openxmlformats.org/drawingml/2006/table">
            <a:tbl>
              <a:tblPr/>
              <a:tblGrid>
                <a:gridCol w="322197">
                  <a:extLst>
                    <a:ext uri="{9D8B030D-6E8A-4147-A177-3AD203B41FA5}">
                      <a16:colId xmlns:a16="http://schemas.microsoft.com/office/drawing/2014/main" val="2447460974"/>
                    </a:ext>
                  </a:extLst>
                </a:gridCol>
                <a:gridCol w="322197">
                  <a:extLst>
                    <a:ext uri="{9D8B030D-6E8A-4147-A177-3AD203B41FA5}">
                      <a16:colId xmlns:a16="http://schemas.microsoft.com/office/drawing/2014/main" val="3148599547"/>
                    </a:ext>
                  </a:extLst>
                </a:gridCol>
                <a:gridCol w="322197">
                  <a:extLst>
                    <a:ext uri="{9D8B030D-6E8A-4147-A177-3AD203B41FA5}">
                      <a16:colId xmlns:a16="http://schemas.microsoft.com/office/drawing/2014/main" val="3723741266"/>
                    </a:ext>
                  </a:extLst>
                </a:gridCol>
                <a:gridCol w="322197">
                  <a:extLst>
                    <a:ext uri="{9D8B030D-6E8A-4147-A177-3AD203B41FA5}">
                      <a16:colId xmlns:a16="http://schemas.microsoft.com/office/drawing/2014/main" val="3716095803"/>
                    </a:ext>
                  </a:extLst>
                </a:gridCol>
                <a:gridCol w="322197">
                  <a:extLst>
                    <a:ext uri="{9D8B030D-6E8A-4147-A177-3AD203B41FA5}">
                      <a16:colId xmlns:a16="http://schemas.microsoft.com/office/drawing/2014/main" val="38352245"/>
                    </a:ext>
                  </a:extLst>
                </a:gridCol>
                <a:gridCol w="322197">
                  <a:extLst>
                    <a:ext uri="{9D8B030D-6E8A-4147-A177-3AD203B41FA5}">
                      <a16:colId xmlns:a16="http://schemas.microsoft.com/office/drawing/2014/main" val="2397909955"/>
                    </a:ext>
                  </a:extLst>
                </a:gridCol>
                <a:gridCol w="322197">
                  <a:extLst>
                    <a:ext uri="{9D8B030D-6E8A-4147-A177-3AD203B41FA5}">
                      <a16:colId xmlns:a16="http://schemas.microsoft.com/office/drawing/2014/main" val="463279503"/>
                    </a:ext>
                  </a:extLst>
                </a:gridCol>
                <a:gridCol w="322197">
                  <a:extLst>
                    <a:ext uri="{9D8B030D-6E8A-4147-A177-3AD203B41FA5}">
                      <a16:colId xmlns:a16="http://schemas.microsoft.com/office/drawing/2014/main" val="3919134959"/>
                    </a:ext>
                  </a:extLst>
                </a:gridCol>
                <a:gridCol w="322197">
                  <a:extLst>
                    <a:ext uri="{9D8B030D-6E8A-4147-A177-3AD203B41FA5}">
                      <a16:colId xmlns:a16="http://schemas.microsoft.com/office/drawing/2014/main" val="3936411879"/>
                    </a:ext>
                  </a:extLst>
                </a:gridCol>
                <a:gridCol w="322197">
                  <a:extLst>
                    <a:ext uri="{9D8B030D-6E8A-4147-A177-3AD203B41FA5}">
                      <a16:colId xmlns:a16="http://schemas.microsoft.com/office/drawing/2014/main" val="2624769454"/>
                    </a:ext>
                  </a:extLst>
                </a:gridCol>
                <a:gridCol w="322197">
                  <a:extLst>
                    <a:ext uri="{9D8B030D-6E8A-4147-A177-3AD203B41FA5}">
                      <a16:colId xmlns:a16="http://schemas.microsoft.com/office/drawing/2014/main" val="3285695042"/>
                    </a:ext>
                  </a:extLst>
                </a:gridCol>
                <a:gridCol w="322197">
                  <a:extLst>
                    <a:ext uri="{9D8B030D-6E8A-4147-A177-3AD203B41FA5}">
                      <a16:colId xmlns:a16="http://schemas.microsoft.com/office/drawing/2014/main" val="2405919959"/>
                    </a:ext>
                  </a:extLst>
                </a:gridCol>
                <a:gridCol w="322197">
                  <a:extLst>
                    <a:ext uri="{9D8B030D-6E8A-4147-A177-3AD203B41FA5}">
                      <a16:colId xmlns:a16="http://schemas.microsoft.com/office/drawing/2014/main" val="3271344408"/>
                    </a:ext>
                  </a:extLst>
                </a:gridCol>
                <a:gridCol w="322197">
                  <a:extLst>
                    <a:ext uri="{9D8B030D-6E8A-4147-A177-3AD203B41FA5}">
                      <a16:colId xmlns:a16="http://schemas.microsoft.com/office/drawing/2014/main" val="1594526634"/>
                    </a:ext>
                  </a:extLst>
                </a:gridCol>
                <a:gridCol w="322197">
                  <a:extLst>
                    <a:ext uri="{9D8B030D-6E8A-4147-A177-3AD203B41FA5}">
                      <a16:colId xmlns:a16="http://schemas.microsoft.com/office/drawing/2014/main" val="4133751742"/>
                    </a:ext>
                  </a:extLst>
                </a:gridCol>
                <a:gridCol w="322197">
                  <a:extLst>
                    <a:ext uri="{9D8B030D-6E8A-4147-A177-3AD203B41FA5}">
                      <a16:colId xmlns:a16="http://schemas.microsoft.com/office/drawing/2014/main" val="3983309364"/>
                    </a:ext>
                  </a:extLst>
                </a:gridCol>
                <a:gridCol w="322197">
                  <a:extLst>
                    <a:ext uri="{9D8B030D-6E8A-4147-A177-3AD203B41FA5}">
                      <a16:colId xmlns:a16="http://schemas.microsoft.com/office/drawing/2014/main" val="3426560312"/>
                    </a:ext>
                  </a:extLst>
                </a:gridCol>
                <a:gridCol w="322197">
                  <a:extLst>
                    <a:ext uri="{9D8B030D-6E8A-4147-A177-3AD203B41FA5}">
                      <a16:colId xmlns:a16="http://schemas.microsoft.com/office/drawing/2014/main" val="1751250196"/>
                    </a:ext>
                  </a:extLst>
                </a:gridCol>
                <a:gridCol w="322197">
                  <a:extLst>
                    <a:ext uri="{9D8B030D-6E8A-4147-A177-3AD203B41FA5}">
                      <a16:colId xmlns:a16="http://schemas.microsoft.com/office/drawing/2014/main" val="1935162894"/>
                    </a:ext>
                  </a:extLst>
                </a:gridCol>
              </a:tblGrid>
              <a:tr h="257757">
                <a:tc>
                  <a:txBody>
                    <a:bodyPr/>
                    <a:lstStyle/>
                    <a:p>
                      <a:pPr algn="ctr" fontAlgn="ctr"/>
                      <a:endParaRPr lang="zh-TW" alt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10798" marR="10798" marT="10798"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57757">
                <a:tc>
                  <a:txBody>
                    <a:bodyPr/>
                    <a:lstStyle/>
                    <a:p>
                      <a:pPr algn="ctr" fontAlgn="ctr"/>
                      <a:r>
                        <a:rPr lang="en-US"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10798" marR="10798" marT="1079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10798" marR="10798" marT="1079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10798" marR="10798" marT="10798"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
        <p:nvSpPr>
          <p:cNvPr id="8" name="標題 1">
            <a:extLst>
              <a:ext uri="{FF2B5EF4-FFF2-40B4-BE49-F238E27FC236}">
                <a16:creationId xmlns:a16="http://schemas.microsoft.com/office/drawing/2014/main" id="{D734190C-7E5E-4799-B480-F1387BFBD8FB}"/>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-Block modeling Grouping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480041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F68A200E-4A44-4284-A357-D0E5B915DE47}"/>
              </a:ext>
            </a:extLst>
          </p:cNvPr>
          <p:cNvGraphicFramePr>
            <a:graphicFrameLocks noGrp="1"/>
          </p:cNvGraphicFramePr>
          <p:nvPr>
            <p:extLst>
              <p:ext uri="{D42A27DB-BD31-4B8C-83A1-F6EECF244321}">
                <p14:modId xmlns:p14="http://schemas.microsoft.com/office/powerpoint/2010/main" val="3482142339"/>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endParaRPr lang="zh-TW" altLang="en-US" dirty="0"/>
                    </a:p>
                  </a:txBody>
                  <a:tcPr anchor="ctr">
                    <a:lnL w="381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11" name="TextBox 5">
            <a:extLst>
              <a:ext uri="{FF2B5EF4-FFF2-40B4-BE49-F238E27FC236}">
                <a16:creationId xmlns:a16="http://schemas.microsoft.com/office/drawing/2014/main" id="{4DFDA20D-98D6-4E6C-BFF3-29274A738C9F}"/>
              </a:ext>
            </a:extLst>
          </p:cNvPr>
          <p:cNvSpPr txBox="1"/>
          <p:nvPr/>
        </p:nvSpPr>
        <p:spPr>
          <a:xfrm>
            <a:off x="838200" y="1834666"/>
            <a:ext cx="4844774" cy="2576346"/>
          </a:xfrm>
          <a:prstGeom prst="rect">
            <a:avLst/>
          </a:prstGeom>
        </p:spPr>
        <p:txBody>
          <a:bodyPr wrap="square" lIns="0" tIns="0" rIns="0" bIns="0" rtlCol="0" anchor="t">
            <a:spAutoFit/>
          </a:bodyPr>
          <a:lstStyle/>
          <a:p>
            <a:pPr algn="just">
              <a:lnSpc>
                <a:spcPts val="3359"/>
              </a:lnSpc>
            </a:pPr>
            <a:r>
              <a:rPr lang="en-US" altLang="zh-TW" dirty="0">
                <a:solidFill>
                  <a:srgbClr val="000000"/>
                </a:solidFill>
                <a:latin typeface="Nunito Light"/>
              </a:rPr>
              <a:t>Secondly, sequencing features in each group by the column properties, for outputting more diversified BCD values after encoding. </a:t>
            </a:r>
          </a:p>
          <a:p>
            <a:pPr marL="342900" indent="-342900" algn="just">
              <a:lnSpc>
                <a:spcPts val="3359"/>
              </a:lnSpc>
              <a:buFont typeface="+mj-lt"/>
              <a:buAutoNum type="arabicPeriod"/>
            </a:pPr>
            <a:r>
              <a:rPr lang="en-US" altLang="zh-TW" dirty="0">
                <a:solidFill>
                  <a:srgbClr val="000000"/>
                </a:solidFill>
                <a:latin typeface="Nunito Light"/>
              </a:rPr>
              <a:t>Column sum</a:t>
            </a:r>
          </a:p>
          <a:p>
            <a:pPr marL="342900" indent="-342900" algn="just">
              <a:lnSpc>
                <a:spcPts val="3359"/>
              </a:lnSpc>
              <a:buFont typeface="+mj-lt"/>
              <a:buAutoNum type="arabicPeriod"/>
            </a:pPr>
            <a:r>
              <a:rPr lang="en-US" altLang="zh-TW" dirty="0">
                <a:solidFill>
                  <a:srgbClr val="000000"/>
                </a:solidFill>
                <a:latin typeface="Nunito Light"/>
              </a:rPr>
              <a:t>Type purity</a:t>
            </a:r>
          </a:p>
          <a:p>
            <a:pPr marL="342900" indent="-342900" algn="just">
              <a:lnSpc>
                <a:spcPts val="3359"/>
              </a:lnSpc>
              <a:buFont typeface="+mj-lt"/>
              <a:buAutoNum type="arabicPeriod"/>
            </a:pPr>
            <a:r>
              <a:rPr lang="en-US" altLang="zh-TW" dirty="0">
                <a:solidFill>
                  <a:srgbClr val="000000"/>
                </a:solidFill>
                <a:latin typeface="Nunito Light"/>
              </a:rPr>
              <a:t>Feature importance</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extLst>
              <p:ext uri="{D42A27DB-BD31-4B8C-83A1-F6EECF244321}">
                <p14:modId xmlns:p14="http://schemas.microsoft.com/office/powerpoint/2010/main" val="2922884044"/>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31" name="標題 1">
            <a:extLst>
              <a:ext uri="{FF2B5EF4-FFF2-40B4-BE49-F238E27FC236}">
                <a16:creationId xmlns:a16="http://schemas.microsoft.com/office/drawing/2014/main" id="{933FD572-5D8F-4319-A235-73D6310FB975}"/>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grpSp>
        <p:nvGrpSpPr>
          <p:cNvPr id="32" name="群組 31">
            <a:extLst>
              <a:ext uri="{FF2B5EF4-FFF2-40B4-BE49-F238E27FC236}">
                <a16:creationId xmlns:a16="http://schemas.microsoft.com/office/drawing/2014/main" id="{6238D079-0DAA-41A5-B851-ABBF6711A887}"/>
              </a:ext>
            </a:extLst>
          </p:cNvPr>
          <p:cNvGrpSpPr/>
          <p:nvPr/>
        </p:nvGrpSpPr>
        <p:grpSpPr>
          <a:xfrm>
            <a:off x="6005164" y="1834666"/>
            <a:ext cx="5670000" cy="4536689"/>
            <a:chOff x="10797728" y="742639"/>
            <a:chExt cx="5842519" cy="4747940"/>
          </a:xfrm>
        </p:grpSpPr>
        <p:graphicFrame>
          <p:nvGraphicFramePr>
            <p:cNvPr id="33" name="圖表 32">
              <a:extLst>
                <a:ext uri="{FF2B5EF4-FFF2-40B4-BE49-F238E27FC236}">
                  <a16:creationId xmlns:a16="http://schemas.microsoft.com/office/drawing/2014/main" id="{0F03241C-4E89-42D5-85DB-1D51ABEA0AD7}"/>
                </a:ext>
              </a:extLst>
            </p:cNvPr>
            <p:cNvGraphicFramePr>
              <a:graphicFrameLocks/>
            </p:cNvGraphicFramePr>
            <p:nvPr>
              <p:extLst>
                <p:ext uri="{D42A27DB-BD31-4B8C-83A1-F6EECF244321}">
                  <p14:modId xmlns:p14="http://schemas.microsoft.com/office/powerpoint/2010/main" val="1085385282"/>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圖表 33">
              <a:extLst>
                <a:ext uri="{FF2B5EF4-FFF2-40B4-BE49-F238E27FC236}">
                  <a16:creationId xmlns:a16="http://schemas.microsoft.com/office/drawing/2014/main" id="{0447F063-1F19-4491-AE7C-436C770705EE}"/>
                </a:ext>
              </a:extLst>
            </p:cNvPr>
            <p:cNvGraphicFramePr>
              <a:graphicFrameLocks/>
            </p:cNvGraphicFramePr>
            <p:nvPr>
              <p:extLst>
                <p:ext uri="{D42A27DB-BD31-4B8C-83A1-F6EECF244321}">
                  <p14:modId xmlns:p14="http://schemas.microsoft.com/office/powerpoint/2010/main" val="715837444"/>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圖表 34">
              <a:extLst>
                <a:ext uri="{FF2B5EF4-FFF2-40B4-BE49-F238E27FC236}">
                  <a16:creationId xmlns:a16="http://schemas.microsoft.com/office/drawing/2014/main" id="{4D13EF7E-B873-4C35-AE11-369F6F446C43}"/>
                </a:ext>
              </a:extLst>
            </p:cNvPr>
            <p:cNvGraphicFramePr>
              <a:graphicFrameLocks/>
            </p:cNvGraphicFramePr>
            <p:nvPr>
              <p:extLst>
                <p:ext uri="{D42A27DB-BD31-4B8C-83A1-F6EECF244321}">
                  <p14:modId xmlns:p14="http://schemas.microsoft.com/office/powerpoint/2010/main" val="1496477582"/>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2396464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extLst>
              <p:ext uri="{D42A27DB-BD31-4B8C-83A1-F6EECF244321}">
                <p14:modId xmlns:p14="http://schemas.microsoft.com/office/powerpoint/2010/main" val="353844456"/>
              </p:ext>
            </p:extLst>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2803260529"/>
              </p:ext>
            </p:extLst>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extLst>
              <p:ext uri="{D42A27DB-BD31-4B8C-83A1-F6EECF244321}">
                <p14:modId xmlns:p14="http://schemas.microsoft.com/office/powerpoint/2010/main" val="1152209597"/>
              </p:ext>
            </p:extLst>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1419084862"/>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extLst>
              <p:ext uri="{D42A27DB-BD31-4B8C-83A1-F6EECF244321}">
                <p14:modId xmlns:p14="http://schemas.microsoft.com/office/powerpoint/2010/main" val="2302622397"/>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extLst>
              <p:ext uri="{D42A27DB-BD31-4B8C-83A1-F6EECF244321}">
                <p14:modId xmlns:p14="http://schemas.microsoft.com/office/powerpoint/2010/main" val="3132554027"/>
              </p:ext>
            </p:extLst>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extLst>
              <p:ext uri="{D42A27DB-BD31-4B8C-83A1-F6EECF244321}">
                <p14:modId xmlns:p14="http://schemas.microsoft.com/office/powerpoint/2010/main" val="4138978992"/>
              </p:ext>
            </p:extLst>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1851502116"/>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7"/>
          </a:graphicData>
        </a:graphic>
      </p:graphicFrame>
      <p:sp>
        <p:nvSpPr>
          <p:cNvPr id="5" name="矩形 4">
            <a:extLst>
              <a:ext uri="{FF2B5EF4-FFF2-40B4-BE49-F238E27FC236}">
                <a16:creationId xmlns:a16="http://schemas.microsoft.com/office/drawing/2014/main" id="{E5ADC46A-AAFB-4AFA-905E-08DEF1595B70}"/>
              </a:ext>
            </a:extLst>
          </p:cNvPr>
          <p:cNvSpPr/>
          <p:nvPr/>
        </p:nvSpPr>
        <p:spPr>
          <a:xfrm>
            <a:off x="7003703" y="2528596"/>
            <a:ext cx="4881503" cy="381611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1">
            <a:extLst>
              <a:ext uri="{FF2B5EF4-FFF2-40B4-BE49-F238E27FC236}">
                <a16:creationId xmlns:a16="http://schemas.microsoft.com/office/drawing/2014/main" id="{BB6B8FB8-7810-42A3-AA14-2E5799E92EF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3922538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E840590-A915-47DE-B7B3-48D6C5DEAE9C}"/>
              </a:ext>
            </a:extLst>
          </p:cNvPr>
          <p:cNvGraphicFramePr>
            <a:graphicFrameLocks noGrp="1"/>
          </p:cNvGraphicFramePr>
          <p:nvPr/>
        </p:nvGraphicFramePr>
        <p:xfrm>
          <a:off x="7143454" y="2792751"/>
          <a:ext cx="4693008" cy="3475646"/>
        </p:xfrm>
        <a:graphic>
          <a:graphicData uri="http://schemas.openxmlformats.org/drawingml/2006/table">
            <a:tbl>
              <a:tblPr firstRow="1" bandRow="1">
                <a:tableStyleId>{5C22544A-7EE6-4342-B048-85BDC9FD1C3A}</a:tableStyleId>
              </a:tblPr>
              <a:tblGrid>
                <a:gridCol w="397566">
                  <a:extLst>
                    <a:ext uri="{9D8B030D-6E8A-4147-A177-3AD203B41FA5}">
                      <a16:colId xmlns:a16="http://schemas.microsoft.com/office/drawing/2014/main" val="1858996816"/>
                    </a:ext>
                  </a:extLst>
                </a:gridCol>
                <a:gridCol w="4295442">
                  <a:extLst>
                    <a:ext uri="{9D8B030D-6E8A-4147-A177-3AD203B41FA5}">
                      <a16:colId xmlns:a16="http://schemas.microsoft.com/office/drawing/2014/main" val="2312226095"/>
                    </a:ext>
                  </a:extLst>
                </a:gridCol>
              </a:tblGrid>
              <a:tr h="399108">
                <a:tc gridSpan="2">
                  <a:txBody>
                    <a:bodyPr/>
                    <a:lstStyle/>
                    <a:p>
                      <a:pPr algn="ctr"/>
                      <a:r>
                        <a:rPr lang="en-US" altLang="zh-TW" dirty="0"/>
                        <a:t>BCD value</a:t>
                      </a:r>
                      <a:endParaRPr lang="zh-TW" altLang="en-US" dirty="0"/>
                    </a:p>
                  </a:txBody>
                  <a:tcPr anchor="ctr">
                    <a:solidFill>
                      <a:srgbClr val="7030A0"/>
                    </a:solidFill>
                  </a:tcPr>
                </a:tc>
                <a:tc hMerge="1">
                  <a:txBody>
                    <a:bodyPr/>
                    <a:lstStyle/>
                    <a:p>
                      <a:endParaRPr lang="zh-TW" altLang="en-US" dirty="0"/>
                    </a:p>
                  </a:txBody>
                  <a:tcPr>
                    <a:solidFill>
                      <a:srgbClr val="F8F8F8"/>
                    </a:solidFill>
                  </a:tcPr>
                </a:tc>
                <a:extLst>
                  <a:ext uri="{0D108BD9-81ED-4DB2-BD59-A6C34878D82A}">
                    <a16:rowId xmlns:a16="http://schemas.microsoft.com/office/drawing/2014/main" val="2104082518"/>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solidFill>
                      <a:srgbClr val="D79DA7"/>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2731555789"/>
                  </a:ext>
                </a:extLst>
              </a:tr>
              <a:tr h="1538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solidFill>
                      <a:srgbClr val="D6C9B9"/>
                    </a:solidFill>
                  </a:tcPr>
                </a:tc>
                <a:tc>
                  <a:txBody>
                    <a:bodyPr/>
                    <a:lstStyle/>
                    <a:p>
                      <a:pPr algn="ctr"/>
                      <a:endParaRPr lang="zh-TW" altLang="en-US" dirty="0"/>
                    </a:p>
                  </a:txBody>
                  <a:tcPr anchor="ctr">
                    <a:solidFill>
                      <a:srgbClr val="F8F8F8"/>
                    </a:solidFill>
                  </a:tcPr>
                </a:tc>
                <a:extLst>
                  <a:ext uri="{0D108BD9-81ED-4DB2-BD59-A6C34878D82A}">
                    <a16:rowId xmlns:a16="http://schemas.microsoft.com/office/drawing/2014/main" val="13914318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nvGraphicFramePr>
        <p:xfrm>
          <a:off x="976848" y="1690689"/>
          <a:ext cx="740230" cy="4577709"/>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25903">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2590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No Seq.</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2590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8" name="圖表 7">
            <a:extLst>
              <a:ext uri="{FF2B5EF4-FFF2-40B4-BE49-F238E27FC236}">
                <a16:creationId xmlns:a16="http://schemas.microsoft.com/office/drawing/2014/main" id="{E3CFEA53-1063-45D6-9387-0777DD27EFF3}"/>
              </a:ext>
            </a:extLst>
          </p:cNvPr>
          <p:cNvGraphicFramePr>
            <a:graphicFrameLocks/>
          </p:cNvGraphicFramePr>
          <p:nvPr/>
        </p:nvGraphicFramePr>
        <p:xfrm>
          <a:off x="1717078" y="1488981"/>
          <a:ext cx="529000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4E3591E9-66F5-4FDD-B253-635B77235935}"/>
              </a:ext>
            </a:extLst>
          </p:cNvPr>
          <p:cNvGraphicFramePr>
            <a:graphicFrameLocks/>
          </p:cNvGraphicFramePr>
          <p:nvPr>
            <p:extLst>
              <p:ext uri="{D42A27DB-BD31-4B8C-83A1-F6EECF244321}">
                <p14:modId xmlns:p14="http://schemas.microsoft.com/office/powerpoint/2010/main" val="4291987439"/>
              </p:ext>
            </p:extLst>
          </p:nvPr>
        </p:nvGraphicFramePr>
        <p:xfrm>
          <a:off x="1717078" y="4724715"/>
          <a:ext cx="5290009"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表格 12">
            <a:extLst>
              <a:ext uri="{FF2B5EF4-FFF2-40B4-BE49-F238E27FC236}">
                <a16:creationId xmlns:a16="http://schemas.microsoft.com/office/drawing/2014/main" id="{FC63371D-487B-483D-B4F8-72A8D0A942F2}"/>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60AB1F75-5C70-4522-90C9-14667AA13253}"/>
              </a:ext>
            </a:extLst>
          </p:cNvPr>
          <p:cNvGraphicFramePr>
            <a:graphicFrameLocks/>
          </p:cNvGraphicFramePr>
          <p:nvPr/>
        </p:nvGraphicFramePr>
        <p:xfrm>
          <a:off x="7609341" y="4844350"/>
          <a:ext cx="4275865"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D00778DC-8200-4E78-A41B-A7F31C6412B3}"/>
              </a:ext>
            </a:extLst>
          </p:cNvPr>
          <p:cNvGraphicFramePr>
            <a:graphicFrameLocks/>
          </p:cNvGraphicFramePr>
          <p:nvPr/>
        </p:nvGraphicFramePr>
        <p:xfrm>
          <a:off x="7609341" y="3223543"/>
          <a:ext cx="4275865" cy="1512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圖表 20">
            <a:extLst>
              <a:ext uri="{FF2B5EF4-FFF2-40B4-BE49-F238E27FC236}">
                <a16:creationId xmlns:a16="http://schemas.microsoft.com/office/drawing/2014/main" id="{828FB165-D11A-46BE-9F7F-6F7FAA031219}"/>
              </a:ext>
            </a:extLst>
          </p:cNvPr>
          <p:cNvGraphicFramePr>
            <a:graphicFrameLocks/>
          </p:cNvGraphicFramePr>
          <p:nvPr>
            <p:extLst>
              <p:ext uri="{D42A27DB-BD31-4B8C-83A1-F6EECF244321}">
                <p14:modId xmlns:p14="http://schemas.microsoft.com/office/powerpoint/2010/main" val="442638332"/>
              </p:ext>
            </p:extLst>
          </p:nvPr>
        </p:nvGraphicFramePr>
        <p:xfrm>
          <a:off x="1713694" y="3169543"/>
          <a:ext cx="5290009" cy="1620000"/>
        </p:xfrm>
        <a:graphic>
          <a:graphicData uri="http://schemas.openxmlformats.org/drawingml/2006/chart">
            <c:chart xmlns:c="http://schemas.openxmlformats.org/drawingml/2006/chart" xmlns:r="http://schemas.openxmlformats.org/officeDocument/2006/relationships" r:id="rId7"/>
          </a:graphicData>
        </a:graphic>
      </p:graphicFrame>
      <p:sp>
        <p:nvSpPr>
          <p:cNvPr id="23" name="標題 1">
            <a:extLst>
              <a:ext uri="{FF2B5EF4-FFF2-40B4-BE49-F238E27FC236}">
                <a16:creationId xmlns:a16="http://schemas.microsoft.com/office/drawing/2014/main" id="{A923C853-410E-4378-9F41-8F3F10649604}"/>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
        <p:nvSpPr>
          <p:cNvPr id="20" name="矩形 19">
            <a:extLst>
              <a:ext uri="{FF2B5EF4-FFF2-40B4-BE49-F238E27FC236}">
                <a16:creationId xmlns:a16="http://schemas.microsoft.com/office/drawing/2014/main" id="{DD8A221D-E03C-4710-B21F-371CBACD729F}"/>
              </a:ext>
            </a:extLst>
          </p:cNvPr>
          <p:cNvSpPr/>
          <p:nvPr/>
        </p:nvSpPr>
        <p:spPr>
          <a:xfrm>
            <a:off x="603115" y="1586204"/>
            <a:ext cx="6491596" cy="1637339"/>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55987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7" name="表格 6">
            <a:extLst>
              <a:ext uri="{FF2B5EF4-FFF2-40B4-BE49-F238E27FC236}">
                <a16:creationId xmlns:a16="http://schemas.microsoft.com/office/drawing/2014/main" id="{84E74C75-A1CB-4627-9C3F-E7CF5E90FA7D}"/>
              </a:ext>
            </a:extLst>
          </p:cNvPr>
          <p:cNvGraphicFramePr>
            <a:graphicFrameLocks noGrp="1"/>
          </p:cNvGraphicFramePr>
          <p:nvPr>
            <p:extLst>
              <p:ext uri="{D42A27DB-BD31-4B8C-83A1-F6EECF244321}">
                <p14:modId xmlns:p14="http://schemas.microsoft.com/office/powerpoint/2010/main" val="4037212142"/>
              </p:ext>
            </p:extLst>
          </p:nvPr>
        </p:nvGraphicFramePr>
        <p:xfrm>
          <a:off x="12287550" y="4319643"/>
          <a:ext cx="1683945" cy="1325564"/>
        </p:xfrm>
        <a:graphic>
          <a:graphicData uri="http://schemas.openxmlformats.org/drawingml/2006/table">
            <a:tbl>
              <a:tblPr firstRow="1" bandRow="1">
                <a:tableStyleId>{5C22544A-7EE6-4342-B048-85BDC9FD1C3A}</a:tableStyleId>
              </a:tblPr>
              <a:tblGrid>
                <a:gridCol w="561315">
                  <a:extLst>
                    <a:ext uri="{9D8B030D-6E8A-4147-A177-3AD203B41FA5}">
                      <a16:colId xmlns:a16="http://schemas.microsoft.com/office/drawing/2014/main" val="290678282"/>
                    </a:ext>
                  </a:extLst>
                </a:gridCol>
                <a:gridCol w="561315">
                  <a:extLst>
                    <a:ext uri="{9D8B030D-6E8A-4147-A177-3AD203B41FA5}">
                      <a16:colId xmlns:a16="http://schemas.microsoft.com/office/drawing/2014/main" val="3787689201"/>
                    </a:ext>
                  </a:extLst>
                </a:gridCol>
                <a:gridCol w="561315">
                  <a:extLst>
                    <a:ext uri="{9D8B030D-6E8A-4147-A177-3AD203B41FA5}">
                      <a16:colId xmlns:a16="http://schemas.microsoft.com/office/drawing/2014/main" val="3083395486"/>
                    </a:ext>
                  </a:extLst>
                </a:gridCol>
              </a:tblGrid>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algn="ctr"/>
                      <a:r>
                        <a:rPr lang="en-US" altLang="zh-TW" sz="1600" dirty="0"/>
                        <a:t>1</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dirty="0"/>
                        <a:t>0</a:t>
                      </a:r>
                      <a:endParaRPr lang="zh-TW" altLang="en-US" sz="1600" dirty="0"/>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aphicFrame>
        <p:nvGraphicFramePr>
          <p:cNvPr id="8" name="表格 7">
            <a:extLst>
              <a:ext uri="{FF2B5EF4-FFF2-40B4-BE49-F238E27FC236}">
                <a16:creationId xmlns:a16="http://schemas.microsoft.com/office/drawing/2014/main" id="{901C64D6-4AA4-46F7-B081-61A43410210B}"/>
              </a:ext>
            </a:extLst>
          </p:cNvPr>
          <p:cNvGraphicFramePr>
            <a:graphicFrameLocks noGrp="1"/>
          </p:cNvGraphicFramePr>
          <p:nvPr>
            <p:extLst>
              <p:ext uri="{D42A27DB-BD31-4B8C-83A1-F6EECF244321}">
                <p14:modId xmlns:p14="http://schemas.microsoft.com/office/powerpoint/2010/main" val="939791016"/>
              </p:ext>
            </p:extLst>
          </p:nvPr>
        </p:nvGraphicFramePr>
        <p:xfrm>
          <a:off x="12272903" y="0"/>
          <a:ext cx="1683945" cy="1325564"/>
        </p:xfrm>
        <a:graphic>
          <a:graphicData uri="http://schemas.openxmlformats.org/drawingml/2006/table">
            <a:tbl>
              <a:tblPr firstRow="1" bandRow="1">
                <a:tableStyleId>{5C22544A-7EE6-4342-B048-85BDC9FD1C3A}</a:tableStyleId>
              </a:tblPr>
              <a:tblGrid>
                <a:gridCol w="1683945">
                  <a:extLst>
                    <a:ext uri="{9D8B030D-6E8A-4147-A177-3AD203B41FA5}">
                      <a16:colId xmlns:a16="http://schemas.microsoft.com/office/drawing/2014/main" val="290678282"/>
                    </a:ext>
                  </a:extLst>
                </a:gridCol>
              </a:tblGrid>
              <a:tr h="331391">
                <a:tc>
                  <a:txBody>
                    <a:bodyPr/>
                    <a:lstStyle/>
                    <a:p>
                      <a:pPr algn="ctr"/>
                      <a:r>
                        <a:rPr lang="en-US" altLang="zh-TW" sz="1600" dirty="0">
                          <a:solidFill>
                            <a:schemeClr val="tx1"/>
                          </a:solidFill>
                        </a:rPr>
                        <a:t>Shape</a:t>
                      </a:r>
                      <a:endParaRPr lang="zh-TW" altLang="en-US" sz="1600" dirty="0">
                        <a:solidFill>
                          <a:schemeClr val="tx1"/>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150861"/>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84AB8F"/>
                          </a:solidFill>
                          <a:latin typeface="Times New Roman" panose="02020603050405020304" pitchFamily="18" charset="0"/>
                          <a:cs typeface="Times New Roman" panose="02020603050405020304" pitchFamily="18" charset="0"/>
                        </a:rPr>
                        <a:t>■</a:t>
                      </a:r>
                      <a:endParaRPr lang="zh-TW" altLang="en-US" sz="1600" dirty="0">
                        <a:solidFill>
                          <a:srgbClr val="84AB8F"/>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80157875"/>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05A22"/>
                          </a:solidFill>
                          <a:latin typeface="Times New Roman" panose="02020603050405020304" pitchFamily="18" charset="0"/>
                          <a:cs typeface="Times New Roman" panose="02020603050405020304" pitchFamily="18" charset="0"/>
                        </a:rPr>
                        <a:t>▲</a:t>
                      </a:r>
                      <a:endParaRPr lang="zh-TW" altLang="en-US" sz="1600" dirty="0">
                        <a:solidFill>
                          <a:srgbClr val="F05A22"/>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97713769"/>
                  </a:ext>
                </a:extLst>
              </a:tr>
              <a:tr h="3313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FFD966"/>
                          </a:solidFill>
                          <a:latin typeface="Times New Roman" panose="02020603050405020304" pitchFamily="18" charset="0"/>
                          <a:cs typeface="Times New Roman" panose="02020603050405020304" pitchFamily="18" charset="0"/>
                        </a:rPr>
                        <a:t>●</a:t>
                      </a:r>
                      <a:endParaRPr lang="zh-TW" altLang="en-US" sz="1600" dirty="0">
                        <a:solidFill>
                          <a:srgbClr val="FFD966"/>
                        </a:solidFill>
                      </a:endParaRPr>
                    </a:p>
                  </a:txBody>
                  <a:tcPr marL="82848" marR="82848" marT="41424" marB="414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4720668"/>
                  </a:ext>
                </a:extLst>
              </a:tr>
            </a:tbl>
          </a:graphicData>
        </a:graphic>
      </p:graphicFrame>
      <p:grpSp>
        <p:nvGrpSpPr>
          <p:cNvPr id="9" name="群組 8">
            <a:extLst>
              <a:ext uri="{FF2B5EF4-FFF2-40B4-BE49-F238E27FC236}">
                <a16:creationId xmlns:a16="http://schemas.microsoft.com/office/drawing/2014/main" id="{A1A1A39C-C268-493A-9A93-AB16AC11BAC6}"/>
              </a:ext>
            </a:extLst>
          </p:cNvPr>
          <p:cNvGrpSpPr/>
          <p:nvPr/>
        </p:nvGrpSpPr>
        <p:grpSpPr>
          <a:xfrm>
            <a:off x="12340905" y="1568540"/>
            <a:ext cx="1577234" cy="2298633"/>
            <a:chOff x="6298311" y="1441310"/>
            <a:chExt cx="2363052" cy="3443869"/>
          </a:xfrm>
        </p:grpSpPr>
        <p:grpSp>
          <p:nvGrpSpPr>
            <p:cNvPr id="10" name="群組 9">
              <a:extLst>
                <a:ext uri="{FF2B5EF4-FFF2-40B4-BE49-F238E27FC236}">
                  <a16:creationId xmlns:a16="http://schemas.microsoft.com/office/drawing/2014/main" id="{5AFCF6CD-C78B-4495-99FA-8628EF9CD60B}"/>
                </a:ext>
              </a:extLst>
            </p:cNvPr>
            <p:cNvGrpSpPr/>
            <p:nvPr/>
          </p:nvGrpSpPr>
          <p:grpSpPr>
            <a:xfrm>
              <a:off x="6298311" y="1441310"/>
              <a:ext cx="2363052" cy="3443869"/>
              <a:chOff x="6642058" y="1640098"/>
              <a:chExt cx="2008401" cy="2927007"/>
            </a:xfrm>
          </p:grpSpPr>
          <p:grpSp>
            <p:nvGrpSpPr>
              <p:cNvPr id="12" name="群組 11">
                <a:extLst>
                  <a:ext uri="{FF2B5EF4-FFF2-40B4-BE49-F238E27FC236}">
                    <a16:creationId xmlns:a16="http://schemas.microsoft.com/office/drawing/2014/main" id="{1265701B-B18D-46D5-87EF-5DDCFC1EEA8E}"/>
                  </a:ext>
                </a:extLst>
              </p:cNvPr>
              <p:cNvGrpSpPr/>
              <p:nvPr/>
            </p:nvGrpSpPr>
            <p:grpSpPr>
              <a:xfrm>
                <a:off x="6738752" y="1640098"/>
                <a:ext cx="1900815" cy="1215380"/>
                <a:chOff x="6711562" y="1405487"/>
                <a:chExt cx="1900815" cy="1215380"/>
              </a:xfrm>
            </p:grpSpPr>
            <p:sp>
              <p:nvSpPr>
                <p:cNvPr id="30" name="等腰三角形 29">
                  <a:extLst>
                    <a:ext uri="{FF2B5EF4-FFF2-40B4-BE49-F238E27FC236}">
                      <a16:creationId xmlns:a16="http://schemas.microsoft.com/office/drawing/2014/main" id="{E2EC4BDD-9F65-439C-B974-20C80C1B0230}"/>
                    </a:ext>
                  </a:extLst>
                </p:cNvPr>
                <p:cNvSpPr/>
                <p:nvPr/>
              </p:nvSpPr>
              <p:spPr>
                <a:xfrm rot="900000">
                  <a:off x="6990209" y="2271732"/>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8E75F8A2-F3FB-42A7-9FED-9573E94BB591}"/>
                    </a:ext>
                  </a:extLst>
                </p:cNvPr>
                <p:cNvSpPr/>
                <p:nvPr/>
              </p:nvSpPr>
              <p:spPr>
                <a:xfrm rot="11700000">
                  <a:off x="7721934" y="213973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1D10955-E99D-4034-9905-93F14A0A9452}"/>
                    </a:ext>
                  </a:extLst>
                </p:cNvPr>
                <p:cNvSpPr/>
                <p:nvPr/>
              </p:nvSpPr>
              <p:spPr>
                <a:xfrm rot="20700000">
                  <a:off x="6711562" y="224338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F577FA5E-46FC-43EC-86CA-42D84042949D}"/>
                    </a:ext>
                  </a:extLst>
                </p:cNvPr>
                <p:cNvSpPr/>
                <p:nvPr/>
              </p:nvSpPr>
              <p:spPr>
                <a:xfrm>
                  <a:off x="7532535" y="227159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2749F149-707A-4133-8E47-41FB6A513D86}"/>
                    </a:ext>
                  </a:extLst>
                </p:cNvPr>
                <p:cNvSpPr/>
                <p:nvPr/>
              </p:nvSpPr>
              <p:spPr>
                <a:xfrm rot="2700000">
                  <a:off x="7822276" y="227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7459A80-3A90-44F0-B101-AB49515C958A}"/>
                    </a:ext>
                  </a:extLst>
                </p:cNvPr>
                <p:cNvSpPr/>
                <p:nvPr/>
              </p:nvSpPr>
              <p:spPr>
                <a:xfrm rot="2700000">
                  <a:off x="8281725" y="212939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6C36323-F9F4-4F72-9C4E-A13058AA4812}"/>
                    </a:ext>
                  </a:extLst>
                </p:cNvPr>
                <p:cNvSpPr/>
                <p:nvPr/>
              </p:nvSpPr>
              <p:spPr>
                <a:xfrm rot="9900000">
                  <a:off x="8421586" y="2321233"/>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2145399-1242-45C9-A9B5-185013747FDE}"/>
                    </a:ext>
                  </a:extLst>
                </p:cNvPr>
                <p:cNvSpPr/>
                <p:nvPr/>
              </p:nvSpPr>
              <p:spPr>
                <a:xfrm rot="900000">
                  <a:off x="7156749" y="2089679"/>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E6F53233-6A71-4EE6-AC37-2F3E63F337EF}"/>
                    </a:ext>
                  </a:extLst>
                </p:cNvPr>
                <p:cNvSpPr/>
                <p:nvPr/>
              </p:nvSpPr>
              <p:spPr>
                <a:xfrm rot="18900000">
                  <a:off x="7562274" y="155023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C6995A0D-5662-48CE-BD14-AB6B84135B1C}"/>
                    </a:ext>
                  </a:extLst>
                </p:cNvPr>
                <p:cNvSpPr/>
                <p:nvPr/>
              </p:nvSpPr>
              <p:spPr>
                <a:xfrm rot="2700000">
                  <a:off x="7040092" y="170476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8CF2C1F-23AB-4266-A3F6-B501039168F4}"/>
                    </a:ext>
                  </a:extLst>
                </p:cNvPr>
                <p:cNvSpPr/>
                <p:nvPr/>
              </p:nvSpPr>
              <p:spPr>
                <a:xfrm rot="900000">
                  <a:off x="7966624" y="1955123"/>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a:extLst>
                    <a:ext uri="{FF2B5EF4-FFF2-40B4-BE49-F238E27FC236}">
                      <a16:creationId xmlns:a16="http://schemas.microsoft.com/office/drawing/2014/main" id="{58F65BF7-BEFC-4FC1-9440-749419E4C4CF}"/>
                    </a:ext>
                  </a:extLst>
                </p:cNvPr>
                <p:cNvSpPr/>
                <p:nvPr/>
              </p:nvSpPr>
              <p:spPr>
                <a:xfrm rot="9900000">
                  <a:off x="7368023" y="231456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a:extLst>
                    <a:ext uri="{FF2B5EF4-FFF2-40B4-BE49-F238E27FC236}">
                      <a16:creationId xmlns:a16="http://schemas.microsoft.com/office/drawing/2014/main" id="{923415C3-E52E-4B4B-9C29-D9CE4EE7AA25}"/>
                    </a:ext>
                  </a:extLst>
                </p:cNvPr>
                <p:cNvSpPr/>
                <p:nvPr/>
              </p:nvSpPr>
              <p:spPr>
                <a:xfrm rot="10800000">
                  <a:off x="6835243" y="2117559"/>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等腰三角形 42">
                  <a:extLst>
                    <a:ext uri="{FF2B5EF4-FFF2-40B4-BE49-F238E27FC236}">
                      <a16:creationId xmlns:a16="http://schemas.microsoft.com/office/drawing/2014/main" id="{0870422C-F0B6-455C-BFDD-874EE894AF61}"/>
                    </a:ext>
                  </a:extLst>
                </p:cNvPr>
                <p:cNvSpPr/>
                <p:nvPr/>
              </p:nvSpPr>
              <p:spPr>
                <a:xfrm rot="10800000">
                  <a:off x="7254592" y="1584560"/>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02EF0699-AA62-45D5-8993-8CDF9AB263C8}"/>
                    </a:ext>
                  </a:extLst>
                </p:cNvPr>
                <p:cNvSpPr/>
                <p:nvPr/>
              </p:nvSpPr>
              <p:spPr>
                <a:xfrm rot="12600000">
                  <a:off x="8165373" y="198603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C5974E1B-449E-44C4-88A1-306B08352213}"/>
                    </a:ext>
                  </a:extLst>
                </p:cNvPr>
                <p:cNvSpPr/>
                <p:nvPr/>
              </p:nvSpPr>
              <p:spPr>
                <a:xfrm rot="11700000">
                  <a:off x="7475528" y="1405487"/>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D6011AE3-65B3-47FB-B233-81058FEF29DE}"/>
                    </a:ext>
                  </a:extLst>
                </p:cNvPr>
                <p:cNvSpPr/>
                <p:nvPr/>
              </p:nvSpPr>
              <p:spPr>
                <a:xfrm>
                  <a:off x="7171284" y="2315916"/>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D64CF43F-F35D-40E4-8F29-67ABB6729FD4}"/>
                    </a:ext>
                  </a:extLst>
                </p:cNvPr>
                <p:cNvSpPr/>
                <p:nvPr/>
              </p:nvSpPr>
              <p:spPr>
                <a:xfrm>
                  <a:off x="6923469" y="189209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A2FECE-921E-40E0-9905-B742DFD040D8}"/>
                    </a:ext>
                  </a:extLst>
                </p:cNvPr>
                <p:cNvSpPr/>
                <p:nvPr/>
              </p:nvSpPr>
              <p:spPr>
                <a:xfrm>
                  <a:off x="7743973" y="191111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2EA68AF-B379-41CD-A59C-4FDAFF779752}"/>
                    </a:ext>
                  </a:extLst>
                </p:cNvPr>
                <p:cNvSpPr/>
                <p:nvPr/>
              </p:nvSpPr>
              <p:spPr>
                <a:xfrm>
                  <a:off x="7424395" y="1879342"/>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99DDFEB8-CFD8-4EEE-8DC7-ED5DDE293D2D}"/>
                    </a:ext>
                  </a:extLst>
                </p:cNvPr>
                <p:cNvSpPr/>
                <p:nvPr/>
              </p:nvSpPr>
              <p:spPr>
                <a:xfrm>
                  <a:off x="7741474" y="1407607"/>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6BAFD80F-F116-4F6E-86C5-820A54AC1C57}"/>
                    </a:ext>
                  </a:extLst>
                </p:cNvPr>
                <p:cNvSpPr/>
                <p:nvPr/>
              </p:nvSpPr>
              <p:spPr>
                <a:xfrm rot="4500000">
                  <a:off x="7878962" y="1689315"/>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50F6DA0-AE43-4EC2-B217-8AD87D2FB599}"/>
                    </a:ext>
                  </a:extLst>
                </p:cNvPr>
                <p:cNvSpPr/>
                <p:nvPr/>
              </p:nvSpPr>
              <p:spPr>
                <a:xfrm>
                  <a:off x="8034261" y="239773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等腰三角形 52">
                  <a:extLst>
                    <a:ext uri="{FF2B5EF4-FFF2-40B4-BE49-F238E27FC236}">
                      <a16:creationId xmlns:a16="http://schemas.microsoft.com/office/drawing/2014/main" id="{178FB303-5263-456E-86A6-DC000C4A1B42}"/>
                    </a:ext>
                  </a:extLst>
                </p:cNvPr>
                <p:cNvSpPr/>
                <p:nvPr/>
              </p:nvSpPr>
              <p:spPr>
                <a:xfrm rot="8100000">
                  <a:off x="7221196" y="192013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等腰三角形 53">
                  <a:extLst>
                    <a:ext uri="{FF2B5EF4-FFF2-40B4-BE49-F238E27FC236}">
                      <a16:creationId xmlns:a16="http://schemas.microsoft.com/office/drawing/2014/main" id="{1F0DCE7E-9A6D-4E9A-AA07-1AC56C7D6EB8}"/>
                    </a:ext>
                  </a:extLst>
                </p:cNvPr>
                <p:cNvSpPr/>
                <p:nvPr/>
              </p:nvSpPr>
              <p:spPr>
                <a:xfrm rot="8100000">
                  <a:off x="7680198" y="172456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96A0E3E7-EDD8-47C8-9F96-38FE6522C39B}"/>
                    </a:ext>
                  </a:extLst>
                </p:cNvPr>
                <p:cNvSpPr/>
                <p:nvPr/>
              </p:nvSpPr>
              <p:spPr>
                <a:xfrm rot="4500000">
                  <a:off x="7549943" y="20621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437CDAA-2752-4B69-8C98-2D2F04150A6B}"/>
                    </a:ext>
                  </a:extLst>
                </p:cNvPr>
                <p:cNvSpPr/>
                <p:nvPr/>
              </p:nvSpPr>
              <p:spPr>
                <a:xfrm rot="2700000">
                  <a:off x="8289394" y="243036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1EECF2A-A695-4966-AFA1-61D3A797D622}"/>
                    </a:ext>
                  </a:extLst>
                </p:cNvPr>
                <p:cNvSpPr/>
                <p:nvPr/>
              </p:nvSpPr>
              <p:spPr>
                <a:xfrm>
                  <a:off x="8015910" y="218491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DE019B77-26FF-4A74-B40E-A209DD778EC4}"/>
                  </a:ext>
                </a:extLst>
              </p:cNvPr>
              <p:cNvGrpSpPr/>
              <p:nvPr/>
            </p:nvGrpSpPr>
            <p:grpSpPr>
              <a:xfrm>
                <a:off x="6880309" y="3811148"/>
                <a:ext cx="1523242" cy="755957"/>
                <a:chOff x="6876925" y="3553747"/>
                <a:chExt cx="1523242" cy="755957"/>
              </a:xfrm>
            </p:grpSpPr>
            <p:sp>
              <p:nvSpPr>
                <p:cNvPr id="20" name="矩形 19">
                  <a:extLst>
                    <a:ext uri="{FF2B5EF4-FFF2-40B4-BE49-F238E27FC236}">
                      <a16:creationId xmlns:a16="http://schemas.microsoft.com/office/drawing/2014/main" id="{C3DBA90F-0090-4687-9C3C-99397671FA3A}"/>
                    </a:ext>
                  </a:extLst>
                </p:cNvPr>
                <p:cNvSpPr/>
                <p:nvPr/>
              </p:nvSpPr>
              <p:spPr>
                <a:xfrm>
                  <a:off x="6876925" y="3553747"/>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71C54E-C96D-4986-B91E-5D72732DEE61}"/>
                    </a:ext>
                  </a:extLst>
                </p:cNvPr>
                <p:cNvSpPr/>
                <p:nvPr/>
              </p:nvSpPr>
              <p:spPr>
                <a:xfrm>
                  <a:off x="6876925" y="3824771"/>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9D54C004-22B1-465B-9D21-B76550F2D8DE}"/>
                    </a:ext>
                  </a:extLst>
                </p:cNvPr>
                <p:cNvSpPr/>
                <p:nvPr/>
              </p:nvSpPr>
              <p:spPr>
                <a:xfrm>
                  <a:off x="6876925" y="4095794"/>
                  <a:ext cx="190500" cy="190500"/>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6038EDC1-DBFE-49D2-88F9-6ADA90B2521D}"/>
                    </a:ext>
                  </a:extLst>
                </p:cNvPr>
                <p:cNvGrpSpPr/>
                <p:nvPr/>
              </p:nvGrpSpPr>
              <p:grpSpPr>
                <a:xfrm>
                  <a:off x="7542042" y="3572485"/>
                  <a:ext cx="196850" cy="737219"/>
                  <a:chOff x="7542042" y="3572485"/>
                  <a:chExt cx="196850" cy="737219"/>
                </a:xfrm>
              </p:grpSpPr>
              <p:sp>
                <p:nvSpPr>
                  <p:cNvPr id="27" name="橢圓 26">
                    <a:extLst>
                      <a:ext uri="{FF2B5EF4-FFF2-40B4-BE49-F238E27FC236}">
                        <a16:creationId xmlns:a16="http://schemas.microsoft.com/office/drawing/2014/main" id="{C757D07F-D320-42FB-82B2-26740167E54A}"/>
                      </a:ext>
                    </a:extLst>
                  </p:cNvPr>
                  <p:cNvSpPr/>
                  <p:nvPr/>
                </p:nvSpPr>
                <p:spPr>
                  <a:xfrm>
                    <a:off x="7542042" y="3572485"/>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014E20EB-3605-4EE6-93FD-D3F01F8AC3F6}"/>
                      </a:ext>
                    </a:extLst>
                  </p:cNvPr>
                  <p:cNvSpPr/>
                  <p:nvPr/>
                </p:nvSpPr>
                <p:spPr>
                  <a:xfrm>
                    <a:off x="7542042" y="3842670"/>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60953C35-5F1A-4608-960C-875C94D42A92}"/>
                      </a:ext>
                    </a:extLst>
                  </p:cNvPr>
                  <p:cNvSpPr/>
                  <p:nvPr/>
                </p:nvSpPr>
                <p:spPr>
                  <a:xfrm>
                    <a:off x="7542042" y="4112854"/>
                    <a:ext cx="19685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等腰三角形 23">
                  <a:extLst>
                    <a:ext uri="{FF2B5EF4-FFF2-40B4-BE49-F238E27FC236}">
                      <a16:creationId xmlns:a16="http://schemas.microsoft.com/office/drawing/2014/main" id="{28CE27AD-425D-4C51-8734-FDF0B6C8F236}"/>
                    </a:ext>
                  </a:extLst>
                </p:cNvPr>
                <p:cNvSpPr/>
                <p:nvPr/>
              </p:nvSpPr>
              <p:spPr>
                <a:xfrm rot="10800000">
                  <a:off x="8209376" y="3607104"/>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FA1BD03E-1725-499E-AD9D-50E5A903C64C}"/>
                    </a:ext>
                  </a:extLst>
                </p:cNvPr>
                <p:cNvSpPr/>
                <p:nvPr/>
              </p:nvSpPr>
              <p:spPr>
                <a:xfrm rot="10800000">
                  <a:off x="8209376" y="3875045"/>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05E13A99-07B4-481C-9585-1C15D0647B6C}"/>
                    </a:ext>
                  </a:extLst>
                </p:cNvPr>
                <p:cNvSpPr/>
                <p:nvPr/>
              </p:nvSpPr>
              <p:spPr>
                <a:xfrm rot="10800000">
                  <a:off x="8209376" y="4142986"/>
                  <a:ext cx="190791" cy="164475"/>
                </a:xfrm>
                <a:prstGeom prst="triangle">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63BF5961-7B69-4E61-AE02-DCB2AE8D71D4}"/>
                  </a:ext>
                </a:extLst>
              </p:cNvPr>
              <p:cNvGrpSpPr/>
              <p:nvPr/>
            </p:nvGrpSpPr>
            <p:grpSpPr>
              <a:xfrm>
                <a:off x="6642058" y="2676873"/>
                <a:ext cx="2008401" cy="1054099"/>
                <a:chOff x="6638674" y="2419472"/>
                <a:chExt cx="2008401" cy="1054099"/>
              </a:xfrm>
            </p:grpSpPr>
            <p:sp>
              <p:nvSpPr>
                <p:cNvPr id="15" name="手繪多邊形: 圖案 14">
                  <a:extLst>
                    <a:ext uri="{FF2B5EF4-FFF2-40B4-BE49-F238E27FC236}">
                      <a16:creationId xmlns:a16="http://schemas.microsoft.com/office/drawing/2014/main" id="{7A5B266F-02A5-4F2B-9C71-9E0519416E93}"/>
                    </a:ext>
                  </a:extLst>
                </p:cNvPr>
                <p:cNvSpPr/>
                <p:nvPr/>
              </p:nvSpPr>
              <p:spPr>
                <a:xfrm rot="10800000">
                  <a:off x="6638674" y="2419472"/>
                  <a:ext cx="2008401" cy="1054099"/>
                </a:xfrm>
                <a:custGeom>
                  <a:avLst/>
                  <a:gdLst>
                    <a:gd name="connsiteX0" fmla="*/ 2007500 w 2008401"/>
                    <a:gd name="connsiteY0" fmla="*/ 1054099 h 1054099"/>
                    <a:gd name="connsiteX1" fmla="*/ 900 w 2008401"/>
                    <a:gd name="connsiteY1" fmla="*/ 1054099 h 1054099"/>
                    <a:gd name="connsiteX2" fmla="*/ 900 w 2008401"/>
                    <a:gd name="connsiteY2" fmla="*/ 579962 h 1054099"/>
                    <a:gd name="connsiteX3" fmla="*/ 0 w 2008401"/>
                    <a:gd name="connsiteY3" fmla="*/ 579962 h 1054099"/>
                    <a:gd name="connsiteX4" fmla="*/ 900 w 2008401"/>
                    <a:gd name="connsiteY4" fmla="*/ 578997 h 1054099"/>
                    <a:gd name="connsiteX5" fmla="*/ 900 w 2008401"/>
                    <a:gd name="connsiteY5" fmla="*/ 571499 h 1054099"/>
                    <a:gd name="connsiteX6" fmla="*/ 7895 w 2008401"/>
                    <a:gd name="connsiteY6" fmla="*/ 571499 h 1054099"/>
                    <a:gd name="connsiteX7" fmla="*/ 220873 w 2008401"/>
                    <a:gd name="connsiteY7" fmla="*/ 343196 h 1054099"/>
                    <a:gd name="connsiteX8" fmla="*/ 220873 w 2008401"/>
                    <a:gd name="connsiteY8" fmla="*/ 0 h 1054099"/>
                    <a:gd name="connsiteX9" fmla="*/ 455825 w 2008401"/>
                    <a:gd name="connsiteY9" fmla="*/ 0 h 1054099"/>
                    <a:gd name="connsiteX10" fmla="*/ 455825 w 2008401"/>
                    <a:gd name="connsiteY10" fmla="*/ 343194 h 1054099"/>
                    <a:gd name="connsiteX11" fmla="*/ 668804 w 2008401"/>
                    <a:gd name="connsiteY11" fmla="*/ 571499 h 1054099"/>
                    <a:gd name="connsiteX12" fmla="*/ 673745 w 2008401"/>
                    <a:gd name="connsiteY12" fmla="*/ 571499 h 1054099"/>
                    <a:gd name="connsiteX13" fmla="*/ 886723 w 2008401"/>
                    <a:gd name="connsiteY13" fmla="*/ 343196 h 1054099"/>
                    <a:gd name="connsiteX14" fmla="*/ 886723 w 2008401"/>
                    <a:gd name="connsiteY14" fmla="*/ 0 h 1054099"/>
                    <a:gd name="connsiteX15" fmla="*/ 1121675 w 2008401"/>
                    <a:gd name="connsiteY15" fmla="*/ 0 h 1054099"/>
                    <a:gd name="connsiteX16" fmla="*/ 1121675 w 2008401"/>
                    <a:gd name="connsiteY16" fmla="*/ 343194 h 1054099"/>
                    <a:gd name="connsiteX17" fmla="*/ 1334654 w 2008401"/>
                    <a:gd name="connsiteY17" fmla="*/ 571499 h 1054099"/>
                    <a:gd name="connsiteX18" fmla="*/ 1339597 w 2008401"/>
                    <a:gd name="connsiteY18" fmla="*/ 571499 h 1054099"/>
                    <a:gd name="connsiteX19" fmla="*/ 1552575 w 2008401"/>
                    <a:gd name="connsiteY19" fmla="*/ 343196 h 1054099"/>
                    <a:gd name="connsiteX20" fmla="*/ 1552575 w 2008401"/>
                    <a:gd name="connsiteY20" fmla="*/ 0 h 1054099"/>
                    <a:gd name="connsiteX21" fmla="*/ 1787527 w 2008401"/>
                    <a:gd name="connsiteY21" fmla="*/ 0 h 1054099"/>
                    <a:gd name="connsiteX22" fmla="*/ 1787527 w 2008401"/>
                    <a:gd name="connsiteY22" fmla="*/ 343194 h 1054099"/>
                    <a:gd name="connsiteX23" fmla="*/ 2000506 w 2008401"/>
                    <a:gd name="connsiteY23" fmla="*/ 571499 h 1054099"/>
                    <a:gd name="connsiteX24" fmla="*/ 2007500 w 2008401"/>
                    <a:gd name="connsiteY24" fmla="*/ 571499 h 1054099"/>
                    <a:gd name="connsiteX25" fmla="*/ 2007500 w 2008401"/>
                    <a:gd name="connsiteY25" fmla="*/ 578996 h 1054099"/>
                    <a:gd name="connsiteX26" fmla="*/ 2008401 w 2008401"/>
                    <a:gd name="connsiteY26" fmla="*/ 579962 h 1054099"/>
                    <a:gd name="connsiteX27" fmla="*/ 2007500 w 2008401"/>
                    <a:gd name="connsiteY27" fmla="*/ 579962 h 105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401" h="1054099">
                      <a:moveTo>
                        <a:pt x="2007500" y="1054099"/>
                      </a:moveTo>
                      <a:lnTo>
                        <a:pt x="900" y="1054099"/>
                      </a:lnTo>
                      <a:lnTo>
                        <a:pt x="900" y="579962"/>
                      </a:lnTo>
                      <a:lnTo>
                        <a:pt x="0" y="579962"/>
                      </a:lnTo>
                      <a:lnTo>
                        <a:pt x="900" y="578997"/>
                      </a:lnTo>
                      <a:lnTo>
                        <a:pt x="900" y="571499"/>
                      </a:lnTo>
                      <a:lnTo>
                        <a:pt x="7895" y="571499"/>
                      </a:lnTo>
                      <a:lnTo>
                        <a:pt x="220873" y="343196"/>
                      </a:lnTo>
                      <a:lnTo>
                        <a:pt x="220873" y="0"/>
                      </a:lnTo>
                      <a:lnTo>
                        <a:pt x="455825" y="0"/>
                      </a:lnTo>
                      <a:lnTo>
                        <a:pt x="455825" y="343194"/>
                      </a:lnTo>
                      <a:lnTo>
                        <a:pt x="668804" y="571499"/>
                      </a:lnTo>
                      <a:lnTo>
                        <a:pt x="673745" y="571499"/>
                      </a:lnTo>
                      <a:lnTo>
                        <a:pt x="886723" y="343196"/>
                      </a:lnTo>
                      <a:lnTo>
                        <a:pt x="886723" y="0"/>
                      </a:lnTo>
                      <a:lnTo>
                        <a:pt x="1121675" y="0"/>
                      </a:lnTo>
                      <a:lnTo>
                        <a:pt x="1121675" y="343194"/>
                      </a:lnTo>
                      <a:lnTo>
                        <a:pt x="1334654" y="571499"/>
                      </a:lnTo>
                      <a:lnTo>
                        <a:pt x="1339597" y="571499"/>
                      </a:lnTo>
                      <a:lnTo>
                        <a:pt x="1552575" y="343196"/>
                      </a:lnTo>
                      <a:lnTo>
                        <a:pt x="1552575" y="0"/>
                      </a:lnTo>
                      <a:lnTo>
                        <a:pt x="1787527" y="0"/>
                      </a:lnTo>
                      <a:lnTo>
                        <a:pt x="1787527" y="343194"/>
                      </a:lnTo>
                      <a:lnTo>
                        <a:pt x="2000506" y="571499"/>
                      </a:lnTo>
                      <a:lnTo>
                        <a:pt x="2007500" y="571499"/>
                      </a:lnTo>
                      <a:lnTo>
                        <a:pt x="2007500" y="578996"/>
                      </a:lnTo>
                      <a:lnTo>
                        <a:pt x="2008401" y="579962"/>
                      </a:lnTo>
                      <a:lnTo>
                        <a:pt x="2007500" y="579962"/>
                      </a:lnTo>
                      <a:close/>
                    </a:path>
                  </a:pathLst>
                </a:custGeom>
                <a:solidFill>
                  <a:srgbClr val="D0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 name="群組 15">
                  <a:extLst>
                    <a:ext uri="{FF2B5EF4-FFF2-40B4-BE49-F238E27FC236}">
                      <a16:creationId xmlns:a16="http://schemas.microsoft.com/office/drawing/2014/main" id="{D0862751-1731-47F5-B941-D9411B091A3E}"/>
                    </a:ext>
                  </a:extLst>
                </p:cNvPr>
                <p:cNvGrpSpPr/>
                <p:nvPr/>
              </p:nvGrpSpPr>
              <p:grpSpPr>
                <a:xfrm>
                  <a:off x="6638674" y="2485750"/>
                  <a:ext cx="2008401" cy="53940"/>
                  <a:chOff x="6360555" y="1917949"/>
                  <a:chExt cx="1989453" cy="53940"/>
                </a:xfrm>
              </p:grpSpPr>
              <p:sp>
                <p:nvSpPr>
                  <p:cNvPr id="17" name="矩形 16">
                    <a:extLst>
                      <a:ext uri="{FF2B5EF4-FFF2-40B4-BE49-F238E27FC236}">
                        <a16:creationId xmlns:a16="http://schemas.microsoft.com/office/drawing/2014/main" id="{F731D859-CC75-4394-8F41-1591DD38B235}"/>
                      </a:ext>
                    </a:extLst>
                  </p:cNvPr>
                  <p:cNvSpPr/>
                  <p:nvPr/>
                </p:nvSpPr>
                <p:spPr>
                  <a:xfrm>
                    <a:off x="7686857" y="1917950"/>
                    <a:ext cx="663151" cy="53939"/>
                  </a:xfrm>
                  <a:prstGeom prst="rect">
                    <a:avLst/>
                  </a:prstGeom>
                  <a:solidFill>
                    <a:srgbClr val="F05A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FDD85779-DB83-4C69-93EA-B5FFE138D197}"/>
                      </a:ext>
                    </a:extLst>
                  </p:cNvPr>
                  <p:cNvSpPr/>
                  <p:nvPr/>
                </p:nvSpPr>
                <p:spPr>
                  <a:xfrm>
                    <a:off x="6360555" y="1917950"/>
                    <a:ext cx="663151" cy="53939"/>
                  </a:xfrm>
                  <a:prstGeom prst="rect">
                    <a:avLst/>
                  </a:prstGeom>
                  <a:solidFill>
                    <a:srgbClr val="84AB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矩形 18">
                    <a:extLst>
                      <a:ext uri="{FF2B5EF4-FFF2-40B4-BE49-F238E27FC236}">
                        <a16:creationId xmlns:a16="http://schemas.microsoft.com/office/drawing/2014/main" id="{59E41050-69D2-4E33-9DDF-1A21371FDDEE}"/>
                      </a:ext>
                    </a:extLst>
                  </p:cNvPr>
                  <p:cNvSpPr/>
                  <p:nvPr/>
                </p:nvSpPr>
                <p:spPr>
                  <a:xfrm>
                    <a:off x="7023706" y="1917949"/>
                    <a:ext cx="663151" cy="5393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grpSp>
        </p:grpSp>
        <p:sp>
          <p:nvSpPr>
            <p:cNvPr id="11" name="文字方塊 10">
              <a:extLst>
                <a:ext uri="{FF2B5EF4-FFF2-40B4-BE49-F238E27FC236}">
                  <a16:creationId xmlns:a16="http://schemas.microsoft.com/office/drawing/2014/main" id="{1BFE20BB-1FBD-483E-826D-E97752E30AB7}"/>
                </a:ext>
              </a:extLst>
            </p:cNvPr>
            <p:cNvSpPr txBox="1"/>
            <p:nvPr/>
          </p:nvSpPr>
          <p:spPr>
            <a:xfrm>
              <a:off x="6499340" y="2832133"/>
              <a:ext cx="1955327" cy="456918"/>
            </a:xfrm>
            <a:prstGeom prst="rect">
              <a:avLst/>
            </a:prstGeom>
            <a:noFill/>
          </p:spPr>
          <p:txBody>
            <a:bodyPr wrap="square" rtlCol="0">
              <a:spAutoFit/>
            </a:bodyPr>
            <a:lstStyle/>
            <a:p>
              <a:pPr algn="ctr"/>
              <a:r>
                <a:rPr lang="en-US" altLang="zh-TW" sz="1600" b="1" dirty="0">
                  <a:solidFill>
                    <a:srgbClr val="F8F8F8"/>
                  </a:solidFill>
                  <a:latin typeface="Nunito Bold" panose="02020500000000000000" charset="0"/>
                </a:rPr>
                <a:t>ENCODER</a:t>
              </a:r>
              <a:endParaRPr lang="zh-TW" altLang="en-US" sz="1600" b="1" dirty="0">
                <a:solidFill>
                  <a:srgbClr val="F8F8F8"/>
                </a:solidFill>
                <a:latin typeface="Nunito Bold" panose="02020500000000000000" charset="0"/>
              </a:endParaRPr>
            </a:p>
          </p:txBody>
        </p:sp>
      </p:gr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427" y="1785061"/>
            <a:ext cx="2620962"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1D5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
        <p:nvSpPr>
          <p:cNvPr id="3" name="矩形 2">
            <a:extLst>
              <a:ext uri="{FF2B5EF4-FFF2-40B4-BE49-F238E27FC236}">
                <a16:creationId xmlns:a16="http://schemas.microsoft.com/office/drawing/2014/main" id="{53C99FA5-4307-4007-91BF-4E36BA9A8F96}"/>
              </a:ext>
            </a:extLst>
          </p:cNvPr>
          <p:cNvSpPr/>
          <p:nvPr/>
        </p:nvSpPr>
        <p:spPr>
          <a:xfrm>
            <a:off x="808035" y="2457534"/>
            <a:ext cx="2767926" cy="375607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716B6113-B86F-4DE7-B39D-54F40F6619D3}"/>
              </a:ext>
            </a:extLst>
          </p:cNvPr>
          <p:cNvSpPr/>
          <p:nvPr/>
        </p:nvSpPr>
        <p:spPr>
          <a:xfrm>
            <a:off x="5837118" y="1683108"/>
            <a:ext cx="5575805" cy="453050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8D8AE55F-261B-4A37-A756-A930796A20AA}"/>
              </a:ext>
            </a:extLst>
          </p:cNvPr>
          <p:cNvSpPr/>
          <p:nvPr/>
        </p:nvSpPr>
        <p:spPr>
          <a:xfrm>
            <a:off x="4229511" y="847476"/>
            <a:ext cx="5575805" cy="108032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73235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C7FD57F4-AE76-44BA-8832-B53A326D58E4}"/>
              </a:ext>
            </a:extLst>
          </p:cNvPr>
          <p:cNvPicPr>
            <a:picLocks noChangeAspect="1"/>
          </p:cNvPicPr>
          <p:nvPr/>
        </p:nvPicPr>
        <p:blipFill rotWithShape="1">
          <a:blip r:embed="rId3">
            <a:extLst>
              <a:ext uri="{28A0092B-C50C-407E-A947-70E740481C1C}">
                <a14:useLocalDpi xmlns:a14="http://schemas.microsoft.com/office/drawing/2010/main" val="0"/>
              </a:ext>
            </a:extLst>
          </a:blip>
          <a:srcRect t="68899"/>
          <a:stretch/>
        </p:blipFill>
        <p:spPr>
          <a:xfrm>
            <a:off x="3113550" y="1669965"/>
            <a:ext cx="5669771" cy="1471374"/>
          </a:xfrm>
          <a:prstGeom prst="rect">
            <a:avLst/>
          </a:prstGeom>
        </p:spPr>
      </p:pic>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7B779D46-5571-42C7-B589-0F19DB99C668}"/>
              </a:ext>
            </a:extLst>
          </p:cNvPr>
          <p:cNvGrpSpPr/>
          <p:nvPr/>
        </p:nvGrpSpPr>
        <p:grpSpPr>
          <a:xfrm>
            <a:off x="1708023" y="1595652"/>
            <a:ext cx="8480827" cy="4855734"/>
            <a:chOff x="1708023" y="1595652"/>
            <a:chExt cx="8480827" cy="4855734"/>
          </a:xfrm>
        </p:grpSpPr>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2143104531"/>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extLst>
                <p:ext uri="{D42A27DB-BD31-4B8C-83A1-F6EECF244321}">
                  <p14:modId xmlns:p14="http://schemas.microsoft.com/office/powerpoint/2010/main" val="434121120"/>
                </p:ext>
              </p:extLst>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99BAE8DF-1380-4A60-9560-E0792FD05F59}"/>
                </a:ext>
              </a:extLst>
            </p:cNvPr>
            <p:cNvGraphicFramePr>
              <a:graphicFrameLocks/>
            </p:cNvGraphicFramePr>
            <p:nvPr>
              <p:extLst>
                <p:ext uri="{D42A27DB-BD31-4B8C-83A1-F6EECF244321}">
                  <p14:modId xmlns:p14="http://schemas.microsoft.com/office/powerpoint/2010/main" val="337052513"/>
                </p:ext>
              </p:extLst>
            </p:nvPr>
          </p:nvGraphicFramePr>
          <p:xfrm>
            <a:off x="1708023" y="3300429"/>
            <a:ext cx="8480825" cy="1446179"/>
          </p:xfrm>
          <a:graphic>
            <a:graphicData uri="http://schemas.openxmlformats.org/drawingml/2006/chart">
              <c:chart xmlns:c="http://schemas.openxmlformats.org/drawingml/2006/chart" xmlns:r="http://schemas.openxmlformats.org/officeDocument/2006/relationships" r:id="rId6"/>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extLst>
              <p:ext uri="{D42A27DB-BD31-4B8C-83A1-F6EECF244321}">
                <p14:modId xmlns:p14="http://schemas.microsoft.com/office/powerpoint/2010/main" val="1930462055"/>
              </p:ext>
            </p:extLst>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27" name="矩形 26">
            <a:extLst>
              <a:ext uri="{FF2B5EF4-FFF2-40B4-BE49-F238E27FC236}">
                <a16:creationId xmlns:a16="http://schemas.microsoft.com/office/drawing/2014/main" id="{B91EABDB-B95F-409D-B72E-491FC962258D}"/>
              </a:ext>
            </a:extLst>
          </p:cNvPr>
          <p:cNvSpPr/>
          <p:nvPr/>
        </p:nvSpPr>
        <p:spPr>
          <a:xfrm>
            <a:off x="1339912" y="3195966"/>
            <a:ext cx="10148935" cy="323573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B027E9D5-A020-46E1-A018-1EEA2BBD4A12}"/>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623412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1719829065"/>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a:extLst>
              <a:ext uri="{FF2B5EF4-FFF2-40B4-BE49-F238E27FC236}">
                <a16:creationId xmlns:a16="http://schemas.microsoft.com/office/drawing/2014/main" id="{791D556E-9867-4B26-8EEA-39F41740A2A2}"/>
              </a:ext>
            </a:extLst>
          </p:cNvPr>
          <p:cNvSpPr/>
          <p:nvPr/>
        </p:nvSpPr>
        <p:spPr>
          <a:xfrm>
            <a:off x="838200" y="1466662"/>
            <a:ext cx="9350648" cy="17206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8" name="圖表 27">
            <a:extLst>
              <a:ext uri="{FF2B5EF4-FFF2-40B4-BE49-F238E27FC236}">
                <a16:creationId xmlns:a16="http://schemas.microsoft.com/office/drawing/2014/main" id="{2854CB1C-0BD9-4ED7-B8F9-313AC54BAB54}"/>
              </a:ext>
            </a:extLst>
          </p:cNvPr>
          <p:cNvGraphicFramePr>
            <a:graphicFrameLocks/>
          </p:cNvGraphicFramePr>
          <p:nvPr>
            <p:extLst>
              <p:ext uri="{D42A27DB-BD31-4B8C-83A1-F6EECF244321}">
                <p14:modId xmlns:p14="http://schemas.microsoft.com/office/powerpoint/2010/main" val="1072641731"/>
              </p:ext>
            </p:extLst>
          </p:nvPr>
        </p:nvGraphicFramePr>
        <p:xfrm>
          <a:off x="1707636" y="3302265"/>
          <a:ext cx="8481600" cy="1447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5"/>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7" name="箭號: 左-右雙向 6">
            <a:extLst>
              <a:ext uri="{FF2B5EF4-FFF2-40B4-BE49-F238E27FC236}">
                <a16:creationId xmlns:a16="http://schemas.microsoft.com/office/drawing/2014/main" id="{D8EF1AB8-1375-440D-9A96-A59481982267}"/>
              </a:ext>
            </a:extLst>
          </p:cNvPr>
          <p:cNvSpPr/>
          <p:nvPr/>
        </p:nvSpPr>
        <p:spPr>
          <a:xfrm>
            <a:off x="2499156" y="3312936"/>
            <a:ext cx="7193687" cy="385848"/>
          </a:xfrm>
          <a:prstGeom prst="leftRightArrow">
            <a:avLst>
              <a:gd name="adj1" fmla="val 68771"/>
              <a:gd name="adj2" fmla="val 50000"/>
            </a:avLst>
          </a:prstGeom>
          <a:gradFill>
            <a:gsLst>
              <a:gs pos="0">
                <a:schemeClr val="tx1">
                  <a:lumMod val="85000"/>
                  <a:lumOff val="1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Column Sum</a:t>
            </a:r>
            <a:endParaRPr lang="zh-TW" altLang="en-US" sz="1600" dirty="0"/>
          </a:p>
        </p:txBody>
      </p:sp>
      <p:sp>
        <p:nvSpPr>
          <p:cNvPr id="26" name="箭號: 左-右雙向 25">
            <a:extLst>
              <a:ext uri="{FF2B5EF4-FFF2-40B4-BE49-F238E27FC236}">
                <a16:creationId xmlns:a16="http://schemas.microsoft.com/office/drawing/2014/main" id="{1FB49C48-59B6-48EE-9CDF-F6519E90761C}"/>
              </a:ext>
            </a:extLst>
          </p:cNvPr>
          <p:cNvSpPr/>
          <p:nvPr/>
        </p:nvSpPr>
        <p:spPr>
          <a:xfrm>
            <a:off x="2499155" y="4832979"/>
            <a:ext cx="7193687" cy="385848"/>
          </a:xfrm>
          <a:prstGeom prst="leftRightArrow">
            <a:avLst>
              <a:gd name="adj1" fmla="val 68771"/>
              <a:gd name="adj2" fmla="val 50000"/>
            </a:avLst>
          </a:prstGeom>
          <a:gradFill>
            <a:gsLst>
              <a:gs pos="0">
                <a:srgbClr val="4F81BD"/>
              </a:gs>
              <a:gs pos="100000">
                <a:srgbClr val="C050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Type Purity</a:t>
            </a:r>
            <a:endParaRPr lang="zh-TW" altLang="en-US" sz="1600" dirty="0"/>
          </a:p>
        </p:txBody>
      </p:sp>
      <p:sp>
        <p:nvSpPr>
          <p:cNvPr id="20" name="矩形 19">
            <a:extLst>
              <a:ext uri="{FF2B5EF4-FFF2-40B4-BE49-F238E27FC236}">
                <a16:creationId xmlns:a16="http://schemas.microsoft.com/office/drawing/2014/main" id="{017D79BB-0552-47D3-BBFE-B71AC381E704}"/>
              </a:ext>
            </a:extLst>
          </p:cNvPr>
          <p:cNvSpPr/>
          <p:nvPr/>
        </p:nvSpPr>
        <p:spPr>
          <a:xfrm>
            <a:off x="1337909" y="4759116"/>
            <a:ext cx="9350648" cy="160974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標題 1">
            <a:extLst>
              <a:ext uri="{FF2B5EF4-FFF2-40B4-BE49-F238E27FC236}">
                <a16:creationId xmlns:a16="http://schemas.microsoft.com/office/drawing/2014/main" id="{670C930E-D689-4925-8F2A-8678C2E5789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12648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6C700D-5CA4-4E8A-86C6-F37FE2C3978D}"/>
              </a:ext>
            </a:extLst>
          </p:cNvPr>
          <p:cNvSpPr/>
          <p:nvPr/>
        </p:nvSpPr>
        <p:spPr>
          <a:xfrm>
            <a:off x="1708023" y="1595652"/>
            <a:ext cx="8480825" cy="476069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左-右雙向 6">
            <a:extLst>
              <a:ext uri="{FF2B5EF4-FFF2-40B4-BE49-F238E27FC236}">
                <a16:creationId xmlns:a16="http://schemas.microsoft.com/office/drawing/2014/main" id="{D8EF1AB8-1375-440D-9A96-A59481982267}"/>
              </a:ext>
            </a:extLst>
          </p:cNvPr>
          <p:cNvSpPr/>
          <p:nvPr/>
        </p:nvSpPr>
        <p:spPr>
          <a:xfrm>
            <a:off x="2499156" y="3312936"/>
            <a:ext cx="7193687" cy="385848"/>
          </a:xfrm>
          <a:prstGeom prst="leftRightArrow">
            <a:avLst>
              <a:gd name="adj1" fmla="val 68771"/>
              <a:gd name="adj2" fmla="val 50000"/>
            </a:avLst>
          </a:prstGeom>
          <a:gradFill>
            <a:gsLst>
              <a:gs pos="0">
                <a:schemeClr val="tx1">
                  <a:lumMod val="85000"/>
                  <a:lumOff val="1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Column Sum</a:t>
            </a:r>
            <a:endParaRPr lang="zh-TW" altLang="en-US" sz="1600" dirty="0"/>
          </a:p>
        </p:txBody>
      </p:sp>
      <p:graphicFrame>
        <p:nvGraphicFramePr>
          <p:cNvPr id="18" name="圖表 17">
            <a:extLst>
              <a:ext uri="{FF2B5EF4-FFF2-40B4-BE49-F238E27FC236}">
                <a16:creationId xmlns:a16="http://schemas.microsoft.com/office/drawing/2014/main" id="{775B6C11-F64B-474E-8FFC-58E26CDD9FDA}"/>
              </a:ext>
            </a:extLst>
          </p:cNvPr>
          <p:cNvGraphicFramePr>
            <a:graphicFrameLocks/>
          </p:cNvGraphicFramePr>
          <p:nvPr>
            <p:extLst>
              <p:ext uri="{D42A27DB-BD31-4B8C-83A1-F6EECF244321}">
                <p14:modId xmlns:p14="http://schemas.microsoft.com/office/powerpoint/2010/main" val="2517965268"/>
              </p:ext>
            </p:extLst>
          </p:nvPr>
        </p:nvGraphicFramePr>
        <p:xfrm>
          <a:off x="1708024" y="1595652"/>
          <a:ext cx="8480826"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圖表 18">
            <a:extLst>
              <a:ext uri="{FF2B5EF4-FFF2-40B4-BE49-F238E27FC236}">
                <a16:creationId xmlns:a16="http://schemas.microsoft.com/office/drawing/2014/main" id="{6727F730-9E37-4F4D-8167-C74125582894}"/>
              </a:ext>
            </a:extLst>
          </p:cNvPr>
          <p:cNvGraphicFramePr>
            <a:graphicFrameLocks/>
          </p:cNvGraphicFramePr>
          <p:nvPr/>
        </p:nvGraphicFramePr>
        <p:xfrm>
          <a:off x="1708024" y="4831386"/>
          <a:ext cx="8480826"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C1B9019-ED62-42C8-A010-DD8E56651714}"/>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graphicFrame>
        <p:nvGraphicFramePr>
          <p:cNvPr id="17" name="表格 16">
            <a:extLst>
              <a:ext uri="{FF2B5EF4-FFF2-40B4-BE49-F238E27FC236}">
                <a16:creationId xmlns:a16="http://schemas.microsoft.com/office/drawing/2014/main" id="{EBD2E74E-69F2-4BD3-B0D3-C2CFF737404E}"/>
              </a:ext>
            </a:extLst>
          </p:cNvPr>
          <p:cNvGraphicFramePr>
            <a:graphicFrameLocks noGrp="1"/>
          </p:cNvGraphicFramePr>
          <p:nvPr/>
        </p:nvGraphicFramePr>
        <p:xfrm>
          <a:off x="967794" y="1595652"/>
          <a:ext cx="740230" cy="4779417"/>
        </p:xfrm>
        <a:graphic>
          <a:graphicData uri="http://schemas.openxmlformats.org/drawingml/2006/table">
            <a:tbl>
              <a:tblPr firstRow="1" bandRow="1">
                <a:tableStyleId>{5C22544A-7EE6-4342-B048-85BDC9FD1C3A}</a:tableStyleId>
              </a:tblPr>
              <a:tblGrid>
                <a:gridCol w="370115">
                  <a:extLst>
                    <a:ext uri="{9D8B030D-6E8A-4147-A177-3AD203B41FA5}">
                      <a16:colId xmlns:a16="http://schemas.microsoft.com/office/drawing/2014/main" val="3460781622"/>
                    </a:ext>
                  </a:extLst>
                </a:gridCol>
                <a:gridCol w="370115">
                  <a:extLst>
                    <a:ext uri="{9D8B030D-6E8A-4147-A177-3AD203B41FA5}">
                      <a16:colId xmlns:a16="http://schemas.microsoft.com/office/drawing/2014/main" val="1944155436"/>
                    </a:ext>
                  </a:extLst>
                </a:gridCol>
              </a:tblGrid>
              <a:tr h="1593139">
                <a:tc gridSpan="2">
                  <a:txBody>
                    <a:bodyPr/>
                    <a:lstStyle/>
                    <a:p>
                      <a:pPr algn="ctr"/>
                      <a:r>
                        <a:rPr lang="en-US" altLang="zh-TW" dirty="0"/>
                        <a:t>Group</a:t>
                      </a:r>
                      <a:endParaRPr lang="zh-TW" altLang="en-US" dirty="0"/>
                    </a:p>
                  </a:txBody>
                  <a:tcPr vert="eaVert" anchor="ctr">
                    <a:lnB w="38100" cap="flat" cmpd="sng" algn="ctr">
                      <a:solidFill>
                        <a:schemeClr val="bg1"/>
                      </a:solidFill>
                      <a:prstDash val="solid"/>
                      <a:round/>
                      <a:headEnd type="none" w="med" len="med"/>
                      <a:tailEnd type="none" w="med" len="med"/>
                    </a:lnB>
                    <a:solidFill>
                      <a:srgbClr val="C47660"/>
                    </a:solidFill>
                  </a:tcPr>
                </a:tc>
                <a:tc hMerge="1">
                  <a:txBody>
                    <a:bodyPr/>
                    <a:lstStyle/>
                    <a:p>
                      <a:pPr algn="ct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59313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Sequence</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1F497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Sum</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59313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sp>
        <p:nvSpPr>
          <p:cNvPr id="26" name="箭號: 左-右雙向 25">
            <a:extLst>
              <a:ext uri="{FF2B5EF4-FFF2-40B4-BE49-F238E27FC236}">
                <a16:creationId xmlns:a16="http://schemas.microsoft.com/office/drawing/2014/main" id="{1FB49C48-59B6-48EE-9CDF-F6519E90761C}"/>
              </a:ext>
            </a:extLst>
          </p:cNvPr>
          <p:cNvSpPr/>
          <p:nvPr/>
        </p:nvSpPr>
        <p:spPr>
          <a:xfrm>
            <a:off x="2499155" y="4832979"/>
            <a:ext cx="7193687" cy="385848"/>
          </a:xfrm>
          <a:prstGeom prst="leftRightArrow">
            <a:avLst>
              <a:gd name="adj1" fmla="val 68771"/>
              <a:gd name="adj2" fmla="val 50000"/>
            </a:avLst>
          </a:prstGeom>
          <a:gradFill>
            <a:gsLst>
              <a:gs pos="0">
                <a:srgbClr val="4F81BD"/>
              </a:gs>
              <a:gs pos="100000">
                <a:srgbClr val="C0504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Type Purity</a:t>
            </a:r>
            <a:endParaRPr lang="zh-TW" altLang="en-US" sz="1600" dirty="0"/>
          </a:p>
        </p:txBody>
      </p:sp>
      <p:sp>
        <p:nvSpPr>
          <p:cNvPr id="22" name="標題 1">
            <a:extLst>
              <a:ext uri="{FF2B5EF4-FFF2-40B4-BE49-F238E27FC236}">
                <a16:creationId xmlns:a16="http://schemas.microsoft.com/office/drawing/2014/main" id="{820C0C57-EAE5-4C21-B45A-0C3A2257494E}"/>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sp>
        <p:nvSpPr>
          <p:cNvPr id="9" name="矩形 8">
            <a:extLst>
              <a:ext uri="{FF2B5EF4-FFF2-40B4-BE49-F238E27FC236}">
                <a16:creationId xmlns:a16="http://schemas.microsoft.com/office/drawing/2014/main" id="{791D556E-9867-4B26-8EEA-39F41740A2A2}"/>
              </a:ext>
            </a:extLst>
          </p:cNvPr>
          <p:cNvSpPr/>
          <p:nvPr/>
        </p:nvSpPr>
        <p:spPr>
          <a:xfrm>
            <a:off x="1707248" y="1466662"/>
            <a:ext cx="8481600" cy="17206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4" name="圖表 13">
            <a:extLst>
              <a:ext uri="{FF2B5EF4-FFF2-40B4-BE49-F238E27FC236}">
                <a16:creationId xmlns:a16="http://schemas.microsoft.com/office/drawing/2014/main" id="{1C08E159-EB43-481E-93EF-64174ED62AC0}"/>
              </a:ext>
            </a:extLst>
          </p:cNvPr>
          <p:cNvGraphicFramePr>
            <a:graphicFrameLocks/>
          </p:cNvGraphicFramePr>
          <p:nvPr>
            <p:extLst>
              <p:ext uri="{D42A27DB-BD31-4B8C-83A1-F6EECF244321}">
                <p14:modId xmlns:p14="http://schemas.microsoft.com/office/powerpoint/2010/main" val="3301550949"/>
              </p:ext>
            </p:extLst>
          </p:nvPr>
        </p:nvGraphicFramePr>
        <p:xfrm>
          <a:off x="1707636" y="3302265"/>
          <a:ext cx="8481600" cy="1447200"/>
        </p:xfrm>
        <a:graphic>
          <a:graphicData uri="http://schemas.openxmlformats.org/drawingml/2006/chart">
            <c:chart xmlns:c="http://schemas.openxmlformats.org/drawingml/2006/chart" xmlns:r="http://schemas.openxmlformats.org/officeDocument/2006/relationships" r:id="rId5"/>
          </a:graphicData>
        </a:graphic>
      </p:graphicFrame>
      <p:sp>
        <p:nvSpPr>
          <p:cNvPr id="16" name="矩形 15">
            <a:extLst>
              <a:ext uri="{FF2B5EF4-FFF2-40B4-BE49-F238E27FC236}">
                <a16:creationId xmlns:a16="http://schemas.microsoft.com/office/drawing/2014/main" id="{7899A26A-920C-4923-B121-D8B4666C4E4E}"/>
              </a:ext>
            </a:extLst>
          </p:cNvPr>
          <p:cNvSpPr/>
          <p:nvPr/>
        </p:nvSpPr>
        <p:spPr>
          <a:xfrm>
            <a:off x="1337909" y="3187287"/>
            <a:ext cx="9740399" cy="1579604"/>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8904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70D0B8F-14CE-441B-89EA-D02D67D1BF05}"/>
              </a:ext>
            </a:extLst>
          </p:cNvPr>
          <p:cNvSpPr/>
          <p:nvPr/>
        </p:nvSpPr>
        <p:spPr>
          <a:xfrm>
            <a:off x="838200" y="1439501"/>
            <a:ext cx="6585642" cy="497940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TextBox 5">
            <a:extLst>
              <a:ext uri="{FF2B5EF4-FFF2-40B4-BE49-F238E27FC236}">
                <a16:creationId xmlns:a16="http://schemas.microsoft.com/office/drawing/2014/main" id="{010FDC48-7F72-4960-919A-BD487152D874}"/>
              </a:ext>
            </a:extLst>
          </p:cNvPr>
          <p:cNvSpPr txBox="1"/>
          <p:nvPr/>
        </p:nvSpPr>
        <p:spPr>
          <a:xfrm>
            <a:off x="838200" y="1834666"/>
            <a:ext cx="4844774" cy="2140330"/>
          </a:xfrm>
          <a:prstGeom prst="rect">
            <a:avLst/>
          </a:prstGeom>
        </p:spPr>
        <p:txBody>
          <a:bodyPr wrap="square" lIns="0" tIns="0" rIns="0" bIns="0" rtlCol="0" anchor="t">
            <a:spAutoFit/>
          </a:bodyPr>
          <a:lstStyle/>
          <a:p>
            <a:pPr algn="just">
              <a:lnSpc>
                <a:spcPts val="3359"/>
              </a:lnSpc>
            </a:pPr>
            <a:r>
              <a:rPr lang="en-US" altLang="zh-TW" dirty="0">
                <a:solidFill>
                  <a:srgbClr val="000000"/>
                </a:solidFill>
                <a:latin typeface="Nunito Light"/>
              </a:rPr>
              <a:t>Finally, using Binary Coded Decimal to compute the numerical values representing the feature groups. </a:t>
            </a:r>
          </a:p>
          <a:p>
            <a:pPr marL="342900" indent="-342900" algn="just">
              <a:lnSpc>
                <a:spcPts val="3359"/>
              </a:lnSpc>
              <a:buFont typeface="+mj-lt"/>
              <a:buAutoNum type="arabicPeriod"/>
            </a:pPr>
            <a:r>
              <a:rPr lang="en-US" altLang="zh-TW" dirty="0">
                <a:solidFill>
                  <a:srgbClr val="000000"/>
                </a:solidFill>
                <a:latin typeface="Nunito Light"/>
              </a:rPr>
              <a:t>BCD</a:t>
            </a:r>
          </a:p>
          <a:p>
            <a:pPr marL="342900" indent="-342900" algn="just">
              <a:lnSpc>
                <a:spcPts val="3359"/>
              </a:lnSpc>
              <a:buFont typeface="+mj-lt"/>
              <a:buAutoNum type="arabicPeriod"/>
            </a:pPr>
            <a:r>
              <a:rPr lang="en-US" altLang="zh-TW" dirty="0">
                <a:solidFill>
                  <a:srgbClr val="000000"/>
                </a:solidFill>
                <a:latin typeface="Nunito Light"/>
              </a:rPr>
              <a:t>Ranked BCD</a:t>
            </a: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0B49A5ED-7889-4417-A6ED-E28245E7399F}"/>
              </a:ext>
            </a:extLst>
          </p:cNvPr>
          <p:cNvGraphicFramePr>
            <a:graphicFrameLocks noGrp="1"/>
          </p:cNvGraphicFramePr>
          <p:nvPr>
            <p:extLst>
              <p:ext uri="{D42A27DB-BD31-4B8C-83A1-F6EECF244321}">
                <p14:modId xmlns:p14="http://schemas.microsoft.com/office/powerpoint/2010/main" val="3475689490"/>
              </p:ext>
            </p:extLst>
          </p:nvPr>
        </p:nvGraphicFramePr>
        <p:xfrm>
          <a:off x="6509028" y="1976686"/>
          <a:ext cx="5257799" cy="4379664"/>
        </p:xfrm>
        <a:graphic>
          <a:graphicData uri="http://schemas.openxmlformats.org/drawingml/2006/table">
            <a:tbl>
              <a:tblPr/>
              <a:tblGrid>
                <a:gridCol w="1450011">
                  <a:extLst>
                    <a:ext uri="{9D8B030D-6E8A-4147-A177-3AD203B41FA5}">
                      <a16:colId xmlns:a16="http://schemas.microsoft.com/office/drawing/2014/main" val="1476190736"/>
                    </a:ext>
                  </a:extLst>
                </a:gridCol>
                <a:gridCol w="951947">
                  <a:extLst>
                    <a:ext uri="{9D8B030D-6E8A-4147-A177-3AD203B41FA5}">
                      <a16:colId xmlns:a16="http://schemas.microsoft.com/office/drawing/2014/main" val="3595054322"/>
                    </a:ext>
                  </a:extLst>
                </a:gridCol>
                <a:gridCol w="951947">
                  <a:extLst>
                    <a:ext uri="{9D8B030D-6E8A-4147-A177-3AD203B41FA5}">
                      <a16:colId xmlns:a16="http://schemas.microsoft.com/office/drawing/2014/main" val="3231528010"/>
                    </a:ext>
                  </a:extLst>
                </a:gridCol>
                <a:gridCol w="951947">
                  <a:extLst>
                    <a:ext uri="{9D8B030D-6E8A-4147-A177-3AD203B41FA5}">
                      <a16:colId xmlns:a16="http://schemas.microsoft.com/office/drawing/2014/main" val="642696343"/>
                    </a:ext>
                  </a:extLst>
                </a:gridCol>
                <a:gridCol w="951947">
                  <a:extLst>
                    <a:ext uri="{9D8B030D-6E8A-4147-A177-3AD203B41FA5}">
                      <a16:colId xmlns:a16="http://schemas.microsoft.com/office/drawing/2014/main" val="3985578125"/>
                    </a:ext>
                  </a:extLst>
                </a:gridCol>
              </a:tblGrid>
              <a:tr h="362611">
                <a:tc rowSpan="2">
                  <a:txBody>
                    <a:bodyPr/>
                    <a:lstStyle/>
                    <a:p>
                      <a:pPr algn="ctr"/>
                      <a:r>
                        <a:rPr lang="en-US" sz="1800" b="1" dirty="0">
                          <a:solidFill>
                            <a:schemeClr val="bg1"/>
                          </a:solidFill>
                          <a:effectLst/>
                        </a:rPr>
                        <a:t>Decimal</a:t>
                      </a:r>
                    </a:p>
                    <a:p>
                      <a:pPr algn="ctr"/>
                      <a:r>
                        <a:rPr lang="en-US" sz="1800" b="1" dirty="0">
                          <a:solidFill>
                            <a:schemeClr val="bg1"/>
                          </a:solidFill>
                          <a:effectLst/>
                        </a:rPr>
                        <a:t>digit</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365C"/>
                    </a:solidFill>
                  </a:tcPr>
                </a:tc>
                <a:tc gridSpan="4">
                  <a:txBody>
                    <a:bodyPr/>
                    <a:lstStyle/>
                    <a:p>
                      <a:pPr algn="ctr"/>
                      <a:r>
                        <a:rPr lang="en-US" sz="1800" b="1" dirty="0">
                          <a:solidFill>
                            <a:schemeClr val="bg1"/>
                          </a:solidFill>
                          <a:effectLst/>
                        </a:rPr>
                        <a:t>BCD</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0336726"/>
                  </a:ext>
                </a:extLst>
              </a:tr>
              <a:tr h="362611">
                <a:tc vMerge="1">
                  <a:txBody>
                    <a:bodyPr/>
                    <a:lstStyle/>
                    <a:p>
                      <a:endParaRPr lang="zh-TW" altLang="en-US"/>
                    </a:p>
                  </a:txBody>
                  <a:tcPr/>
                </a:tc>
                <a:tc>
                  <a:txBody>
                    <a:bodyPr/>
                    <a:lstStyle/>
                    <a:p>
                      <a:pPr algn="ctr"/>
                      <a:r>
                        <a:rPr lang="en-US" altLang="zh-TW" sz="1800" b="1" dirty="0">
                          <a:solidFill>
                            <a:schemeClr val="bg1"/>
                          </a:solidFill>
                          <a:effectLst/>
                        </a:rPr>
                        <a:t>8</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4</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2</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tc>
                  <a:txBody>
                    <a:bodyPr/>
                    <a:lstStyle/>
                    <a:p>
                      <a:pPr algn="ctr"/>
                      <a:r>
                        <a:rPr lang="en-US" altLang="zh-TW" sz="1800" b="1" dirty="0">
                          <a:solidFill>
                            <a:schemeClr val="bg1"/>
                          </a:solidFill>
                          <a:effectLst/>
                        </a:rPr>
                        <a:t>1</a:t>
                      </a:r>
                    </a:p>
                  </a:txBody>
                  <a:tcPr marL="90653" marR="90653" marT="45326" marB="453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97F98"/>
                    </a:solidFill>
                  </a:tcPr>
                </a:tc>
                <a:extLst>
                  <a:ext uri="{0D108BD9-81ED-4DB2-BD59-A6C34878D82A}">
                    <a16:rowId xmlns:a16="http://schemas.microsoft.com/office/drawing/2014/main" val="1466844381"/>
                  </a:ext>
                </a:extLst>
              </a:tr>
              <a:tr h="362611">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424010021"/>
                  </a:ext>
                </a:extLst>
              </a:tr>
              <a:tr h="362611">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183451969"/>
                  </a:ext>
                </a:extLst>
              </a:tr>
              <a:tr h="362611">
                <a:tc>
                  <a:txBody>
                    <a:bodyPr/>
                    <a:lstStyle/>
                    <a:p>
                      <a:pPr algn="ctr"/>
                      <a:r>
                        <a:rPr lang="en-US" altLang="zh-TW" sz="1800" dirty="0">
                          <a:effectLst/>
                        </a:rPr>
                        <a:t>2</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419900526"/>
                  </a:ext>
                </a:extLst>
              </a:tr>
              <a:tr h="362611">
                <a:tc>
                  <a:txBody>
                    <a:bodyPr/>
                    <a:lstStyle/>
                    <a:p>
                      <a:pPr algn="ctr"/>
                      <a:r>
                        <a:rPr lang="en-US" altLang="zh-TW" sz="1800" dirty="0">
                          <a:effectLst/>
                        </a:rPr>
                        <a:t>3</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5996302"/>
                  </a:ext>
                </a:extLst>
              </a:tr>
              <a:tr h="362611">
                <a:tc>
                  <a:txBody>
                    <a:bodyPr/>
                    <a:lstStyle/>
                    <a:p>
                      <a:pPr algn="ctr"/>
                      <a:r>
                        <a:rPr lang="en-US" altLang="zh-TW" sz="1800" dirty="0">
                          <a:effectLst/>
                        </a:rPr>
                        <a:t>4</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283486416"/>
                  </a:ext>
                </a:extLst>
              </a:tr>
              <a:tr h="362611">
                <a:tc>
                  <a:txBody>
                    <a:bodyPr/>
                    <a:lstStyle/>
                    <a:p>
                      <a:pPr algn="ctr"/>
                      <a:r>
                        <a:rPr lang="en-US" altLang="zh-TW" sz="1800" dirty="0">
                          <a:effectLst/>
                        </a:rPr>
                        <a:t>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41865078"/>
                  </a:ext>
                </a:extLst>
              </a:tr>
              <a:tr h="362611">
                <a:tc>
                  <a:txBody>
                    <a:bodyPr/>
                    <a:lstStyle/>
                    <a:p>
                      <a:pPr algn="ctr"/>
                      <a:r>
                        <a:rPr lang="en-US" altLang="zh-TW" sz="1800" dirty="0">
                          <a:effectLst/>
                        </a:rPr>
                        <a:t>6</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3466368507"/>
                  </a:ext>
                </a:extLst>
              </a:tr>
              <a:tr h="362611">
                <a:tc>
                  <a:txBody>
                    <a:bodyPr/>
                    <a:lstStyle/>
                    <a:p>
                      <a:pPr algn="ctr"/>
                      <a:r>
                        <a:rPr lang="en-US" altLang="zh-TW" sz="1800" dirty="0">
                          <a:effectLst/>
                        </a:rPr>
                        <a:t>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1232209790"/>
                  </a:ext>
                </a:extLst>
              </a:tr>
              <a:tr h="362611">
                <a:tc>
                  <a:txBody>
                    <a:bodyPr/>
                    <a:lstStyle/>
                    <a:p>
                      <a:pPr algn="ctr"/>
                      <a:r>
                        <a:rPr lang="en-US" altLang="zh-TW" sz="1800" dirty="0">
                          <a:effectLst/>
                        </a:rPr>
                        <a:t>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511105959"/>
                  </a:ext>
                </a:extLst>
              </a:tr>
              <a:tr h="362611">
                <a:tc>
                  <a:txBody>
                    <a:bodyPr/>
                    <a:lstStyle/>
                    <a:p>
                      <a:pPr algn="ctr"/>
                      <a:r>
                        <a:rPr lang="en-US" altLang="zh-TW" sz="1800" dirty="0">
                          <a:effectLst/>
                        </a:rPr>
                        <a:t>9</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0</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tc>
                  <a:txBody>
                    <a:bodyPr/>
                    <a:lstStyle/>
                    <a:p>
                      <a:pPr algn="ctr"/>
                      <a:r>
                        <a:rPr lang="en-US" altLang="zh-TW" sz="1800" dirty="0">
                          <a:effectLst/>
                        </a:rPr>
                        <a:t>1</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F9FA"/>
                    </a:solidFill>
                  </a:tcPr>
                </a:tc>
                <a:extLst>
                  <a:ext uri="{0D108BD9-81ED-4DB2-BD59-A6C34878D82A}">
                    <a16:rowId xmlns:a16="http://schemas.microsoft.com/office/drawing/2014/main" val="2053736329"/>
                  </a:ext>
                </a:extLst>
              </a:tr>
            </a:tbl>
          </a:graphicData>
        </a:graphic>
      </p:graphicFrame>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extLst>
              <p:ext uri="{D42A27DB-BD31-4B8C-83A1-F6EECF244321}">
                <p14:modId xmlns:p14="http://schemas.microsoft.com/office/powerpoint/2010/main" val="3324645966"/>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sp>
        <p:nvSpPr>
          <p:cNvPr id="14" name="標題 1">
            <a:extLst>
              <a:ext uri="{FF2B5EF4-FFF2-40B4-BE49-F238E27FC236}">
                <a16:creationId xmlns:a16="http://schemas.microsoft.com/office/drawing/2014/main" id="{6EAAE67B-439C-43A8-BDD2-195D7E391CDB}"/>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14025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937570656"/>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Sorted Column Group</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4" name="群組 3">
            <a:extLst>
              <a:ext uri="{FF2B5EF4-FFF2-40B4-BE49-F238E27FC236}">
                <a16:creationId xmlns:a16="http://schemas.microsoft.com/office/drawing/2014/main" id="{83EFE743-E441-46E5-A62D-40E9CA89CACF}"/>
              </a:ext>
            </a:extLst>
          </p:cNvPr>
          <p:cNvGrpSpPr/>
          <p:nvPr/>
        </p:nvGrpSpPr>
        <p:grpSpPr>
          <a:xfrm>
            <a:off x="1250621" y="1592761"/>
            <a:ext cx="4849899" cy="2929847"/>
            <a:chOff x="1312776" y="1355197"/>
            <a:chExt cx="4849899" cy="2929847"/>
          </a:xfrm>
        </p:grpSpPr>
        <p:graphicFrame>
          <p:nvGraphicFramePr>
            <p:cNvPr id="11" name="圖表 10">
              <a:extLst>
                <a:ext uri="{FF2B5EF4-FFF2-40B4-BE49-F238E27FC236}">
                  <a16:creationId xmlns:a16="http://schemas.microsoft.com/office/drawing/2014/main" id="{4CD95CED-384A-43BA-8839-88C2F7CE8021}"/>
                </a:ext>
              </a:extLst>
            </p:cNvPr>
            <p:cNvGraphicFramePr>
              <a:graphicFrameLocks/>
            </p:cNvGraphicFramePr>
            <p:nvPr>
              <p:extLst>
                <p:ext uri="{D42A27DB-BD31-4B8C-83A1-F6EECF244321}">
                  <p14:modId xmlns:p14="http://schemas.microsoft.com/office/powerpoint/2010/main" val="440235485"/>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E14E700A-2966-4BD1-9A97-26FCD5B07D36}"/>
                </a:ext>
              </a:extLst>
            </p:cNvPr>
            <p:cNvGraphicFramePr>
              <a:graphicFrameLocks/>
            </p:cNvGraphicFramePr>
            <p:nvPr>
              <p:extLst>
                <p:ext uri="{D42A27DB-BD31-4B8C-83A1-F6EECF244321}">
                  <p14:modId xmlns:p14="http://schemas.microsoft.com/office/powerpoint/2010/main" val="360018137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extLst>
              <p:ext uri="{D42A27DB-BD31-4B8C-83A1-F6EECF244321}">
                <p14:modId xmlns:p14="http://schemas.microsoft.com/office/powerpoint/2010/main" val="2731627167"/>
              </p:ext>
            </p:extLst>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extLst>
              <p:ext uri="{D42A27DB-BD31-4B8C-83A1-F6EECF244321}">
                <p14:modId xmlns:p14="http://schemas.microsoft.com/office/powerpoint/2010/main" val="2706188522"/>
              </p:ext>
            </p:extLst>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6"/>
          </a:graphicData>
        </a:graphic>
      </p:graphicFrame>
      <p:sp>
        <p:nvSpPr>
          <p:cNvPr id="13" name="矩形 12">
            <a:extLst>
              <a:ext uri="{FF2B5EF4-FFF2-40B4-BE49-F238E27FC236}">
                <a16:creationId xmlns:a16="http://schemas.microsoft.com/office/drawing/2014/main" id="{31B02203-1D1C-4E0C-ADF0-CEE50768644B}"/>
              </a:ext>
            </a:extLst>
          </p:cNvPr>
          <p:cNvSpPr/>
          <p:nvPr/>
        </p:nvSpPr>
        <p:spPr>
          <a:xfrm>
            <a:off x="6395812" y="1443778"/>
            <a:ext cx="5285079" cy="305979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4E03F3-AF16-4FF0-ACE2-B383FD7ED3A5}"/>
              </a:ext>
            </a:extLst>
          </p:cNvPr>
          <p:cNvSpPr/>
          <p:nvPr/>
        </p:nvSpPr>
        <p:spPr>
          <a:xfrm>
            <a:off x="368333" y="4522607"/>
            <a:ext cx="6584660" cy="186062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0BD6F414-D5A4-4D59-8D47-CCAA1E5DD2C8}"/>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951169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1313628832"/>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Sequenced features</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grpSp>
        <p:nvGrpSpPr>
          <p:cNvPr id="23" name="群組 22">
            <a:extLst>
              <a:ext uri="{FF2B5EF4-FFF2-40B4-BE49-F238E27FC236}">
                <a16:creationId xmlns:a16="http://schemas.microsoft.com/office/drawing/2014/main" id="{DD2251E3-1294-4DDC-9F6C-6CABE982C26B}"/>
              </a:ext>
            </a:extLst>
          </p:cNvPr>
          <p:cNvGrpSpPr/>
          <p:nvPr/>
        </p:nvGrpSpPr>
        <p:grpSpPr>
          <a:xfrm>
            <a:off x="1250621" y="1592761"/>
            <a:ext cx="4849899" cy="2929847"/>
            <a:chOff x="1312776" y="1355197"/>
            <a:chExt cx="4849899" cy="2929847"/>
          </a:xfrm>
        </p:grpSpPr>
        <p:graphicFrame>
          <p:nvGraphicFramePr>
            <p:cNvPr id="24" name="圖表 23">
              <a:extLst>
                <a:ext uri="{FF2B5EF4-FFF2-40B4-BE49-F238E27FC236}">
                  <a16:creationId xmlns:a16="http://schemas.microsoft.com/office/drawing/2014/main" id="{C5D66F40-641A-4C21-91D6-91B8D11CD6D4}"/>
                </a:ext>
              </a:extLst>
            </p:cNvPr>
            <p:cNvGraphicFramePr>
              <a:graphicFrameLocks/>
            </p:cNvGraphicFramePr>
            <p:nvPr>
              <p:extLst>
                <p:ext uri="{D42A27DB-BD31-4B8C-83A1-F6EECF244321}">
                  <p14:modId xmlns:p14="http://schemas.microsoft.com/office/powerpoint/2010/main" val="2307454460"/>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圖表 24">
              <a:extLst>
                <a:ext uri="{FF2B5EF4-FFF2-40B4-BE49-F238E27FC236}">
                  <a16:creationId xmlns:a16="http://schemas.microsoft.com/office/drawing/2014/main" id="{AFE2FD09-818D-406E-98BA-61DD07CBB9BB}"/>
                </a:ext>
              </a:extLst>
            </p:cNvPr>
            <p:cNvGraphicFramePr>
              <a:graphicFrameLocks/>
            </p:cNvGraphicFramePr>
            <p:nvPr>
              <p:extLst>
                <p:ext uri="{D42A27DB-BD31-4B8C-83A1-F6EECF244321}">
                  <p14:modId xmlns:p14="http://schemas.microsoft.com/office/powerpoint/2010/main" val="3151427304"/>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9" name="矩形 8">
            <a:extLst>
              <a:ext uri="{FF2B5EF4-FFF2-40B4-BE49-F238E27FC236}">
                <a16:creationId xmlns:a16="http://schemas.microsoft.com/office/drawing/2014/main" id="{98EB69E5-85CF-4263-9481-E62BA57534F5}"/>
              </a:ext>
            </a:extLst>
          </p:cNvPr>
          <p:cNvSpPr/>
          <p:nvPr/>
        </p:nvSpPr>
        <p:spPr>
          <a:xfrm>
            <a:off x="425175" y="1542438"/>
            <a:ext cx="6900916" cy="1512000"/>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6"/>
          </a:graphicData>
        </a:graphic>
      </p:graphicFrame>
      <p:sp>
        <p:nvSpPr>
          <p:cNvPr id="14" name="矩形 13">
            <a:extLst>
              <a:ext uri="{FF2B5EF4-FFF2-40B4-BE49-F238E27FC236}">
                <a16:creationId xmlns:a16="http://schemas.microsoft.com/office/drawing/2014/main" id="{CCA94C46-79CF-4975-98E2-BFB20F0C7D98}"/>
              </a:ext>
            </a:extLst>
          </p:cNvPr>
          <p:cNvSpPr/>
          <p:nvPr/>
        </p:nvSpPr>
        <p:spPr>
          <a:xfrm>
            <a:off x="6342025" y="1477645"/>
            <a:ext cx="5561988" cy="302630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標題 1">
            <a:extLst>
              <a:ext uri="{FF2B5EF4-FFF2-40B4-BE49-F238E27FC236}">
                <a16:creationId xmlns:a16="http://schemas.microsoft.com/office/drawing/2014/main" id="{99EFA0DE-4BA7-46BB-8CE3-C4484F7EE941}"/>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532041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5584F0D-FE84-4B90-BA18-ED83919C3947}"/>
              </a:ext>
            </a:extLst>
          </p:cNvPr>
          <p:cNvGraphicFramePr>
            <a:graphicFrameLocks noGrp="1"/>
          </p:cNvGraphicFramePr>
          <p:nvPr>
            <p:extLst>
              <p:ext uri="{D42A27DB-BD31-4B8C-83A1-F6EECF244321}">
                <p14:modId xmlns:p14="http://schemas.microsoft.com/office/powerpoint/2010/main" val="4202835501"/>
              </p:ext>
            </p:extLst>
          </p:nvPr>
        </p:nvGraphicFramePr>
        <p:xfrm>
          <a:off x="511108" y="1592761"/>
          <a:ext cx="6345115" cy="4765546"/>
        </p:xfrm>
        <a:graphic>
          <a:graphicData uri="http://schemas.openxmlformats.org/drawingml/2006/table">
            <a:tbl>
              <a:tblPr firstRow="1" bandRow="1">
                <a:tableStyleId>{5C22544A-7EE6-4342-B048-85BDC9FD1C3A}</a:tableStyleId>
              </a:tblPr>
              <a:tblGrid>
                <a:gridCol w="740346">
                  <a:extLst>
                    <a:ext uri="{9D8B030D-6E8A-4147-A177-3AD203B41FA5}">
                      <a16:colId xmlns:a16="http://schemas.microsoft.com/office/drawing/2014/main" val="3827106312"/>
                    </a:ext>
                  </a:extLst>
                </a:gridCol>
                <a:gridCol w="301425">
                  <a:extLst>
                    <a:ext uri="{9D8B030D-6E8A-4147-A177-3AD203B41FA5}">
                      <a16:colId xmlns:a16="http://schemas.microsoft.com/office/drawing/2014/main" val="2515672625"/>
                    </a:ext>
                  </a:extLst>
                </a:gridCol>
                <a:gridCol w="738691">
                  <a:extLst>
                    <a:ext uri="{9D8B030D-6E8A-4147-A177-3AD203B41FA5}">
                      <a16:colId xmlns:a16="http://schemas.microsoft.com/office/drawing/2014/main" val="1113343572"/>
                    </a:ext>
                  </a:extLst>
                </a:gridCol>
                <a:gridCol w="738691">
                  <a:extLst>
                    <a:ext uri="{9D8B030D-6E8A-4147-A177-3AD203B41FA5}">
                      <a16:colId xmlns:a16="http://schemas.microsoft.com/office/drawing/2014/main" val="3140305760"/>
                    </a:ext>
                  </a:extLst>
                </a:gridCol>
                <a:gridCol w="738691">
                  <a:extLst>
                    <a:ext uri="{9D8B030D-6E8A-4147-A177-3AD203B41FA5}">
                      <a16:colId xmlns:a16="http://schemas.microsoft.com/office/drawing/2014/main" val="1549161987"/>
                    </a:ext>
                  </a:extLst>
                </a:gridCol>
                <a:gridCol w="738691">
                  <a:extLst>
                    <a:ext uri="{9D8B030D-6E8A-4147-A177-3AD203B41FA5}">
                      <a16:colId xmlns:a16="http://schemas.microsoft.com/office/drawing/2014/main" val="2578220832"/>
                    </a:ext>
                  </a:extLst>
                </a:gridCol>
                <a:gridCol w="738691">
                  <a:extLst>
                    <a:ext uri="{9D8B030D-6E8A-4147-A177-3AD203B41FA5}">
                      <a16:colId xmlns:a16="http://schemas.microsoft.com/office/drawing/2014/main" val="3371019163"/>
                    </a:ext>
                  </a:extLst>
                </a:gridCol>
                <a:gridCol w="738691">
                  <a:extLst>
                    <a:ext uri="{9D8B030D-6E8A-4147-A177-3AD203B41FA5}">
                      <a16:colId xmlns:a16="http://schemas.microsoft.com/office/drawing/2014/main" val="130766282"/>
                    </a:ext>
                  </a:extLst>
                </a:gridCol>
                <a:gridCol w="208280">
                  <a:extLst>
                    <a:ext uri="{9D8B030D-6E8A-4147-A177-3AD203B41FA5}">
                      <a16:colId xmlns:a16="http://schemas.microsoft.com/office/drawing/2014/main" val="2174359228"/>
                    </a:ext>
                  </a:extLst>
                </a:gridCol>
                <a:gridCol w="662918">
                  <a:extLst>
                    <a:ext uri="{9D8B030D-6E8A-4147-A177-3AD203B41FA5}">
                      <a16:colId xmlns:a16="http://schemas.microsoft.com/office/drawing/2014/main" val="1204810608"/>
                    </a:ext>
                  </a:extLst>
                </a:gridCol>
              </a:tblGrid>
              <a:tr h="1468373">
                <a:tc>
                  <a:txBody>
                    <a:bodyPr/>
                    <a:lstStyle/>
                    <a:p>
                      <a:pPr algn="ctr"/>
                      <a:r>
                        <a:rPr lang="en-US" altLang="zh-TW" sz="1400" b="1" dirty="0">
                          <a:solidFill>
                            <a:schemeClr val="bg1"/>
                          </a:solidFill>
                          <a:latin typeface="Nunito Bold" panose="00000800000000000000" pitchFamily="2" charset="0"/>
                        </a:rPr>
                        <a:t>Group</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C47660"/>
                    </a:solidFill>
                  </a:tcPr>
                </a:tc>
                <a:tc rowSpan="2">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gridSpan="8">
                  <a:txBody>
                    <a:bodyPr/>
                    <a:lstStyle/>
                    <a:p>
                      <a:pPr algn="ctr"/>
                      <a:endParaRPr lang="zh-TW" altLang="en-US" sz="1400" dirty="0"/>
                    </a:p>
                  </a:txBody>
                  <a:tcPr anchor="ct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8F8"/>
                    </a:solidFill>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endParaRPr lang="zh-TW" altLang="en-US"/>
                    </a:p>
                  </a:txBody>
                  <a:tcPr/>
                </a:tc>
                <a:tc rowSpan="2" hMerge="1">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hMerge="1">
                  <a:txBody>
                    <a:bodyPr/>
                    <a:lstStyle/>
                    <a:p>
                      <a:pPr algn="ctr"/>
                      <a:endParaRPr lang="zh-TW" altLang="en-US" sz="1400" dirty="0"/>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1296755579"/>
                  </a:ext>
                </a:extLst>
              </a:tr>
              <a:tr h="1468373">
                <a:tc>
                  <a:txBody>
                    <a:bodyPr/>
                    <a:lstStyle/>
                    <a:p>
                      <a:pPr algn="ctr"/>
                      <a:r>
                        <a:rPr lang="en-US" altLang="zh-TW" sz="1400" b="1" dirty="0">
                          <a:solidFill>
                            <a:schemeClr val="bg1"/>
                          </a:solidFill>
                          <a:latin typeface="Nunito Bold" panose="00000800000000000000" pitchFamily="2" charset="0"/>
                        </a:rPr>
                        <a:t>Sequence</a:t>
                      </a:r>
                      <a:endParaRPr lang="zh-TW" altLang="en-US" sz="1400" dirty="0"/>
                    </a:p>
                  </a:txBody>
                  <a:tcPr vert="eaVert"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F497D"/>
                    </a:solidFill>
                  </a:tcPr>
                </a:tc>
                <a:tc vMerge="1">
                  <a:txBody>
                    <a:bodyPr/>
                    <a:lstStyle/>
                    <a:p>
                      <a:endParaRPr lang="zh-TW" altLang="en-US"/>
                    </a:p>
                  </a:txBody>
                  <a:tcPr/>
                </a:tc>
                <a:tc gridSpan="8"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extLst>
                  <a:ext uri="{0D108BD9-81ED-4DB2-BD59-A6C34878D82A}">
                    <a16:rowId xmlns:a16="http://schemas.microsoft.com/office/drawing/2014/main" val="3977345157"/>
                  </a:ext>
                </a:extLst>
              </a:tr>
              <a:tr h="296402">
                <a:tc rowSpan="2">
                  <a:txBody>
                    <a:bodyPr/>
                    <a:lstStyle/>
                    <a:p>
                      <a:pPr marL="0" algn="ctr" defTabSz="914400" rtl="0" eaLnBrk="1" latinLnBrk="0" hangingPunct="1"/>
                      <a:r>
                        <a:rPr lang="en-US" altLang="zh-TW" sz="1400" b="1" kern="1200" dirty="0">
                          <a:solidFill>
                            <a:schemeClr val="bg1"/>
                          </a:solidFill>
                          <a:latin typeface="+mn-lt"/>
                          <a:ea typeface="+mn-ea"/>
                          <a:cs typeface="+mn-cs"/>
                        </a:rPr>
                        <a:t>BCD</a:t>
                      </a:r>
                      <a:endParaRPr lang="zh-TW" altLang="en-US" sz="1400" b="1" kern="1200" dirty="0">
                        <a:solidFill>
                          <a:schemeClr val="bg1"/>
                        </a:solidFill>
                        <a:latin typeface="+mn-lt"/>
                        <a:ea typeface="+mn-ea"/>
                        <a:cs typeface="+mn-cs"/>
                      </a:endParaRPr>
                    </a:p>
                  </a:txBody>
                  <a:tcPr anchor="ctr">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gridSpan="6">
                  <a:txBody>
                    <a:bodyPr/>
                    <a:lstStyle/>
                    <a:p>
                      <a:pPr marL="0" algn="ctr" defTabSz="914400" rtl="0" eaLnBrk="1" latinLnBrk="0" hangingPunct="1"/>
                      <a:r>
                        <a:rPr lang="en-US" altLang="zh-TW" sz="1400" b="1" kern="1200" dirty="0">
                          <a:solidFill>
                            <a:schemeClr val="bg1"/>
                          </a:solidFill>
                          <a:latin typeface="+mn-lt"/>
                          <a:ea typeface="+mn-ea"/>
                          <a:cs typeface="+mn-cs"/>
                        </a:rPr>
                        <a:t>Sequenced features</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14365D"/>
                    </a:solid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solidFill>
                      <a:srgbClr val="F8F8F8"/>
                    </a:solidFill>
                  </a:tcPr>
                </a:tc>
                <a:tc rowSpan="2">
                  <a:txBody>
                    <a:bodyPr/>
                    <a:lstStyle/>
                    <a:p>
                      <a:pPr algn="ctr"/>
                      <a:r>
                        <a:rPr lang="en-US" altLang="zh-TW" sz="1400" b="1" kern="1200" dirty="0">
                          <a:solidFill>
                            <a:schemeClr val="bg1"/>
                          </a:solidFill>
                          <a:latin typeface="+mn-lt"/>
                          <a:ea typeface="+mn-ea"/>
                          <a:cs typeface="+mn-cs"/>
                        </a:rPr>
                        <a:t>Type</a:t>
                      </a:r>
                      <a:endParaRPr lang="zh-TW" altLang="en-US" sz="14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T w="38100" cmpd="sng">
                      <a:noFill/>
                    </a:lnT>
                    <a:lnB w="12700" cap="flat" cmpd="sng" algn="ctr">
                      <a:noFill/>
                      <a:prstDash val="solid"/>
                      <a:round/>
                      <a:headEnd type="none" w="med" len="med"/>
                      <a:tailEnd type="none" w="med" len="med"/>
                    </a:lnB>
                    <a:solidFill>
                      <a:srgbClr val="D0C1AC"/>
                    </a:solidFill>
                  </a:tcPr>
                </a:tc>
                <a:extLst>
                  <a:ext uri="{0D108BD9-81ED-4DB2-BD59-A6C34878D82A}">
                    <a16:rowId xmlns:a16="http://schemas.microsoft.com/office/drawing/2014/main" val="2717286739"/>
                  </a:ext>
                </a:extLst>
              </a:tr>
              <a:tr h="296402">
                <a:tc vMerge="1">
                  <a:txBody>
                    <a:bodyPr/>
                    <a:lstStyle/>
                    <a:p>
                      <a:pPr algn="ctr"/>
                      <a:endParaRPr lang="zh-TW" altLang="en-US" sz="1400" dirty="0"/>
                    </a:p>
                  </a:txBody>
                  <a:tcPr anchor="ct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a:txBody>
                    <a:bodyPr/>
                    <a:lstStyle/>
                    <a:p>
                      <a:pPr algn="ctr"/>
                      <a:r>
                        <a:rPr lang="en-US" altLang="zh-TW" sz="1400" dirty="0">
                          <a:solidFill>
                            <a:schemeClr val="bg1"/>
                          </a:solidFill>
                        </a:rPr>
                        <a:t>Blue</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Tuna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Tiny </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Toad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Green</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a:txBody>
                    <a:bodyPr/>
                    <a:lstStyle/>
                    <a:p>
                      <a:pPr algn="ctr"/>
                      <a:r>
                        <a:rPr lang="en-US" altLang="zh-TW" sz="1400" dirty="0">
                          <a:solidFill>
                            <a:schemeClr val="bg1"/>
                          </a:solidFill>
                        </a:rPr>
                        <a:t>Cod</a:t>
                      </a:r>
                      <a:endParaRPr lang="zh-TW" altLang="en-US"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rowSpan="4">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8F8F8"/>
                    </a:solidFill>
                  </a:tcPr>
                </a:tc>
                <a:tc vMerge="1">
                  <a:txBody>
                    <a:bodyPr/>
                    <a:lstStyle/>
                    <a:p>
                      <a:pPr algn="ctr"/>
                      <a:endParaRPr lang="zh-TW" altLang="en-US" sz="1400" dirty="0"/>
                    </a:p>
                  </a:txBody>
                  <a:tcPr anchor="ctr"/>
                </a:tc>
                <a:extLst>
                  <a:ext uri="{0D108BD9-81ED-4DB2-BD59-A6C34878D82A}">
                    <a16:rowId xmlns:a16="http://schemas.microsoft.com/office/drawing/2014/main" val="2419398934"/>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33</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71040335"/>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36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Good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46201239"/>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26</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endParaRPr lang="zh-TW" altLang="en-US" dirty="0"/>
                    </a:p>
                  </a:txBody>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tc vMerge="1">
                  <a:txBody>
                    <a:bodyPr/>
                    <a:lstStyle/>
                    <a:p>
                      <a:pPr algn="ctr"/>
                      <a:endParaRPr lang="zh-TW" altLang="en-US" sz="1600" dirty="0"/>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FECECE"/>
                    </a:solidFill>
                  </a:tcPr>
                </a:tc>
                <a:extLst>
                  <a:ext uri="{0D108BD9-81ED-4DB2-BD59-A6C34878D82A}">
                    <a16:rowId xmlns:a16="http://schemas.microsoft.com/office/drawing/2014/main" val="153525746"/>
                  </a:ext>
                </a:extLst>
              </a:tr>
              <a:tr h="296402">
                <a:tc>
                  <a:txBody>
                    <a:bodyPr/>
                    <a:lstStyle/>
                    <a:p>
                      <a:pPr marL="0" algn="ctr" defTabSz="914400" rtl="0" eaLnBrk="1" latinLnBrk="0" hangingPunct="1"/>
                      <a:r>
                        <a:rPr lang="en-US" altLang="zh-TW" sz="1400" kern="1200" dirty="0">
                          <a:solidFill>
                            <a:schemeClr val="dk1"/>
                          </a:solidFill>
                          <a:latin typeface="+mn-lt"/>
                          <a:ea typeface="+mn-ea"/>
                          <a:cs typeface="+mn-cs"/>
                        </a:rPr>
                        <a:t>14</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tc>
                  <a:txBody>
                    <a:bodyPr/>
                    <a:lstStyle/>
                    <a:p>
                      <a:pPr marL="0" algn="ctr" defTabSz="914400" rtl="0" eaLnBrk="1" latinLnBrk="0" hangingPunct="1"/>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8F8F8"/>
                    </a:solidFill>
                  </a:tcPr>
                </a:tc>
                <a:tc>
                  <a:txBody>
                    <a:bodyPr/>
                    <a:lstStyle/>
                    <a:p>
                      <a:pPr marL="0" algn="ctr" defTabSz="914400" rtl="0" eaLnBrk="1" latinLnBrk="0" hangingPunct="1"/>
                      <a:r>
                        <a:rPr lang="en-US" altLang="zh-TW" sz="1400" kern="1200" dirty="0">
                          <a:solidFill>
                            <a:schemeClr val="dk1"/>
                          </a:solidFill>
                          <a:latin typeface="+mn-lt"/>
                          <a:ea typeface="+mn-ea"/>
                          <a:cs typeface="+mn-cs"/>
                        </a:rPr>
                        <a:t>Bad</a:t>
                      </a:r>
                      <a:endParaRPr lang="zh-TW" alt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ECECE"/>
                    </a:solidFill>
                  </a:tcPr>
                </a:tc>
                <a:extLst>
                  <a:ext uri="{0D108BD9-81ED-4DB2-BD59-A6C34878D82A}">
                    <a16:rowId xmlns:a16="http://schemas.microsoft.com/office/drawing/2014/main" val="2473226556"/>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6" name="圖表 15">
            <a:extLst>
              <a:ext uri="{FF2B5EF4-FFF2-40B4-BE49-F238E27FC236}">
                <a16:creationId xmlns:a16="http://schemas.microsoft.com/office/drawing/2014/main" id="{0F6C4955-4E90-437F-BF6E-82CCFCF30871}"/>
              </a:ext>
            </a:extLst>
          </p:cNvPr>
          <p:cNvGraphicFramePr>
            <a:graphicFrameLocks/>
          </p:cNvGraphicFramePr>
          <p:nvPr/>
        </p:nvGraphicFramePr>
        <p:xfrm>
          <a:off x="6342025" y="3023143"/>
          <a:ext cx="5338867" cy="151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圖表 16">
            <a:extLst>
              <a:ext uri="{FF2B5EF4-FFF2-40B4-BE49-F238E27FC236}">
                <a16:creationId xmlns:a16="http://schemas.microsoft.com/office/drawing/2014/main" id="{AFF982DE-1B0B-4F3B-A151-862CE3B83C38}"/>
              </a:ext>
            </a:extLst>
          </p:cNvPr>
          <p:cNvGraphicFramePr>
            <a:graphicFrameLocks/>
          </p:cNvGraphicFramePr>
          <p:nvPr/>
        </p:nvGraphicFramePr>
        <p:xfrm>
          <a:off x="6342025" y="1542438"/>
          <a:ext cx="5338867" cy="1512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標題 1">
            <a:extLst>
              <a:ext uri="{FF2B5EF4-FFF2-40B4-BE49-F238E27FC236}">
                <a16:creationId xmlns:a16="http://schemas.microsoft.com/office/drawing/2014/main" id="{929F6118-2D26-4669-8F39-7046FE7AA42C}"/>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grpSp>
        <p:nvGrpSpPr>
          <p:cNvPr id="13" name="群組 12">
            <a:extLst>
              <a:ext uri="{FF2B5EF4-FFF2-40B4-BE49-F238E27FC236}">
                <a16:creationId xmlns:a16="http://schemas.microsoft.com/office/drawing/2014/main" id="{2426308B-ACD1-4E8C-B530-40AB27BAA3D8}"/>
              </a:ext>
            </a:extLst>
          </p:cNvPr>
          <p:cNvGrpSpPr/>
          <p:nvPr/>
        </p:nvGrpSpPr>
        <p:grpSpPr>
          <a:xfrm>
            <a:off x="1250621" y="1592761"/>
            <a:ext cx="4849899" cy="2929847"/>
            <a:chOff x="1312776" y="1355197"/>
            <a:chExt cx="4849899" cy="2929847"/>
          </a:xfrm>
        </p:grpSpPr>
        <p:graphicFrame>
          <p:nvGraphicFramePr>
            <p:cNvPr id="15" name="圖表 14">
              <a:extLst>
                <a:ext uri="{FF2B5EF4-FFF2-40B4-BE49-F238E27FC236}">
                  <a16:creationId xmlns:a16="http://schemas.microsoft.com/office/drawing/2014/main" id="{C35401B4-183B-45E8-8347-0AEC0675628E}"/>
                </a:ext>
              </a:extLst>
            </p:cNvPr>
            <p:cNvGraphicFramePr>
              <a:graphicFrameLocks/>
            </p:cNvGraphicFramePr>
            <p:nvPr>
              <p:extLst>
                <p:ext uri="{D42A27DB-BD31-4B8C-83A1-F6EECF244321}">
                  <p14:modId xmlns:p14="http://schemas.microsoft.com/office/powerpoint/2010/main" val="2847640934"/>
                </p:ext>
              </p:extLst>
            </p:nvPr>
          </p:nvGraphicFramePr>
          <p:xfrm>
            <a:off x="1312776" y="2845044"/>
            <a:ext cx="484989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圖表 17">
              <a:extLst>
                <a:ext uri="{FF2B5EF4-FFF2-40B4-BE49-F238E27FC236}">
                  <a16:creationId xmlns:a16="http://schemas.microsoft.com/office/drawing/2014/main" id="{6344180B-293C-4146-9EB2-54E6F4FBE598}"/>
                </a:ext>
              </a:extLst>
            </p:cNvPr>
            <p:cNvGraphicFramePr>
              <a:graphicFrameLocks/>
            </p:cNvGraphicFramePr>
            <p:nvPr>
              <p:extLst>
                <p:ext uri="{D42A27DB-BD31-4B8C-83A1-F6EECF244321}">
                  <p14:modId xmlns:p14="http://schemas.microsoft.com/office/powerpoint/2010/main" val="904020398"/>
                </p:ext>
              </p:extLst>
            </p:nvPr>
          </p:nvGraphicFramePr>
          <p:xfrm>
            <a:off x="1312776" y="1355197"/>
            <a:ext cx="4796111" cy="1440000"/>
          </p:xfrm>
          <a:graphic>
            <a:graphicData uri="http://schemas.openxmlformats.org/drawingml/2006/chart">
              <c:chart xmlns:c="http://schemas.openxmlformats.org/drawingml/2006/chart" xmlns:r="http://schemas.openxmlformats.org/officeDocument/2006/relationships" r:id="rId6"/>
            </a:graphicData>
          </a:graphic>
        </p:graphicFrame>
      </p:grpSp>
      <p:sp>
        <p:nvSpPr>
          <p:cNvPr id="19" name="矩形 18">
            <a:extLst>
              <a:ext uri="{FF2B5EF4-FFF2-40B4-BE49-F238E27FC236}">
                <a16:creationId xmlns:a16="http://schemas.microsoft.com/office/drawing/2014/main" id="{4E314BA1-68F7-457A-823E-BC75D994D27E}"/>
              </a:ext>
            </a:extLst>
          </p:cNvPr>
          <p:cNvSpPr/>
          <p:nvPr/>
        </p:nvSpPr>
        <p:spPr>
          <a:xfrm>
            <a:off x="393283" y="4513465"/>
            <a:ext cx="6597064" cy="1940811"/>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80474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4" name="圖表 13">
            <a:extLst>
              <a:ext uri="{FF2B5EF4-FFF2-40B4-BE49-F238E27FC236}">
                <a16:creationId xmlns:a16="http://schemas.microsoft.com/office/drawing/2014/main" id="{DD7ADB49-D3DF-45F3-9F18-C6C0E4011087}"/>
              </a:ext>
            </a:extLst>
          </p:cNvPr>
          <p:cNvGraphicFramePr>
            <a:graphicFrameLocks/>
          </p:cNvGraphicFramePr>
          <p:nvPr>
            <p:extLst>
              <p:ext uri="{D42A27DB-BD31-4B8C-83A1-F6EECF244321}">
                <p14:modId xmlns:p14="http://schemas.microsoft.com/office/powerpoint/2010/main" val="951274416"/>
              </p:ext>
            </p:extLst>
          </p:nvPr>
        </p:nvGraphicFramePr>
        <p:xfrm>
          <a:off x="451445" y="1840904"/>
          <a:ext cx="11289109"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圖表 14">
            <a:extLst>
              <a:ext uri="{FF2B5EF4-FFF2-40B4-BE49-F238E27FC236}">
                <a16:creationId xmlns:a16="http://schemas.microsoft.com/office/drawing/2014/main" id="{14C54B5C-0C96-486F-8732-A76EB7D2006F}"/>
              </a:ext>
            </a:extLst>
          </p:cNvPr>
          <p:cNvGraphicFramePr>
            <a:graphicFrameLocks/>
          </p:cNvGraphicFramePr>
          <p:nvPr>
            <p:extLst>
              <p:ext uri="{D42A27DB-BD31-4B8C-83A1-F6EECF244321}">
                <p14:modId xmlns:p14="http://schemas.microsoft.com/office/powerpoint/2010/main" val="2528294083"/>
              </p:ext>
            </p:extLst>
          </p:nvPr>
        </p:nvGraphicFramePr>
        <p:xfrm>
          <a:off x="477716" y="4191225"/>
          <a:ext cx="11289109"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22" name="矩形 21">
            <a:extLst>
              <a:ext uri="{FF2B5EF4-FFF2-40B4-BE49-F238E27FC236}">
                <a16:creationId xmlns:a16="http://schemas.microsoft.com/office/drawing/2014/main" id="{7220ADD2-4357-4774-91E8-0B7195B515A3}"/>
              </a:ext>
            </a:extLst>
          </p:cNvPr>
          <p:cNvSpPr/>
          <p:nvPr/>
        </p:nvSpPr>
        <p:spPr>
          <a:xfrm>
            <a:off x="425175" y="4186099"/>
            <a:ext cx="11341650" cy="216512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標題 1">
            <a:extLst>
              <a:ext uri="{FF2B5EF4-FFF2-40B4-BE49-F238E27FC236}">
                <a16:creationId xmlns:a16="http://schemas.microsoft.com/office/drawing/2014/main" id="{1B27C8F1-32FF-4F83-8D06-41F3FCDBE95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291181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圖表 12">
            <a:extLst>
              <a:ext uri="{FF2B5EF4-FFF2-40B4-BE49-F238E27FC236}">
                <a16:creationId xmlns:a16="http://schemas.microsoft.com/office/drawing/2014/main" id="{5E759CDF-77D6-486B-9B68-45270E2EC543}"/>
              </a:ext>
            </a:extLst>
          </p:cNvPr>
          <p:cNvGraphicFramePr>
            <a:graphicFrameLocks/>
          </p:cNvGraphicFramePr>
          <p:nvPr>
            <p:extLst>
              <p:ext uri="{D42A27DB-BD31-4B8C-83A1-F6EECF244321}">
                <p14:modId xmlns:p14="http://schemas.microsoft.com/office/powerpoint/2010/main" val="2900450556"/>
              </p:ext>
            </p:extLst>
          </p:nvPr>
        </p:nvGraphicFramePr>
        <p:xfrm>
          <a:off x="451445" y="1840904"/>
          <a:ext cx="11289109" cy="2160000"/>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79DC0C10-DFF3-4357-BF28-52BB8EE954AD}"/>
              </a:ext>
            </a:extLst>
          </p:cNvPr>
          <p:cNvSpPr/>
          <p:nvPr/>
        </p:nvSpPr>
        <p:spPr>
          <a:xfrm>
            <a:off x="398904" y="1750940"/>
            <a:ext cx="11341650" cy="216512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aphicFrame>
        <p:nvGraphicFramePr>
          <p:cNvPr id="12" name="表格 11">
            <a:extLst>
              <a:ext uri="{FF2B5EF4-FFF2-40B4-BE49-F238E27FC236}">
                <a16:creationId xmlns:a16="http://schemas.microsoft.com/office/drawing/2014/main" id="{92D9C5FB-9946-449B-9CE9-34F34BCFE41C}"/>
              </a:ext>
            </a:extLst>
          </p:cNvPr>
          <p:cNvGraphicFramePr>
            <a:graphicFrameLocks noGrp="1"/>
          </p:cNvGraphicFramePr>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5115654"/>
                  </a:ext>
                </a:extLst>
              </a:tr>
            </a:tbl>
          </a:graphicData>
        </a:graphic>
      </p:graphicFrame>
      <p:graphicFrame>
        <p:nvGraphicFramePr>
          <p:cNvPr id="15" name="圖表 14">
            <a:extLst>
              <a:ext uri="{FF2B5EF4-FFF2-40B4-BE49-F238E27FC236}">
                <a16:creationId xmlns:a16="http://schemas.microsoft.com/office/drawing/2014/main" id="{14C54B5C-0C96-486F-8732-A76EB7D2006F}"/>
              </a:ext>
            </a:extLst>
          </p:cNvPr>
          <p:cNvGraphicFramePr>
            <a:graphicFrameLocks/>
          </p:cNvGraphicFramePr>
          <p:nvPr/>
        </p:nvGraphicFramePr>
        <p:xfrm>
          <a:off x="477716" y="4191225"/>
          <a:ext cx="11289109"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10" name="標題 1">
            <a:extLst>
              <a:ext uri="{FF2B5EF4-FFF2-40B4-BE49-F238E27FC236}">
                <a16:creationId xmlns:a16="http://schemas.microsoft.com/office/drawing/2014/main" id="{B7C05E07-0EEB-4515-A8B0-28535FEBAA1E}"/>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-BCD code</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982574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圖表 11">
            <a:extLst>
              <a:ext uri="{FF2B5EF4-FFF2-40B4-BE49-F238E27FC236}">
                <a16:creationId xmlns:a16="http://schemas.microsoft.com/office/drawing/2014/main" id="{7D963CA1-13D5-4904-B72C-093BE2674C97}"/>
              </a:ext>
            </a:extLst>
          </p:cNvPr>
          <p:cNvGraphicFramePr>
            <a:graphicFrameLocks/>
          </p:cNvGraphicFramePr>
          <p:nvPr>
            <p:extLst>
              <p:ext uri="{D42A27DB-BD31-4B8C-83A1-F6EECF244321}">
                <p14:modId xmlns:p14="http://schemas.microsoft.com/office/powerpoint/2010/main" val="610257664"/>
              </p:ext>
            </p:extLst>
          </p:nvPr>
        </p:nvGraphicFramePr>
        <p:xfrm>
          <a:off x="12848491" y="8316686"/>
          <a:ext cx="4909459"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02A9DC17-0FB7-4B30-8A96-AB2D313E22AF}"/>
              </a:ext>
            </a:extLst>
          </p:cNvPr>
          <p:cNvGraphicFramePr>
            <a:graphicFrameLocks/>
          </p:cNvGraphicFramePr>
          <p:nvPr>
            <p:extLst>
              <p:ext uri="{D42A27DB-BD31-4B8C-83A1-F6EECF244321}">
                <p14:modId xmlns:p14="http://schemas.microsoft.com/office/powerpoint/2010/main" val="2836791922"/>
              </p:ext>
            </p:extLst>
          </p:nvPr>
        </p:nvGraphicFramePr>
        <p:xfrm>
          <a:off x="12848491" y="6521987"/>
          <a:ext cx="4909459" cy="1620000"/>
        </p:xfrm>
        <a:graphic>
          <a:graphicData uri="http://schemas.openxmlformats.org/drawingml/2006/chart">
            <c:chart xmlns:c="http://schemas.openxmlformats.org/drawingml/2006/chart" xmlns:r="http://schemas.openxmlformats.org/officeDocument/2006/relationships" r:id="rId4"/>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dirty="0"/>
              <a:t>Institute of Industrial Engineering, NTU |  Yun-Hao Yang | 2023</a:t>
            </a:r>
          </a:p>
        </p:txBody>
      </p:sp>
      <p:graphicFrame>
        <p:nvGraphicFramePr>
          <p:cNvPr id="9" name="圖表 8">
            <a:extLst>
              <a:ext uri="{FF2B5EF4-FFF2-40B4-BE49-F238E27FC236}">
                <a16:creationId xmlns:a16="http://schemas.microsoft.com/office/drawing/2014/main" id="{4EF8BDE2-A29E-40EC-A018-8A48232AA1DC}"/>
              </a:ext>
            </a:extLst>
          </p:cNvPr>
          <p:cNvGraphicFramePr>
            <a:graphicFrameLocks/>
          </p:cNvGraphicFramePr>
          <p:nvPr>
            <p:extLst>
              <p:ext uri="{D42A27DB-BD31-4B8C-83A1-F6EECF244321}">
                <p14:modId xmlns:p14="http://schemas.microsoft.com/office/powerpoint/2010/main" val="914922162"/>
              </p:ext>
            </p:extLst>
          </p:nvPr>
        </p:nvGraphicFramePr>
        <p:xfrm>
          <a:off x="12848492" y="4907289"/>
          <a:ext cx="4909459" cy="14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表格 10">
            <a:extLst>
              <a:ext uri="{FF2B5EF4-FFF2-40B4-BE49-F238E27FC236}">
                <a16:creationId xmlns:a16="http://schemas.microsoft.com/office/drawing/2014/main" id="{2CED8FA3-7EE3-4426-8E35-587E8BBA8BD1}"/>
              </a:ext>
            </a:extLst>
          </p:cNvPr>
          <p:cNvGraphicFramePr>
            <a:graphicFrameLocks noGrp="1"/>
          </p:cNvGraphicFramePr>
          <p:nvPr>
            <p:extLst>
              <p:ext uri="{D42A27DB-BD31-4B8C-83A1-F6EECF244321}">
                <p14:modId xmlns:p14="http://schemas.microsoft.com/office/powerpoint/2010/main" val="3044201671"/>
              </p:ext>
            </p:extLst>
          </p:nvPr>
        </p:nvGraphicFramePr>
        <p:xfrm>
          <a:off x="12391291" y="4922236"/>
          <a:ext cx="457200" cy="4986207"/>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662069">
                <a:tc>
                  <a:txBody>
                    <a:bodyPr/>
                    <a:lstStyle/>
                    <a:p>
                      <a:pPr algn="ctr"/>
                      <a:r>
                        <a:rPr lang="en-US" altLang="zh-TW" dirty="0"/>
                        <a:t>Original</a:t>
                      </a:r>
                      <a:endParaRPr lang="zh-TW" altLang="en-US"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Randomly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79DA7"/>
                    </a:solidFill>
                  </a:tcPr>
                </a:tc>
                <a:extLst>
                  <a:ext uri="{0D108BD9-81ED-4DB2-BD59-A6C34878D82A}">
                    <a16:rowId xmlns:a16="http://schemas.microsoft.com/office/drawing/2014/main" val="389112562"/>
                  </a:ext>
                </a:extLst>
              </a:tr>
              <a:tr h="1662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lt1"/>
                          </a:solidFill>
                          <a:latin typeface="+mn-lt"/>
                          <a:ea typeface="+mn-ea"/>
                          <a:cs typeface="+mn-cs"/>
                        </a:rPr>
                        <a:t>Impurity</a:t>
                      </a:r>
                      <a:endParaRPr lang="zh-TW" altLang="en-US" sz="18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D6C9B9"/>
                    </a:solidFill>
                  </a:tcPr>
                </a:tc>
                <a:extLst>
                  <a:ext uri="{0D108BD9-81ED-4DB2-BD59-A6C34878D82A}">
                    <a16:rowId xmlns:a16="http://schemas.microsoft.com/office/drawing/2014/main" val="485329945"/>
                  </a:ext>
                </a:extLst>
              </a:tr>
            </a:tbl>
          </a:graphicData>
        </a:graphic>
      </p:graphicFrame>
      <p:graphicFrame>
        <p:nvGraphicFramePr>
          <p:cNvPr id="10" name="表格 9">
            <a:extLst>
              <a:ext uri="{FF2B5EF4-FFF2-40B4-BE49-F238E27FC236}">
                <a16:creationId xmlns:a16="http://schemas.microsoft.com/office/drawing/2014/main" id="{5F6237FD-608F-4598-A162-E43D55B6A492}"/>
              </a:ext>
            </a:extLst>
          </p:cNvPr>
          <p:cNvGraphicFramePr>
            <a:graphicFrameLocks noGrp="1"/>
          </p:cNvGraphicFramePr>
          <p:nvPr>
            <p:extLst>
              <p:ext uri="{D42A27DB-BD31-4B8C-83A1-F6EECF244321}">
                <p14:modId xmlns:p14="http://schemas.microsoft.com/office/powerpoint/2010/main" val="1724241089"/>
              </p:ext>
            </p:extLst>
          </p:nvPr>
        </p:nvGraphicFramePr>
        <p:xfrm>
          <a:off x="1013207" y="1610093"/>
          <a:ext cx="6815634" cy="4450776"/>
        </p:xfrm>
        <a:graphic>
          <a:graphicData uri="http://schemas.openxmlformats.org/drawingml/2006/table">
            <a:tbl>
              <a:tblPr firstRow="1" bandRow="1">
                <a:tableStyleId>{5C22544A-7EE6-4342-B048-85BDC9FD1C3A}</a:tableStyleId>
              </a:tblPr>
              <a:tblGrid>
                <a:gridCol w="521606">
                  <a:extLst>
                    <a:ext uri="{9D8B030D-6E8A-4147-A177-3AD203B41FA5}">
                      <a16:colId xmlns:a16="http://schemas.microsoft.com/office/drawing/2014/main" val="1900618957"/>
                    </a:ext>
                  </a:extLst>
                </a:gridCol>
                <a:gridCol w="6294028">
                  <a:extLst>
                    <a:ext uri="{9D8B030D-6E8A-4147-A177-3AD203B41FA5}">
                      <a16:colId xmlns:a16="http://schemas.microsoft.com/office/drawing/2014/main" val="263270058"/>
                    </a:ext>
                  </a:extLst>
                </a:gridCol>
              </a:tblGrid>
              <a:tr h="478007">
                <a:tc rowSpan="2">
                  <a:txBody>
                    <a:bodyPr/>
                    <a:lstStyle/>
                    <a:p>
                      <a:pPr algn="ctr">
                        <a:lnSpc>
                          <a:spcPct val="150000"/>
                        </a:lnSpc>
                      </a:pPr>
                      <a:r>
                        <a:rPr lang="en-US" altLang="zh-TW" dirty="0">
                          <a:latin typeface="Nunito" panose="00000500000000000000" pitchFamily="2" charset="0"/>
                        </a:rPr>
                        <a:t>1.</a:t>
                      </a:r>
                      <a:endParaRPr lang="zh-TW" altLang="en-US" dirty="0">
                        <a:latin typeface="Nunito" panose="00000500000000000000" pitchFamily="2" charset="0"/>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C47660"/>
                    </a:solidFill>
                  </a:tcPr>
                </a:tc>
                <a:tc>
                  <a:txBody>
                    <a:bodyPr/>
                    <a:lstStyle/>
                    <a:p>
                      <a:pPr algn="ctr">
                        <a:lnSpc>
                          <a:spcPct val="150000"/>
                        </a:lnSpc>
                      </a:pPr>
                      <a:r>
                        <a:rPr lang="en-US" altLang="zh-TW" dirty="0">
                          <a:latin typeface="Nunito" panose="00000500000000000000" pitchFamily="2" charset="0"/>
                        </a:rPr>
                        <a:t> Grouping</a:t>
                      </a:r>
                      <a:endParaRPr lang="zh-TW" altLang="en-US" dirty="0">
                        <a:latin typeface="Nunito" panose="00000500000000000000" pitchFamily="2" charset="0"/>
                      </a:endParaRPr>
                    </a:p>
                  </a:txBody>
                  <a:tcPr anchor="b">
                    <a:lnL w="12700" cmpd="sng">
                      <a:noFill/>
                    </a:lnL>
                    <a:lnR w="12700" cmpd="sng">
                      <a:noFill/>
                    </a:lnR>
                    <a:lnT w="76200" cap="flat" cmpd="sng" algn="ctr">
                      <a:solidFill>
                        <a:srgbClr val="F8F8F8"/>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3916292372"/>
                  </a:ext>
                </a:extLst>
              </a:tr>
              <a:tr h="1005585">
                <a:tc vMerge="1">
                  <a:txBody>
                    <a:bodyPr/>
                    <a:lstStyle/>
                    <a:p>
                      <a:pPr algn="ctr"/>
                      <a:endParaRPr lang="zh-TW" altLang="en-US" dirty="0"/>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lnSpc>
                          <a:spcPct val="150000"/>
                        </a:lnSpc>
                      </a:pPr>
                      <a:r>
                        <a:rPr lang="en-US" altLang="zh-TW" dirty="0">
                          <a:latin typeface="Nunito" panose="00000500000000000000" pitchFamily="2" charset="0"/>
                        </a:rPr>
                        <a:t>Clustering related or similar columns </a:t>
                      </a:r>
                      <a:br>
                        <a:rPr lang="en-US" altLang="zh-TW" dirty="0">
                          <a:latin typeface="Nunito" panose="00000500000000000000" pitchFamily="2" charset="0"/>
                        </a:rPr>
                      </a:br>
                      <a:r>
                        <a:rPr lang="en-US" altLang="zh-TW" dirty="0">
                          <a:latin typeface="Nunito" panose="00000500000000000000" pitchFamily="2" charset="0"/>
                        </a:rPr>
                        <a:t>into groups.</a:t>
                      </a:r>
                      <a:endParaRPr lang="zh-TW" altLang="en-US" dirty="0">
                        <a:latin typeface="Nunito" panose="00000500000000000000" pitchFamily="2" charset="0"/>
                      </a:endParaRPr>
                    </a:p>
                  </a:txBody>
                  <a:tcPr anchor="ctr">
                    <a:lnL w="12700" cmpd="sng">
                      <a:noFill/>
                    </a:lnL>
                    <a:lnR w="12700" cmpd="sng">
                      <a:noFill/>
                    </a:lnR>
                    <a:lnT w="381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258604569"/>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2.</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Sequencing</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688914273"/>
                  </a:ext>
                </a:extLst>
              </a:tr>
              <a:tr h="1005585">
                <a:tc vMerge="1">
                  <a:txBody>
                    <a:bodyPr/>
                    <a:lstStyle/>
                    <a:p>
                      <a:pPr algn="ctr"/>
                      <a:endParaRPr lang="zh-TW" altLang="en-US" dirty="0"/>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pPr>
                      <a:r>
                        <a:rPr lang="en-US" altLang="zh-TW" dirty="0">
                          <a:latin typeface="Nunito" panose="00000500000000000000" pitchFamily="2" charset="0"/>
                        </a:rPr>
                        <a:t>Sort the columns in the group with </a:t>
                      </a:r>
                      <a:br>
                        <a:rPr lang="en-US" altLang="zh-TW" dirty="0">
                          <a:latin typeface="Nunito" panose="00000500000000000000" pitchFamily="2" charset="0"/>
                        </a:rPr>
                      </a:br>
                      <a:r>
                        <a:rPr lang="en-US" altLang="zh-TW" dirty="0">
                          <a:latin typeface="Nunito" panose="00000500000000000000" pitchFamily="2" charset="0"/>
                        </a:rPr>
                        <a:t>different column properties.</a:t>
                      </a:r>
                      <a:endParaRPr lang="zh-TW" altLang="en-US" dirty="0">
                        <a:latin typeface="Nunito" panose="00000500000000000000" pitchFamily="2" charset="0"/>
                      </a:endParaRPr>
                    </a:p>
                  </a:txBody>
                  <a:tcPr anchor="ctr">
                    <a:lnL w="12700" cmpd="sng">
                      <a:noFill/>
                    </a:lnL>
                    <a:lnR w="12700" cmpd="sng">
                      <a:noFill/>
                    </a:lnR>
                    <a:lnT w="12700" cmpd="sng">
                      <a:noFill/>
                    </a:lnT>
                    <a:lnB w="76200" cap="flat" cmpd="sng" algn="ctr">
                      <a:solidFill>
                        <a:srgbClr val="F8F8F8"/>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0582472"/>
                  </a:ext>
                </a:extLst>
              </a:tr>
              <a:tr h="478007">
                <a:tc rowSpan="2">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3.</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tc>
                  <a:txBody>
                    <a:bodyPr/>
                    <a:lstStyle/>
                    <a:p>
                      <a:pPr algn="ctr">
                        <a:lnSpc>
                          <a:spcPct val="150000"/>
                        </a:lnSpc>
                      </a:pPr>
                      <a:r>
                        <a:rPr lang="en-US" altLang="zh-TW" sz="1800" b="1" kern="1200" dirty="0">
                          <a:solidFill>
                            <a:schemeClr val="lt1"/>
                          </a:solidFill>
                          <a:latin typeface="Nunito" panose="00000500000000000000" pitchFamily="2" charset="0"/>
                          <a:ea typeface="+mn-ea"/>
                          <a:cs typeface="+mn-cs"/>
                        </a:rPr>
                        <a:t>Binary-Coded Decimal</a:t>
                      </a:r>
                      <a:endParaRPr lang="zh-TW" altLang="en-US" sz="1800" b="1" kern="1200" dirty="0">
                        <a:solidFill>
                          <a:schemeClr val="lt1"/>
                        </a:solidFill>
                        <a:latin typeface="Nunito" panose="00000500000000000000" pitchFamily="2" charset="0"/>
                        <a:ea typeface="+mn-ea"/>
                        <a:cs typeface="+mn-cs"/>
                      </a:endParaRPr>
                    </a:p>
                  </a:txBody>
                  <a:tcPr anchor="ctr">
                    <a:lnL w="12700" cmpd="sng">
                      <a:noFill/>
                    </a:lnL>
                    <a:lnR w="12700" cmpd="sng">
                      <a:noFill/>
                    </a:lnR>
                    <a:lnT w="76200" cap="flat" cmpd="sng" algn="ctr">
                      <a:solidFill>
                        <a:srgbClr val="F8F8F8"/>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6608A"/>
                    </a:solidFill>
                  </a:tcPr>
                </a:tc>
                <a:extLst>
                  <a:ext uri="{0D108BD9-81ED-4DB2-BD59-A6C34878D82A}">
                    <a16:rowId xmlns:a16="http://schemas.microsoft.com/office/drawing/2014/main" val="1901230663"/>
                  </a:ext>
                </a:extLst>
              </a:tr>
              <a:tr h="1005585">
                <a:tc vMerge="1">
                  <a:txBody>
                    <a:bodyPr/>
                    <a:lstStyle/>
                    <a:p>
                      <a:pPr algn="ctr"/>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tc>
                  <a:txBody>
                    <a:bodyPr/>
                    <a:lstStyle/>
                    <a:p>
                      <a:pPr algn="ctr">
                        <a:lnSpc>
                          <a:spcPct val="150000"/>
                        </a:lnSpc>
                      </a:pPr>
                      <a:r>
                        <a:rPr lang="en-US" altLang="zh-TW" dirty="0">
                          <a:latin typeface="Nunito" panose="00000500000000000000" pitchFamily="2" charset="0"/>
                        </a:rPr>
                        <a:t>Transform column groups into </a:t>
                      </a:r>
                      <a:br>
                        <a:rPr lang="en-US" altLang="zh-TW" dirty="0">
                          <a:latin typeface="Nunito" panose="00000500000000000000" pitchFamily="2" charset="0"/>
                        </a:rPr>
                      </a:br>
                      <a:r>
                        <a:rPr lang="en-US" altLang="zh-TW" dirty="0">
                          <a:latin typeface="Nunito" panose="00000500000000000000" pitchFamily="2" charset="0"/>
                        </a:rPr>
                        <a:t>a numerical value with BCD.</a:t>
                      </a:r>
                      <a:endParaRPr lang="zh-TW" altLang="en-US" dirty="0">
                        <a:latin typeface="Nunito" panose="000005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CC">
                        <a:alpha val="20000"/>
                      </a:srgbClr>
                    </a:solidFill>
                  </a:tcPr>
                </a:tc>
                <a:extLst>
                  <a:ext uri="{0D108BD9-81ED-4DB2-BD59-A6C34878D82A}">
                    <a16:rowId xmlns:a16="http://schemas.microsoft.com/office/drawing/2014/main" val="3292903262"/>
                  </a:ext>
                </a:extLst>
              </a:tr>
            </a:tbl>
          </a:graphicData>
        </a:graphic>
      </p:graphicFrame>
      <p:pic>
        <p:nvPicPr>
          <p:cNvPr id="13" name="Picture 2">
            <a:extLst>
              <a:ext uri="{FF2B5EF4-FFF2-40B4-BE49-F238E27FC236}">
                <a16:creationId xmlns:a16="http://schemas.microsoft.com/office/drawing/2014/main" id="{B2068454-AEC7-430C-8254-F38CE2F82CE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390781" y="1522677"/>
            <a:ext cx="2401078" cy="4625606"/>
          </a:xfrm>
          <a:prstGeom prst="rect">
            <a:avLst/>
          </a:prstGeom>
          <a:noFill/>
          <a:extLst>
            <a:ext uri="{909E8E84-426E-40DD-AFC4-6F175D3DCCD1}">
              <a14:hiddenFill xmlns:a14="http://schemas.microsoft.com/office/drawing/2010/main">
                <a:solidFill>
                  <a:srgbClr val="FFFFFF"/>
                </a:solidFill>
              </a14:hiddenFill>
            </a:ext>
          </a:extLst>
        </p:spPr>
      </p:pic>
      <p:sp>
        <p:nvSpPr>
          <p:cNvPr id="15" name="標題 1">
            <a:extLst>
              <a:ext uri="{FF2B5EF4-FFF2-40B4-BE49-F238E27FC236}">
                <a16:creationId xmlns:a16="http://schemas.microsoft.com/office/drawing/2014/main" id="{FF602410-067B-4F98-854A-8503A21921E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-sum up</a:t>
            </a:r>
            <a:endParaRPr lang="zh-TW" altLang="en-US" i="1" dirty="0">
              <a:solidFill>
                <a:srgbClr val="14365D"/>
              </a:solidFill>
              <a:latin typeface="Nunito Light" panose="00000400000000000000" pitchFamily="2" charset="0"/>
            </a:endParaRPr>
          </a:p>
        </p:txBody>
      </p:sp>
    </p:spTree>
    <p:extLst>
      <p:ext uri="{BB962C8B-B14F-4D97-AF65-F5344CB8AC3E}">
        <p14:creationId xmlns:p14="http://schemas.microsoft.com/office/powerpoint/2010/main" val="1129566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427" y="1785061"/>
            <a:ext cx="2620962"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1D5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
        <p:nvSpPr>
          <p:cNvPr id="3" name="矩形 2">
            <a:extLst>
              <a:ext uri="{FF2B5EF4-FFF2-40B4-BE49-F238E27FC236}">
                <a16:creationId xmlns:a16="http://schemas.microsoft.com/office/drawing/2014/main" id="{53C99FA5-4307-4007-91BF-4E36BA9A8F96}"/>
              </a:ext>
            </a:extLst>
          </p:cNvPr>
          <p:cNvSpPr/>
          <p:nvPr/>
        </p:nvSpPr>
        <p:spPr>
          <a:xfrm>
            <a:off x="808035" y="5124450"/>
            <a:ext cx="2767926" cy="1089161"/>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716B6113-B86F-4DE7-B39D-54F40F6619D3}"/>
              </a:ext>
            </a:extLst>
          </p:cNvPr>
          <p:cNvSpPr/>
          <p:nvPr/>
        </p:nvSpPr>
        <p:spPr>
          <a:xfrm>
            <a:off x="5837118" y="1907142"/>
            <a:ext cx="5575805" cy="4285811"/>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715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Case study</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690688"/>
            <a:ext cx="5257800" cy="2576346"/>
          </a:xfrm>
          <a:prstGeom prst="rect">
            <a:avLst/>
          </a:prstGeom>
        </p:spPr>
        <p:txBody>
          <a:bodyPr wrap="square" lIns="0" tIns="0" rIns="0" bIns="0" rtlCol="0" anchor="t">
            <a:spAutoFit/>
          </a:bodyPr>
          <a:lstStyle/>
          <a:p>
            <a:pPr>
              <a:lnSpc>
                <a:spcPts val="3359"/>
              </a:lnSpc>
            </a:pPr>
            <a:r>
              <a:rPr lang="en-US" altLang="zh-TW" dirty="0">
                <a:solidFill>
                  <a:srgbClr val="000000"/>
                </a:solidFill>
                <a:latin typeface="Nunito Light"/>
              </a:rPr>
              <a:t>We compare classification results with the commonly used variable encoding method under different datasets.</a:t>
            </a:r>
          </a:p>
          <a:p>
            <a:pPr marL="342900" indent="-342900">
              <a:lnSpc>
                <a:spcPts val="3359"/>
              </a:lnSpc>
              <a:buFont typeface="+mj-lt"/>
              <a:buAutoNum type="arabicPeriod"/>
            </a:pPr>
            <a:r>
              <a:rPr lang="en-US" altLang="zh-TW" dirty="0">
                <a:solidFill>
                  <a:srgbClr val="000000"/>
                </a:solidFill>
                <a:latin typeface="Nunito Light"/>
              </a:rPr>
              <a:t>Simulated continuous datasets</a:t>
            </a:r>
          </a:p>
          <a:p>
            <a:pPr marL="342900" indent="-342900">
              <a:lnSpc>
                <a:spcPts val="3359"/>
              </a:lnSpc>
              <a:buFont typeface="+mj-lt"/>
              <a:buAutoNum type="arabicPeriod"/>
            </a:pPr>
            <a:r>
              <a:rPr lang="en-US" altLang="zh-TW" dirty="0" err="1">
                <a:solidFill>
                  <a:srgbClr val="000000"/>
                </a:solidFill>
                <a:latin typeface="Nunito Light"/>
              </a:rPr>
              <a:t>Kaggle</a:t>
            </a:r>
            <a:r>
              <a:rPr lang="en-US" altLang="zh-TW" dirty="0">
                <a:solidFill>
                  <a:srgbClr val="000000"/>
                </a:solidFill>
                <a:latin typeface="Nunito Light"/>
              </a:rPr>
              <a:t>-Feature encoding challenge dataset</a:t>
            </a:r>
          </a:p>
          <a:p>
            <a:pPr indent="457200">
              <a:lnSpc>
                <a:spcPts val="3359"/>
              </a:lnSpc>
            </a:pPr>
            <a:endParaRPr lang="en-US" altLang="zh-TW" dirty="0">
              <a:solidFill>
                <a:srgbClr val="000000"/>
              </a:solidFill>
              <a:latin typeface="Nunito Light"/>
            </a:endParaRPr>
          </a:p>
        </p:txBody>
      </p:sp>
      <p:pic>
        <p:nvPicPr>
          <p:cNvPr id="8" name="圖片 7">
            <a:extLst>
              <a:ext uri="{FF2B5EF4-FFF2-40B4-BE49-F238E27FC236}">
                <a16:creationId xmlns:a16="http://schemas.microsoft.com/office/drawing/2014/main" id="{76CE1829-693F-4910-A702-2307D83757E5}"/>
              </a:ext>
            </a:extLst>
          </p:cNvPr>
          <p:cNvPicPr>
            <a:picLocks noChangeAspect="1"/>
          </p:cNvPicPr>
          <p:nvPr/>
        </p:nvPicPr>
        <p:blipFill>
          <a:blip r:embed="rId3"/>
          <a:stretch>
            <a:fillRect/>
          </a:stretch>
        </p:blipFill>
        <p:spPr>
          <a:xfrm>
            <a:off x="7540488" y="237021"/>
            <a:ext cx="4282212" cy="3371988"/>
          </a:xfrm>
          <a:prstGeom prst="rect">
            <a:avLst/>
          </a:prstGeom>
        </p:spPr>
      </p:pic>
      <p:pic>
        <p:nvPicPr>
          <p:cNvPr id="9" name="圖片 8">
            <a:hlinkClick r:id="rId4" action="ppaction://hlinkfile"/>
            <a:extLst>
              <a:ext uri="{FF2B5EF4-FFF2-40B4-BE49-F238E27FC236}">
                <a16:creationId xmlns:a16="http://schemas.microsoft.com/office/drawing/2014/main" id="{2BB60EDD-B06A-40F5-9F7D-AD49E8CC1043}"/>
              </a:ext>
            </a:extLst>
          </p:cNvPr>
          <p:cNvPicPr>
            <a:picLocks noChangeAspect="1"/>
          </p:cNvPicPr>
          <p:nvPr/>
        </p:nvPicPr>
        <p:blipFill rotWithShape="1">
          <a:blip r:embed="rId5"/>
          <a:srcRect l="524" r="695" b="18756"/>
          <a:stretch/>
        </p:blipFill>
        <p:spPr>
          <a:xfrm>
            <a:off x="7540488" y="3739453"/>
            <a:ext cx="4282212" cy="2616897"/>
          </a:xfrm>
          <a:prstGeom prst="rect">
            <a:avLst/>
          </a:prstGeom>
        </p:spPr>
      </p:pic>
    </p:spTree>
    <p:extLst>
      <p:ext uri="{BB962C8B-B14F-4D97-AF65-F5344CB8AC3E}">
        <p14:creationId xmlns:p14="http://schemas.microsoft.com/office/powerpoint/2010/main" val="1215055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a:t>
            </a:r>
            <a:r>
              <a:rPr lang="zh-TW" altLang="en-US" sz="2000" dirty="0">
                <a:solidFill>
                  <a:srgbClr val="14365D"/>
                </a:solidFill>
                <a:latin typeface="Nunito SemiBold" panose="00000700000000000000" pitchFamily="2" charset="0"/>
              </a:rPr>
              <a:t> </a:t>
            </a:r>
            <a:br>
              <a:rPr lang="en-US" altLang="zh-TW" sz="2000"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-(3300</a:t>
            </a:r>
            <a:r>
              <a:rPr lang="zh-TW" altLang="en-US" sz="2400" i="1" dirty="0">
                <a:solidFill>
                  <a:srgbClr val="14365D"/>
                </a:solidFill>
                <a:latin typeface="Nunito Light" panose="00000400000000000000" pitchFamily="2" charset="0"/>
              </a:rPr>
              <a:t> </a:t>
            </a:r>
            <a:r>
              <a:rPr lang="en-US" altLang="zh-TW" sz="2400" i="1" dirty="0">
                <a:solidFill>
                  <a:srgbClr val="14365D"/>
                </a:solidFill>
                <a:latin typeface="Nunito Light" panose="00000400000000000000" pitchFamily="2" charset="0"/>
              </a:rPr>
              <a:t>samples, 3000 Good, 300 Bad)</a:t>
            </a:r>
            <a:endParaRPr lang="zh-TW" altLang="en-US" sz="4800" i="1" dirty="0">
              <a:solidFill>
                <a:srgbClr val="14365D"/>
              </a:solidFill>
              <a:latin typeface="Nunito Light" panose="000004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E56302C7-2547-4CAB-8722-6BD53A96A507}"/>
              </a:ext>
            </a:extLst>
          </p:cNvPr>
          <p:cNvGraphicFramePr>
            <a:graphicFrameLocks noGrp="1"/>
          </p:cNvGraphicFramePr>
          <p:nvPr>
            <p:extLst>
              <p:ext uri="{D42A27DB-BD31-4B8C-83A1-F6EECF244321}">
                <p14:modId xmlns:p14="http://schemas.microsoft.com/office/powerpoint/2010/main" val="1080314977"/>
              </p:ext>
            </p:extLst>
          </p:nvPr>
        </p:nvGraphicFramePr>
        <p:xfrm>
          <a:off x="659423" y="2067211"/>
          <a:ext cx="10873155" cy="370840"/>
        </p:xfrm>
        <a:graphic>
          <a:graphicData uri="http://schemas.openxmlformats.org/drawingml/2006/table">
            <a:tbl>
              <a:tblPr firstRow="1" bandRow="1">
                <a:tableStyleId>{5C22544A-7EE6-4342-B048-85BDC9FD1C3A}</a:tableStyleId>
              </a:tblPr>
              <a:tblGrid>
                <a:gridCol w="3150577">
                  <a:extLst>
                    <a:ext uri="{9D8B030D-6E8A-4147-A177-3AD203B41FA5}">
                      <a16:colId xmlns:a16="http://schemas.microsoft.com/office/drawing/2014/main" val="1716857366"/>
                    </a:ext>
                  </a:extLst>
                </a:gridCol>
                <a:gridCol w="699247">
                  <a:extLst>
                    <a:ext uri="{9D8B030D-6E8A-4147-A177-3AD203B41FA5}">
                      <a16:colId xmlns:a16="http://schemas.microsoft.com/office/drawing/2014/main" val="1422803459"/>
                    </a:ext>
                  </a:extLst>
                </a:gridCol>
                <a:gridCol w="3164541">
                  <a:extLst>
                    <a:ext uri="{9D8B030D-6E8A-4147-A177-3AD203B41FA5}">
                      <a16:colId xmlns:a16="http://schemas.microsoft.com/office/drawing/2014/main" val="3965065345"/>
                    </a:ext>
                  </a:extLst>
                </a:gridCol>
                <a:gridCol w="689162">
                  <a:extLst>
                    <a:ext uri="{9D8B030D-6E8A-4147-A177-3AD203B41FA5}">
                      <a16:colId xmlns:a16="http://schemas.microsoft.com/office/drawing/2014/main" val="2262713080"/>
                    </a:ext>
                  </a:extLst>
                </a:gridCol>
                <a:gridCol w="3169628">
                  <a:extLst>
                    <a:ext uri="{9D8B030D-6E8A-4147-A177-3AD203B41FA5}">
                      <a16:colId xmlns:a16="http://schemas.microsoft.com/office/drawing/2014/main" val="3937190945"/>
                    </a:ext>
                  </a:extLst>
                </a:gridCol>
              </a:tblGrid>
              <a:tr h="370840">
                <a:tc>
                  <a:txBody>
                    <a:bodyPr/>
                    <a:lstStyle/>
                    <a:p>
                      <a:pPr algn="ctr"/>
                      <a:r>
                        <a:rPr lang="en-US" altLang="zh-TW" dirty="0"/>
                        <a:t>Dataset 1</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33F50"/>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2</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F497D"/>
                    </a:solidFill>
                  </a:tcPr>
                </a:tc>
                <a:tc>
                  <a:txBody>
                    <a:bodyPr/>
                    <a:lstStyle/>
                    <a:p>
                      <a:pPr algn="ct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a:r>
                        <a:rPr lang="en-US" altLang="zh-TW" dirty="0"/>
                        <a:t>Dataset 3</a:t>
                      </a:r>
                      <a:endParaRPr lang="zh-TW"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79934081"/>
                  </a:ext>
                </a:extLst>
              </a:tr>
            </a:tbl>
          </a:graphicData>
        </a:graphic>
      </p:graphicFrame>
      <p:pic>
        <p:nvPicPr>
          <p:cNvPr id="7" name="圖片 6">
            <a:hlinkClick r:id="rId3" action="ppaction://hlinkfile"/>
            <a:extLst>
              <a:ext uri="{FF2B5EF4-FFF2-40B4-BE49-F238E27FC236}">
                <a16:creationId xmlns:a16="http://schemas.microsoft.com/office/drawing/2014/main" id="{79BF73DB-4BF8-4669-A02B-C33E3FFC1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2" y="2438051"/>
            <a:ext cx="3150000" cy="3150000"/>
          </a:xfrm>
          <a:prstGeom prst="rect">
            <a:avLst/>
          </a:prstGeom>
        </p:spPr>
      </p:pic>
      <p:pic>
        <p:nvPicPr>
          <p:cNvPr id="10" name="圖片 9">
            <a:hlinkClick r:id="rId5" action="ppaction://hlinkfile"/>
            <a:extLst>
              <a:ext uri="{FF2B5EF4-FFF2-40B4-BE49-F238E27FC236}">
                <a16:creationId xmlns:a16="http://schemas.microsoft.com/office/drawing/2014/main" id="{25FDE4A8-EC8F-45A2-9C94-83DBA80D69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1000" y="2438051"/>
            <a:ext cx="3150000" cy="3150000"/>
          </a:xfrm>
          <a:prstGeom prst="rect">
            <a:avLst/>
          </a:prstGeom>
        </p:spPr>
      </p:pic>
      <p:pic>
        <p:nvPicPr>
          <p:cNvPr id="12" name="圖片 11">
            <a:hlinkClick r:id="rId7" action="ppaction://hlinkfile"/>
            <a:extLst>
              <a:ext uri="{FF2B5EF4-FFF2-40B4-BE49-F238E27FC236}">
                <a16:creationId xmlns:a16="http://schemas.microsoft.com/office/drawing/2014/main" id="{0BAF8A9F-FE97-435F-BDD9-EA844787BB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577" y="2438051"/>
            <a:ext cx="3150000" cy="3150000"/>
          </a:xfrm>
          <a:prstGeom prst="rect">
            <a:avLst/>
          </a:prstGeom>
        </p:spPr>
      </p:pic>
    </p:spTree>
    <p:extLst>
      <p:ext uri="{BB962C8B-B14F-4D97-AF65-F5344CB8AC3E}">
        <p14:creationId xmlns:p14="http://schemas.microsoft.com/office/powerpoint/2010/main" val="1328549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extLst>
              <p:ext uri="{D42A27DB-BD31-4B8C-83A1-F6EECF244321}">
                <p14:modId xmlns:p14="http://schemas.microsoft.com/office/powerpoint/2010/main" val="1788809019"/>
              </p:ext>
            </p:extLst>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92D050"/>
                    </a:solidFill>
                  </a:tcPr>
                </a:tc>
                <a:tc>
                  <a:txBody>
                    <a:bodyPr/>
                    <a:lstStyle/>
                    <a:p>
                      <a:pPr algn="ctr"/>
                      <a:r>
                        <a:rPr lang="en-US" altLang="zh-TW" sz="1700" dirty="0"/>
                        <a:t>Binarize Data</a:t>
                      </a:r>
                      <a:endParaRPr lang="zh-TW" altLang="en-US" sz="1700" dirty="0"/>
                    </a:p>
                  </a:txBody>
                  <a:tcPr marL="87938" marR="87938" marT="43969" marB="43969"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 name="圖片 7">
            <a:extLst>
              <a:ext uri="{FF2B5EF4-FFF2-40B4-BE49-F238E27FC236}">
                <a16:creationId xmlns:a16="http://schemas.microsoft.com/office/drawing/2014/main" id="{59B026C2-90C2-4833-BFE2-CB65B6295C72}"/>
              </a:ext>
            </a:extLst>
          </p:cNvPr>
          <p:cNvPicPr>
            <a:picLocks noChangeAspect="1"/>
          </p:cNvPicPr>
          <p:nvPr/>
        </p:nvPicPr>
        <p:blipFill rotWithShape="1">
          <a:blip r:embed="rId3"/>
          <a:srcRect l="3210" t="4896"/>
          <a:stretch/>
        </p:blipFill>
        <p:spPr>
          <a:xfrm>
            <a:off x="4495801" y="2230441"/>
            <a:ext cx="7270372" cy="4070576"/>
          </a:xfrm>
          <a:prstGeom prst="rect">
            <a:avLst/>
          </a:prstGeom>
        </p:spPr>
      </p:pic>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tretch>
            <a:fillRect/>
          </a:stretch>
        </p:blipFill>
        <p:spPr bwMode="auto">
          <a:xfrm>
            <a:off x="665860" y="1546034"/>
            <a:ext cx="3168281" cy="4615068"/>
          </a:xfrm>
          <a:prstGeom prst="rect">
            <a:avLst/>
          </a:prstGeom>
          <a:noFill/>
          <a:extLst>
            <a:ext uri="{909E8E84-426E-40DD-AFC4-6F175D3DCCD1}">
              <a14:hiddenFill xmlns:a14="http://schemas.microsoft.com/office/drawing/2010/main">
                <a:solidFill>
                  <a:srgbClr val="FFFFFF"/>
                </a:solidFill>
              </a14:hiddenFill>
            </a:ext>
          </a:extLst>
        </p:spPr>
      </p:pic>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extLst>
              <p:ext uri="{D42A27DB-BD31-4B8C-83A1-F6EECF244321}">
                <p14:modId xmlns:p14="http://schemas.microsoft.com/office/powerpoint/2010/main" val="3613547518"/>
              </p:ext>
            </p:extLst>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cstate="hqprint">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extLst>
              <p:ext uri="{D42A27DB-BD31-4B8C-83A1-F6EECF244321}">
                <p14:modId xmlns:p14="http://schemas.microsoft.com/office/powerpoint/2010/main" val="1654684061"/>
              </p:ext>
            </p:extLst>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extLst>
              <p:ext uri="{D42A27DB-BD31-4B8C-83A1-F6EECF244321}">
                <p14:modId xmlns:p14="http://schemas.microsoft.com/office/powerpoint/2010/main" val="1333812381"/>
              </p:ext>
            </p:extLst>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cstate="hqprint">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cstate="hqprint">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1" name="矩形 80">
            <a:extLst>
              <a:ext uri="{FF2B5EF4-FFF2-40B4-BE49-F238E27FC236}">
                <a16:creationId xmlns:a16="http://schemas.microsoft.com/office/drawing/2014/main" id="{A5155863-9DCB-49C1-B73C-6189439D9CC9}"/>
              </a:ext>
            </a:extLst>
          </p:cNvPr>
          <p:cNvSpPr/>
          <p:nvPr/>
        </p:nvSpPr>
        <p:spPr>
          <a:xfrm>
            <a:off x="8026034" y="1400217"/>
            <a:ext cx="3869272" cy="509265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標題 1">
            <a:extLst>
              <a:ext uri="{FF2B5EF4-FFF2-40B4-BE49-F238E27FC236}">
                <a16:creationId xmlns:a16="http://schemas.microsoft.com/office/drawing/2014/main" id="{69FA173A-E443-488E-8616-0A858FE95F62}"/>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binarize </a:t>
            </a:r>
            <a:endParaRPr lang="zh-TW" altLang="en-US" sz="2400" i="1" dirty="0">
              <a:latin typeface="Nunito Light" panose="00000400000000000000" pitchFamily="2" charset="0"/>
            </a:endParaRPr>
          </a:p>
        </p:txBody>
      </p:sp>
    </p:spTree>
    <p:extLst>
      <p:ext uri="{BB962C8B-B14F-4D97-AF65-F5344CB8AC3E}">
        <p14:creationId xmlns:p14="http://schemas.microsoft.com/office/powerpoint/2010/main" val="210508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7D57436-7970-489C-82A2-3E664AA8683C}"/>
              </a:ext>
            </a:extLst>
          </p:cNvPr>
          <p:cNvGraphicFramePr>
            <a:graphicFrameLocks noGrp="1"/>
          </p:cNvGraphicFramePr>
          <p:nvPr/>
        </p:nvGraphicFramePr>
        <p:xfrm>
          <a:off x="4286771" y="1447799"/>
          <a:ext cx="7502336" cy="4811541"/>
        </p:xfrm>
        <a:graphic>
          <a:graphicData uri="http://schemas.openxmlformats.org/drawingml/2006/table">
            <a:tbl>
              <a:tblPr firstRow="1" bandRow="1">
                <a:tableStyleId>{5C22544A-7EE6-4342-B048-85BDC9FD1C3A}</a:tableStyleId>
              </a:tblPr>
              <a:tblGrid>
                <a:gridCol w="3751168">
                  <a:extLst>
                    <a:ext uri="{9D8B030D-6E8A-4147-A177-3AD203B41FA5}">
                      <a16:colId xmlns:a16="http://schemas.microsoft.com/office/drawing/2014/main" val="1911420301"/>
                    </a:ext>
                  </a:extLst>
                </a:gridCol>
                <a:gridCol w="3751168">
                  <a:extLst>
                    <a:ext uri="{9D8B030D-6E8A-4147-A177-3AD203B41FA5}">
                      <a16:colId xmlns:a16="http://schemas.microsoft.com/office/drawing/2014/main" val="619973117"/>
                    </a:ext>
                  </a:extLst>
                </a:gridCol>
              </a:tblGrid>
              <a:tr h="455573">
                <a:tc>
                  <a:txBody>
                    <a:bodyPr/>
                    <a:lstStyle/>
                    <a:p>
                      <a:pPr algn="ctr"/>
                      <a:r>
                        <a:rPr lang="en-US" altLang="zh-TW" sz="1700" dirty="0"/>
                        <a:t>Continuous Data</a:t>
                      </a:r>
                      <a:endParaRPr lang="zh-TW" altLang="en-US" sz="1700" dirty="0"/>
                    </a:p>
                  </a:txBody>
                  <a:tcPr marL="87938" marR="87938" marT="43969" marB="43969"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92D050"/>
                    </a:solidFill>
                  </a:tcPr>
                </a:tc>
                <a:tc>
                  <a:txBody>
                    <a:bodyPr/>
                    <a:lstStyle/>
                    <a:p>
                      <a:pPr algn="ctr"/>
                      <a:r>
                        <a:rPr lang="en-US" altLang="zh-TW" sz="1700" dirty="0"/>
                        <a:t>Binarize Data</a:t>
                      </a:r>
                      <a:endParaRPr lang="zh-TW" altLang="en-US" sz="1700" dirty="0"/>
                    </a:p>
                  </a:txBody>
                  <a:tcPr marL="87938" marR="87938" marT="43969" marB="43969"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5"/>
                    </a:solidFill>
                  </a:tcPr>
                </a:tc>
                <a:extLst>
                  <a:ext uri="{0D108BD9-81ED-4DB2-BD59-A6C34878D82A}">
                    <a16:rowId xmlns:a16="http://schemas.microsoft.com/office/drawing/2014/main" val="575300216"/>
                  </a:ext>
                </a:extLst>
              </a:tr>
              <a:tr h="4355968">
                <a:tc>
                  <a:txBody>
                    <a:bodyPr/>
                    <a:lstStyle/>
                    <a:p>
                      <a:pPr algn="ctr"/>
                      <a:endParaRPr lang="zh-TW" altLang="en-US" sz="1700" dirty="0"/>
                    </a:p>
                  </a:txBody>
                  <a:tcPr marL="87938" marR="87938" marT="43969" marB="4396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700" dirty="0"/>
                    </a:p>
                  </a:txBody>
                  <a:tcPr marL="87938" marR="87938" marT="43969" marB="4396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83" name="圖片 82">
            <a:extLst>
              <a:ext uri="{FF2B5EF4-FFF2-40B4-BE49-F238E27FC236}">
                <a16:creationId xmlns:a16="http://schemas.microsoft.com/office/drawing/2014/main" id="{3C0ECC0B-0186-43DC-BB98-62E57D241978}"/>
              </a:ext>
            </a:extLst>
          </p:cNvPr>
          <p:cNvPicPr>
            <a:picLocks noChangeAspect="1"/>
          </p:cNvPicPr>
          <p:nvPr/>
        </p:nvPicPr>
        <p:blipFill rotWithShape="1">
          <a:blip r:embed="rId3"/>
          <a:srcRect l="3210" t="4896"/>
          <a:stretch/>
        </p:blipFill>
        <p:spPr>
          <a:xfrm>
            <a:off x="4495801" y="2230441"/>
            <a:ext cx="7270372" cy="4070576"/>
          </a:xfrm>
          <a:prstGeom prst="rect">
            <a:avLst/>
          </a:prstGeom>
        </p:spPr>
      </p:pic>
      <p:sp>
        <p:nvSpPr>
          <p:cNvPr id="82" name="標題 1">
            <a:extLst>
              <a:ext uri="{FF2B5EF4-FFF2-40B4-BE49-F238E27FC236}">
                <a16:creationId xmlns:a16="http://schemas.microsoft.com/office/drawing/2014/main" id="{F5BAB4E1-349F-499D-A68F-7DFFF144A169}"/>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binarize </a:t>
            </a:r>
            <a:endParaRPr lang="zh-TW" altLang="en-US" sz="2400" i="1" dirty="0">
              <a:latin typeface="Nunito Light" panose="00000400000000000000" pitchFamily="2" charset="0"/>
            </a:endParaRPr>
          </a:p>
        </p:txBody>
      </p:sp>
      <p:pic>
        <p:nvPicPr>
          <p:cNvPr id="2054" name="Picture 6">
            <a:extLst>
              <a:ext uri="{FF2B5EF4-FFF2-40B4-BE49-F238E27FC236}">
                <a16:creationId xmlns:a16="http://schemas.microsoft.com/office/drawing/2014/main" id="{45F090FC-4ACC-4015-A2D5-6A0CC65FF93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5860" y="1547426"/>
            <a:ext cx="3168281" cy="4612285"/>
          </a:xfrm>
          <a:prstGeom prst="rect">
            <a:avLst/>
          </a:prstGeom>
          <a:noFill/>
          <a:extLst>
            <a:ext uri="{909E8E84-426E-40DD-AFC4-6F175D3DCCD1}">
              <a14:hiddenFill xmlns:a14="http://schemas.microsoft.com/office/drawing/2010/main">
                <a:solidFill>
                  <a:srgbClr val="FFFFFF"/>
                </a:solidFill>
              </a14:hiddenFill>
            </a:ext>
          </a:extLst>
        </p:spPr>
      </p:pic>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7" name="文字方塊 6">
            <a:extLst>
              <a:ext uri="{FF2B5EF4-FFF2-40B4-BE49-F238E27FC236}">
                <a16:creationId xmlns:a16="http://schemas.microsoft.com/office/drawing/2014/main" id="{485E4CFF-DC2E-4C28-90F7-E536AD79E944}"/>
              </a:ext>
            </a:extLst>
          </p:cNvPr>
          <p:cNvSpPr txBox="1"/>
          <p:nvPr/>
        </p:nvSpPr>
        <p:spPr>
          <a:xfrm>
            <a:off x="4288201" y="2392487"/>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9" name="文字方塊 8">
            <a:extLst>
              <a:ext uri="{FF2B5EF4-FFF2-40B4-BE49-F238E27FC236}">
                <a16:creationId xmlns:a16="http://schemas.microsoft.com/office/drawing/2014/main" id="{62AEAED1-F3D8-4C2B-9471-DB4AC2F07502}"/>
              </a:ext>
            </a:extLst>
          </p:cNvPr>
          <p:cNvSpPr txBox="1"/>
          <p:nvPr/>
        </p:nvSpPr>
        <p:spPr>
          <a:xfrm>
            <a:off x="4311135" y="401771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0" name="文字方塊 9">
            <a:extLst>
              <a:ext uri="{FF2B5EF4-FFF2-40B4-BE49-F238E27FC236}">
                <a16:creationId xmlns:a16="http://schemas.microsoft.com/office/drawing/2014/main" id="{A06B728D-1329-4132-9ECD-E4140728E798}"/>
              </a:ext>
            </a:extLst>
          </p:cNvPr>
          <p:cNvSpPr txBox="1"/>
          <p:nvPr/>
        </p:nvSpPr>
        <p:spPr>
          <a:xfrm>
            <a:off x="4288201" y="5557742"/>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1" name="文字方塊 10">
            <a:extLst>
              <a:ext uri="{FF2B5EF4-FFF2-40B4-BE49-F238E27FC236}">
                <a16:creationId xmlns:a16="http://schemas.microsoft.com/office/drawing/2014/main" id="{48F0001A-9E0A-466D-9C50-FDEFE31DDBE6}"/>
              </a:ext>
            </a:extLst>
          </p:cNvPr>
          <p:cNvSpPr txBox="1"/>
          <p:nvPr/>
        </p:nvSpPr>
        <p:spPr>
          <a:xfrm>
            <a:off x="8027187" y="5514754"/>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2" name="文字方塊 11">
            <a:extLst>
              <a:ext uri="{FF2B5EF4-FFF2-40B4-BE49-F238E27FC236}">
                <a16:creationId xmlns:a16="http://schemas.microsoft.com/office/drawing/2014/main" id="{F72FA324-1CF9-4E97-8FA6-D9C714111380}"/>
              </a:ext>
            </a:extLst>
          </p:cNvPr>
          <p:cNvSpPr txBox="1"/>
          <p:nvPr/>
        </p:nvSpPr>
        <p:spPr>
          <a:xfrm>
            <a:off x="8027187" y="388757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3" name="文字方塊 12">
            <a:extLst>
              <a:ext uri="{FF2B5EF4-FFF2-40B4-BE49-F238E27FC236}">
                <a16:creationId xmlns:a16="http://schemas.microsoft.com/office/drawing/2014/main" id="{D416200B-9A7E-45A8-A05F-F00E45D5556F}"/>
              </a:ext>
            </a:extLst>
          </p:cNvPr>
          <p:cNvSpPr txBox="1"/>
          <p:nvPr/>
        </p:nvSpPr>
        <p:spPr>
          <a:xfrm>
            <a:off x="8009205" y="2350655"/>
            <a:ext cx="369332" cy="1206721"/>
          </a:xfrm>
          <a:prstGeom prst="rect">
            <a:avLst/>
          </a:prstGeom>
          <a:noFill/>
        </p:spPr>
        <p:txBody>
          <a:bodyPr vert="eaVert" wrap="square" rtlCol="0">
            <a:spAutoFit/>
          </a:bodyPr>
          <a:lstStyle/>
          <a:p>
            <a:r>
              <a:rPr lang="en-US" altLang="zh-TW" sz="1200" dirty="0"/>
              <a:t>counts</a:t>
            </a:r>
            <a:endParaRPr lang="zh-TW" altLang="en-US" sz="1200" dirty="0"/>
          </a:p>
        </p:txBody>
      </p:sp>
      <p:sp>
        <p:nvSpPr>
          <p:cNvPr id="14" name="文字方塊 13">
            <a:extLst>
              <a:ext uri="{FF2B5EF4-FFF2-40B4-BE49-F238E27FC236}">
                <a16:creationId xmlns:a16="http://schemas.microsoft.com/office/drawing/2014/main" id="{E83DE22F-F0CB-4E3C-A80E-58FFA1CC75F2}"/>
              </a:ext>
            </a:extLst>
          </p:cNvPr>
          <p:cNvSpPr txBox="1"/>
          <p:nvPr/>
        </p:nvSpPr>
        <p:spPr>
          <a:xfrm rot="16200000">
            <a:off x="6596828" y="2757374"/>
            <a:ext cx="430887" cy="1206721"/>
          </a:xfrm>
          <a:prstGeom prst="rect">
            <a:avLst/>
          </a:prstGeom>
          <a:noFill/>
        </p:spPr>
        <p:txBody>
          <a:bodyPr vert="eaVert" wrap="square" rtlCol="0">
            <a:spAutoFit/>
          </a:bodyPr>
          <a:lstStyle/>
          <a:p>
            <a:r>
              <a:rPr lang="en-US" altLang="zh-TW" sz="1600" dirty="0"/>
              <a:t>X</a:t>
            </a:r>
            <a:endParaRPr lang="zh-TW" altLang="en-US" sz="1600" dirty="0"/>
          </a:p>
        </p:txBody>
      </p:sp>
      <p:sp>
        <p:nvSpPr>
          <p:cNvPr id="16" name="文字方塊 15">
            <a:extLst>
              <a:ext uri="{FF2B5EF4-FFF2-40B4-BE49-F238E27FC236}">
                <a16:creationId xmlns:a16="http://schemas.microsoft.com/office/drawing/2014/main" id="{40B4A627-E816-4137-92A8-5A1FFA29E869}"/>
              </a:ext>
            </a:extLst>
          </p:cNvPr>
          <p:cNvSpPr txBox="1"/>
          <p:nvPr/>
        </p:nvSpPr>
        <p:spPr>
          <a:xfrm rot="16200000">
            <a:off x="6596827" y="4247586"/>
            <a:ext cx="430887" cy="1206721"/>
          </a:xfrm>
          <a:prstGeom prst="rect">
            <a:avLst/>
          </a:prstGeom>
          <a:noFill/>
        </p:spPr>
        <p:txBody>
          <a:bodyPr vert="eaVert" wrap="square" rtlCol="0">
            <a:spAutoFit/>
          </a:bodyPr>
          <a:lstStyle/>
          <a:p>
            <a:r>
              <a:rPr lang="en-US" altLang="zh-TW" sz="1600" dirty="0"/>
              <a:t>Y</a:t>
            </a:r>
            <a:endParaRPr lang="zh-TW" altLang="en-US" sz="1600" dirty="0"/>
          </a:p>
        </p:txBody>
      </p:sp>
      <p:sp>
        <p:nvSpPr>
          <p:cNvPr id="17" name="文字方塊 16">
            <a:extLst>
              <a:ext uri="{FF2B5EF4-FFF2-40B4-BE49-F238E27FC236}">
                <a16:creationId xmlns:a16="http://schemas.microsoft.com/office/drawing/2014/main" id="{C22C2B4E-C72A-4D1A-AC63-276EE088DD16}"/>
              </a:ext>
            </a:extLst>
          </p:cNvPr>
          <p:cNvSpPr txBox="1"/>
          <p:nvPr/>
        </p:nvSpPr>
        <p:spPr>
          <a:xfrm rot="16200000">
            <a:off x="6596827" y="5752611"/>
            <a:ext cx="430887" cy="1206721"/>
          </a:xfrm>
          <a:prstGeom prst="rect">
            <a:avLst/>
          </a:prstGeom>
          <a:noFill/>
        </p:spPr>
        <p:txBody>
          <a:bodyPr vert="eaVert" wrap="square" rtlCol="0">
            <a:spAutoFit/>
          </a:bodyPr>
          <a:lstStyle/>
          <a:p>
            <a:r>
              <a:rPr lang="en-US" altLang="zh-TW" sz="1600" dirty="0"/>
              <a:t>Z</a:t>
            </a:r>
            <a:endParaRPr lang="zh-TW" altLang="en-US" sz="1600"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3" name="圖片 22">
            <a:extLst>
              <a:ext uri="{FF2B5EF4-FFF2-40B4-BE49-F238E27FC236}">
                <a16:creationId xmlns:a16="http://schemas.microsoft.com/office/drawing/2014/main" id="{9A4AD3F0-DAFA-42E5-85BB-8B07254AB2C5}"/>
              </a:ext>
            </a:extLst>
          </p:cNvPr>
          <p:cNvPicPr>
            <a:picLocks/>
          </p:cNvPicPr>
          <p:nvPr/>
        </p:nvPicPr>
        <p:blipFill>
          <a:blip r:embed="rId5" cstate="hqprint">
            <a:extLst>
              <a:ext uri="{28A0092B-C50C-407E-A947-70E740481C1C}">
                <a14:useLocalDpi xmlns:a14="http://schemas.microsoft.com/office/drawing/2010/main" val="0"/>
              </a:ext>
            </a:extLst>
          </a:blip>
          <a:stretch>
            <a:fillRect/>
          </a:stretch>
        </p:blipFill>
        <p:spPr>
          <a:xfrm>
            <a:off x="8513676" y="3094620"/>
            <a:ext cx="3167165" cy="270000"/>
          </a:xfrm>
          <a:prstGeom prst="rect">
            <a:avLst/>
          </a:prstGeom>
        </p:spPr>
      </p:pic>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pic>
        <p:nvPicPr>
          <p:cNvPr id="27" name="圖片 26">
            <a:extLst>
              <a:ext uri="{FF2B5EF4-FFF2-40B4-BE49-F238E27FC236}">
                <a16:creationId xmlns:a16="http://schemas.microsoft.com/office/drawing/2014/main" id="{4743AD90-658A-44F3-B407-F7D408006F4C}"/>
              </a:ext>
            </a:extLst>
          </p:cNvPr>
          <p:cNvPicPr>
            <a:picLocks/>
          </p:cNvPicPr>
          <p:nvPr/>
        </p:nvPicPr>
        <p:blipFill>
          <a:blip r:embed="rId6" cstate="hqprint">
            <a:extLst>
              <a:ext uri="{28A0092B-C50C-407E-A947-70E740481C1C}">
                <a14:useLocalDpi xmlns:a14="http://schemas.microsoft.com/office/drawing/2010/main" val="0"/>
              </a:ext>
            </a:extLst>
          </a:blip>
          <a:stretch>
            <a:fillRect/>
          </a:stretch>
        </p:blipFill>
        <p:spPr>
          <a:xfrm>
            <a:off x="8513676" y="4574847"/>
            <a:ext cx="3167165" cy="270000"/>
          </a:xfrm>
          <a:prstGeom prst="rect">
            <a:avLst/>
          </a:prstGeom>
        </p:spPr>
      </p:pic>
      <p:pic>
        <p:nvPicPr>
          <p:cNvPr id="29" name="圖片 28">
            <a:extLst>
              <a:ext uri="{FF2B5EF4-FFF2-40B4-BE49-F238E27FC236}">
                <a16:creationId xmlns:a16="http://schemas.microsoft.com/office/drawing/2014/main" id="{DD9D7836-749D-41F5-AACB-A4315E033805}"/>
              </a:ext>
            </a:extLst>
          </p:cNvPr>
          <p:cNvPicPr>
            <a:picLocks/>
          </p:cNvPicPr>
          <p:nvPr/>
        </p:nvPicPr>
        <p:blipFill>
          <a:blip r:embed="rId7" cstate="hqprint">
            <a:extLst>
              <a:ext uri="{28A0092B-C50C-407E-A947-70E740481C1C}">
                <a14:useLocalDpi xmlns:a14="http://schemas.microsoft.com/office/drawing/2010/main" val="0"/>
              </a:ext>
            </a:extLst>
          </a:blip>
          <a:stretch>
            <a:fillRect/>
          </a:stretch>
        </p:blipFill>
        <p:spPr>
          <a:xfrm>
            <a:off x="8513675" y="6066500"/>
            <a:ext cx="3167165" cy="270000"/>
          </a:xfrm>
          <a:prstGeom prst="rect">
            <a:avLst/>
          </a:prstGeom>
        </p:spPr>
      </p:pic>
      <p:grpSp>
        <p:nvGrpSpPr>
          <p:cNvPr id="30" name="群組 29">
            <a:extLst>
              <a:ext uri="{FF2B5EF4-FFF2-40B4-BE49-F238E27FC236}">
                <a16:creationId xmlns:a16="http://schemas.microsoft.com/office/drawing/2014/main" id="{FA7F5C56-2F87-4181-A827-3C17CA201C1D}"/>
              </a:ext>
            </a:extLst>
          </p:cNvPr>
          <p:cNvGrpSpPr/>
          <p:nvPr/>
        </p:nvGrpSpPr>
        <p:grpSpPr>
          <a:xfrm>
            <a:off x="8826844" y="2263776"/>
            <a:ext cx="2520288" cy="830361"/>
            <a:chOff x="8826844" y="2392487"/>
            <a:chExt cx="2520288" cy="701650"/>
          </a:xfrm>
          <a:solidFill>
            <a:srgbClr val="F8F8F8"/>
          </a:solidFill>
        </p:grpSpPr>
        <p:grpSp>
          <p:nvGrpSpPr>
            <p:cNvPr id="31" name="群組 30">
              <a:extLst>
                <a:ext uri="{FF2B5EF4-FFF2-40B4-BE49-F238E27FC236}">
                  <a16:creationId xmlns:a16="http://schemas.microsoft.com/office/drawing/2014/main" id="{CF81A99C-1D6D-46F4-A0E4-B31281098CFE}"/>
                </a:ext>
              </a:extLst>
            </p:cNvPr>
            <p:cNvGrpSpPr/>
            <p:nvPr/>
          </p:nvGrpSpPr>
          <p:grpSpPr>
            <a:xfrm>
              <a:off x="8826844" y="2392487"/>
              <a:ext cx="1283943" cy="701650"/>
              <a:chOff x="1571625" y="2124076"/>
              <a:chExt cx="2790824" cy="472440"/>
            </a:xfrm>
            <a:grpFill/>
          </p:grpSpPr>
          <p:sp>
            <p:nvSpPr>
              <p:cNvPr id="32" name="矩形 31">
                <a:extLst>
                  <a:ext uri="{FF2B5EF4-FFF2-40B4-BE49-F238E27FC236}">
                    <a16:creationId xmlns:a16="http://schemas.microsoft.com/office/drawing/2014/main" id="{78ED80DD-F664-494B-88BD-0A00B3737680}"/>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11808C9-D3DE-436A-B42B-1F98A36933BC}"/>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3AB09FB1-A8B9-4A03-B45B-1EA3F31772D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466E5D7C-1DDF-456E-984E-8AD065425DD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6BAF28D7-C818-4F37-8AD7-6A9B1242BE3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7420D53C-1E59-4B4A-96CA-4BE562DDFF51}"/>
                </a:ext>
              </a:extLst>
            </p:cNvPr>
            <p:cNvGrpSpPr/>
            <p:nvPr/>
          </p:nvGrpSpPr>
          <p:grpSpPr>
            <a:xfrm>
              <a:off x="10371029" y="2392487"/>
              <a:ext cx="976103" cy="701650"/>
              <a:chOff x="1571625" y="2124076"/>
              <a:chExt cx="2121693" cy="472440"/>
            </a:xfrm>
            <a:grpFill/>
          </p:grpSpPr>
          <p:sp>
            <p:nvSpPr>
              <p:cNvPr id="39" name="矩形 38">
                <a:extLst>
                  <a:ext uri="{FF2B5EF4-FFF2-40B4-BE49-F238E27FC236}">
                    <a16:creationId xmlns:a16="http://schemas.microsoft.com/office/drawing/2014/main" id="{BE63A618-ACEA-4B2C-878C-F16F3F13FB0C}"/>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E5E9423-A84A-4402-9005-43CA6EF68C49}"/>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1BBC450-0798-4C78-B6EE-DF7A08D33C7C}"/>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8379D900-C0A4-49DC-8286-1E06B253C184}"/>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7" name="群組 56">
            <a:extLst>
              <a:ext uri="{FF2B5EF4-FFF2-40B4-BE49-F238E27FC236}">
                <a16:creationId xmlns:a16="http://schemas.microsoft.com/office/drawing/2014/main" id="{910C9645-82B9-4491-87F6-3BC61DF585FD}"/>
              </a:ext>
            </a:extLst>
          </p:cNvPr>
          <p:cNvGrpSpPr/>
          <p:nvPr/>
        </p:nvGrpSpPr>
        <p:grpSpPr>
          <a:xfrm>
            <a:off x="8837113" y="3761630"/>
            <a:ext cx="2520288" cy="830361"/>
            <a:chOff x="8826844" y="2392487"/>
            <a:chExt cx="2520288" cy="701650"/>
          </a:xfrm>
          <a:solidFill>
            <a:srgbClr val="F8F8F8"/>
          </a:solidFill>
        </p:grpSpPr>
        <p:grpSp>
          <p:nvGrpSpPr>
            <p:cNvPr id="58" name="群組 57">
              <a:extLst>
                <a:ext uri="{FF2B5EF4-FFF2-40B4-BE49-F238E27FC236}">
                  <a16:creationId xmlns:a16="http://schemas.microsoft.com/office/drawing/2014/main" id="{5D46634E-EE96-4C75-9C04-2BB4CC0C2E04}"/>
                </a:ext>
              </a:extLst>
            </p:cNvPr>
            <p:cNvGrpSpPr/>
            <p:nvPr/>
          </p:nvGrpSpPr>
          <p:grpSpPr>
            <a:xfrm>
              <a:off x="8826844" y="2392487"/>
              <a:ext cx="1283943" cy="701650"/>
              <a:chOff x="1571625" y="2124076"/>
              <a:chExt cx="2790824" cy="472440"/>
            </a:xfrm>
            <a:grpFill/>
          </p:grpSpPr>
          <p:sp>
            <p:nvSpPr>
              <p:cNvPr id="64" name="矩形 63">
                <a:extLst>
                  <a:ext uri="{FF2B5EF4-FFF2-40B4-BE49-F238E27FC236}">
                    <a16:creationId xmlns:a16="http://schemas.microsoft.com/office/drawing/2014/main" id="{BA72E801-80BF-40A3-93BD-30456A4EE468}"/>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5C01C55-4D92-4692-9378-45A73D86F52E}"/>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EA918DA2-DACB-4584-B84D-CE5B388BD53E}"/>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C3D732C1-47A1-4445-8D45-AD90594D8766}"/>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846AB85-BFCF-4564-B9FA-380A2922E1E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 name="群組 58">
              <a:extLst>
                <a:ext uri="{FF2B5EF4-FFF2-40B4-BE49-F238E27FC236}">
                  <a16:creationId xmlns:a16="http://schemas.microsoft.com/office/drawing/2014/main" id="{3BC74F33-15D3-4302-8A03-27DC41685E99}"/>
                </a:ext>
              </a:extLst>
            </p:cNvPr>
            <p:cNvGrpSpPr/>
            <p:nvPr/>
          </p:nvGrpSpPr>
          <p:grpSpPr>
            <a:xfrm>
              <a:off x="10371029" y="2392487"/>
              <a:ext cx="976103" cy="701650"/>
              <a:chOff x="1571625" y="2124076"/>
              <a:chExt cx="2121693" cy="472440"/>
            </a:xfrm>
            <a:grpFill/>
          </p:grpSpPr>
          <p:sp>
            <p:nvSpPr>
              <p:cNvPr id="60" name="矩形 59">
                <a:extLst>
                  <a:ext uri="{FF2B5EF4-FFF2-40B4-BE49-F238E27FC236}">
                    <a16:creationId xmlns:a16="http://schemas.microsoft.com/office/drawing/2014/main" id="{1125F981-C04B-415D-AA65-345AE36E05B3}"/>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A477ABB6-A979-4391-BF63-4C052F0F292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97C75F93-A154-4866-9FE6-E2DA0ED277B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5B97801-98C8-4029-B3A3-2AC122A0A93B}"/>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69" name="群組 68">
            <a:extLst>
              <a:ext uri="{FF2B5EF4-FFF2-40B4-BE49-F238E27FC236}">
                <a16:creationId xmlns:a16="http://schemas.microsoft.com/office/drawing/2014/main" id="{D1ED8F1E-D8F3-4DC1-A1D9-6A3A823F5735}"/>
              </a:ext>
            </a:extLst>
          </p:cNvPr>
          <p:cNvGrpSpPr/>
          <p:nvPr/>
        </p:nvGrpSpPr>
        <p:grpSpPr>
          <a:xfrm>
            <a:off x="8833512" y="5243575"/>
            <a:ext cx="2520288" cy="830361"/>
            <a:chOff x="8826844" y="2392487"/>
            <a:chExt cx="2520288" cy="701650"/>
          </a:xfrm>
          <a:solidFill>
            <a:srgbClr val="F8F8F8"/>
          </a:solidFill>
        </p:grpSpPr>
        <p:grpSp>
          <p:nvGrpSpPr>
            <p:cNvPr id="70" name="群組 69">
              <a:extLst>
                <a:ext uri="{FF2B5EF4-FFF2-40B4-BE49-F238E27FC236}">
                  <a16:creationId xmlns:a16="http://schemas.microsoft.com/office/drawing/2014/main" id="{A549F4A0-6CFC-4D27-BC1D-0F39AFF189C1}"/>
                </a:ext>
              </a:extLst>
            </p:cNvPr>
            <p:cNvGrpSpPr/>
            <p:nvPr/>
          </p:nvGrpSpPr>
          <p:grpSpPr>
            <a:xfrm>
              <a:off x="8826844" y="2392487"/>
              <a:ext cx="1283943" cy="701650"/>
              <a:chOff x="1571625" y="2124076"/>
              <a:chExt cx="2790824" cy="472440"/>
            </a:xfrm>
            <a:grpFill/>
          </p:grpSpPr>
          <p:sp>
            <p:nvSpPr>
              <p:cNvPr id="76" name="矩形 75">
                <a:extLst>
                  <a:ext uri="{FF2B5EF4-FFF2-40B4-BE49-F238E27FC236}">
                    <a16:creationId xmlns:a16="http://schemas.microsoft.com/office/drawing/2014/main" id="{C186CBEF-F6AF-462A-B33F-D0D13C76F194}"/>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285BF53A-D9E3-4500-85B7-D31142E1228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4BDFBC91-1CC8-4DC7-AD32-03CC38E9B867}"/>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ED0F2B-4CC8-4FF0-AFB2-7F026FBFFF2E}"/>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3EBF2B35-0B5E-425E-A7E8-2C42A63BBADA}"/>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 name="群組 70">
              <a:extLst>
                <a:ext uri="{FF2B5EF4-FFF2-40B4-BE49-F238E27FC236}">
                  <a16:creationId xmlns:a16="http://schemas.microsoft.com/office/drawing/2014/main" id="{EBEBE527-B5C0-4DDE-BDFD-F8A3876F6CCB}"/>
                </a:ext>
              </a:extLst>
            </p:cNvPr>
            <p:cNvGrpSpPr/>
            <p:nvPr/>
          </p:nvGrpSpPr>
          <p:grpSpPr>
            <a:xfrm>
              <a:off x="10371029" y="2392487"/>
              <a:ext cx="976103" cy="701650"/>
              <a:chOff x="1571625" y="2124076"/>
              <a:chExt cx="2121693" cy="472440"/>
            </a:xfrm>
            <a:grpFill/>
          </p:grpSpPr>
          <p:sp>
            <p:nvSpPr>
              <p:cNvPr id="72" name="矩形 71">
                <a:extLst>
                  <a:ext uri="{FF2B5EF4-FFF2-40B4-BE49-F238E27FC236}">
                    <a16:creationId xmlns:a16="http://schemas.microsoft.com/office/drawing/2014/main" id="{FAEE5487-6497-4378-9ACC-D6805DD0F3C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40B1F7C3-8823-4A61-8A1B-78CA51C461A6}"/>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225845F-F5AD-4C86-AB6D-69433BEE5B0B}"/>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8612DDE-E4F4-4921-A7E0-6AE15A8B9A39}"/>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4" name="矩形 83">
            <a:extLst>
              <a:ext uri="{FF2B5EF4-FFF2-40B4-BE49-F238E27FC236}">
                <a16:creationId xmlns:a16="http://schemas.microsoft.com/office/drawing/2014/main" id="{7CC2A64C-8B2F-4E05-853A-125FBC439131}"/>
              </a:ext>
            </a:extLst>
          </p:cNvPr>
          <p:cNvSpPr/>
          <p:nvPr/>
        </p:nvSpPr>
        <p:spPr>
          <a:xfrm>
            <a:off x="4163880" y="1244339"/>
            <a:ext cx="3869272" cy="5224255"/>
          </a:xfrm>
          <a:prstGeom prst="rect">
            <a:avLst/>
          </a:prstGeom>
          <a:solidFill>
            <a:srgbClr val="F8F8F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57436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 name="表格 80">
            <a:extLst>
              <a:ext uri="{FF2B5EF4-FFF2-40B4-BE49-F238E27FC236}">
                <a16:creationId xmlns:a16="http://schemas.microsoft.com/office/drawing/2014/main" id="{8EA88375-C057-4E56-8AA8-B84F74301EE4}"/>
              </a:ext>
            </a:extLst>
          </p:cNvPr>
          <p:cNvGraphicFramePr>
            <a:graphicFrameLocks noGrp="1"/>
          </p:cNvGraphicFramePr>
          <p:nvPr>
            <p:extLst>
              <p:ext uri="{D42A27DB-BD31-4B8C-83A1-F6EECF244321}">
                <p14:modId xmlns:p14="http://schemas.microsoft.com/office/powerpoint/2010/main" val="2182673782"/>
              </p:ext>
            </p:extLst>
          </p:nvPr>
        </p:nvGraphicFramePr>
        <p:xfrm>
          <a:off x="427781" y="1352825"/>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Categorical Data</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0504D"/>
                    </a:solidFill>
                  </a:tcPr>
                </a:tc>
                <a:tc>
                  <a:txBody>
                    <a:bodyPr/>
                    <a:lstStyle/>
                    <a:p>
                      <a:pPr algn="ctr"/>
                      <a:r>
                        <a:rPr lang="en-US" altLang="zh-TW" sz="1800" dirty="0"/>
                        <a:t>Binarize Data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C1132880-08F9-4B62-96D6-118D4F3829E3}"/>
              </a:ext>
            </a:extLst>
          </p:cNvPr>
          <p:cNvGraphicFramePr>
            <a:graphicFrameLocks noGrp="1"/>
          </p:cNvGraphicFramePr>
          <p:nvPr/>
        </p:nvGraphicFramePr>
        <p:xfrm>
          <a:off x="4064000" y="-385245"/>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x.1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x.10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5" name="表格 24">
            <a:extLst>
              <a:ext uri="{FF2B5EF4-FFF2-40B4-BE49-F238E27FC236}">
                <a16:creationId xmlns:a16="http://schemas.microsoft.com/office/drawing/2014/main" id="{2120B04C-6E08-4A57-A0B0-ACDF1A65A351}"/>
              </a:ext>
            </a:extLst>
          </p:cNvPr>
          <p:cNvGraphicFramePr>
            <a:graphicFrameLocks noGrp="1"/>
          </p:cNvGraphicFramePr>
          <p:nvPr/>
        </p:nvGraphicFramePr>
        <p:xfrm>
          <a:off x="4064000" y="-868720"/>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marL="0" algn="ctr" defTabSz="914400" rtl="0" eaLnBrk="1" fontAlgn="ctr" latinLnBrk="0" hangingPunct="1"/>
                      <a:r>
                        <a:rPr lang="en-US" sz="2400" b="0" kern="1200" dirty="0">
                          <a:solidFill>
                            <a:schemeClr val="tx1"/>
                          </a:solidFill>
                          <a:latin typeface="+mn-lt"/>
                          <a:ea typeface="+mn-ea"/>
                          <a:cs typeface="+mn-cs"/>
                        </a:rPr>
                        <a:t>y.1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marL="0" algn="ctr" defTabSz="914400" rtl="0" eaLnBrk="1" fontAlgn="ctr" latinLnBrk="0" hangingPunct="1"/>
                      <a:r>
                        <a:rPr lang="en-US" sz="2400" b="0" kern="1200" dirty="0">
                          <a:solidFill>
                            <a:schemeClr val="tx1"/>
                          </a:solidFill>
                          <a:latin typeface="+mn-lt"/>
                          <a:ea typeface="+mn-ea"/>
                          <a:cs typeface="+mn-cs"/>
                        </a:rPr>
                        <a:t>y.10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26" name="表格 25">
            <a:extLst>
              <a:ext uri="{FF2B5EF4-FFF2-40B4-BE49-F238E27FC236}">
                <a16:creationId xmlns:a16="http://schemas.microsoft.com/office/drawing/2014/main" id="{A396636B-5B4E-4325-B289-9650C5D572D7}"/>
              </a:ext>
            </a:extLst>
          </p:cNvPr>
          <p:cNvGraphicFramePr>
            <a:graphicFrameLocks noGrp="1"/>
          </p:cNvGraphicFramePr>
          <p:nvPr/>
        </p:nvGraphicFramePr>
        <p:xfrm>
          <a:off x="4064000" y="-1326761"/>
          <a:ext cx="8128000" cy="375285"/>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731140520"/>
                    </a:ext>
                  </a:extLst>
                </a:gridCol>
                <a:gridCol w="812800">
                  <a:extLst>
                    <a:ext uri="{9D8B030D-6E8A-4147-A177-3AD203B41FA5}">
                      <a16:colId xmlns:a16="http://schemas.microsoft.com/office/drawing/2014/main" val="1635122954"/>
                    </a:ext>
                  </a:extLst>
                </a:gridCol>
                <a:gridCol w="812800">
                  <a:extLst>
                    <a:ext uri="{9D8B030D-6E8A-4147-A177-3AD203B41FA5}">
                      <a16:colId xmlns:a16="http://schemas.microsoft.com/office/drawing/2014/main" val="3952463665"/>
                    </a:ext>
                  </a:extLst>
                </a:gridCol>
                <a:gridCol w="812800">
                  <a:extLst>
                    <a:ext uri="{9D8B030D-6E8A-4147-A177-3AD203B41FA5}">
                      <a16:colId xmlns:a16="http://schemas.microsoft.com/office/drawing/2014/main" val="3104574572"/>
                    </a:ext>
                  </a:extLst>
                </a:gridCol>
                <a:gridCol w="812800">
                  <a:extLst>
                    <a:ext uri="{9D8B030D-6E8A-4147-A177-3AD203B41FA5}">
                      <a16:colId xmlns:a16="http://schemas.microsoft.com/office/drawing/2014/main" val="3005325841"/>
                    </a:ext>
                  </a:extLst>
                </a:gridCol>
                <a:gridCol w="812800">
                  <a:extLst>
                    <a:ext uri="{9D8B030D-6E8A-4147-A177-3AD203B41FA5}">
                      <a16:colId xmlns:a16="http://schemas.microsoft.com/office/drawing/2014/main" val="727946585"/>
                    </a:ext>
                  </a:extLst>
                </a:gridCol>
                <a:gridCol w="812800">
                  <a:extLst>
                    <a:ext uri="{9D8B030D-6E8A-4147-A177-3AD203B41FA5}">
                      <a16:colId xmlns:a16="http://schemas.microsoft.com/office/drawing/2014/main" val="1118364939"/>
                    </a:ext>
                  </a:extLst>
                </a:gridCol>
                <a:gridCol w="812800">
                  <a:extLst>
                    <a:ext uri="{9D8B030D-6E8A-4147-A177-3AD203B41FA5}">
                      <a16:colId xmlns:a16="http://schemas.microsoft.com/office/drawing/2014/main" val="3978864973"/>
                    </a:ext>
                  </a:extLst>
                </a:gridCol>
                <a:gridCol w="812800">
                  <a:extLst>
                    <a:ext uri="{9D8B030D-6E8A-4147-A177-3AD203B41FA5}">
                      <a16:colId xmlns:a16="http://schemas.microsoft.com/office/drawing/2014/main" val="2857856019"/>
                    </a:ext>
                  </a:extLst>
                </a:gridCol>
                <a:gridCol w="812800">
                  <a:extLst>
                    <a:ext uri="{9D8B030D-6E8A-4147-A177-3AD203B41FA5}">
                      <a16:colId xmlns:a16="http://schemas.microsoft.com/office/drawing/2014/main" val="4289217175"/>
                    </a:ext>
                  </a:extLst>
                </a:gridCol>
              </a:tblGrid>
              <a:tr h="370840">
                <a:tc>
                  <a:txBody>
                    <a:bodyPr/>
                    <a:lstStyle/>
                    <a:p>
                      <a:pPr algn="ctr" fontAlgn="ctr"/>
                      <a:r>
                        <a:rPr lang="en-US" sz="2400" b="0" kern="1200">
                          <a:solidFill>
                            <a:schemeClr val="tx1"/>
                          </a:solidFill>
                          <a:latin typeface="+mn-lt"/>
                          <a:ea typeface="+mn-ea"/>
                          <a:cs typeface="+mn-cs"/>
                        </a:rPr>
                        <a:t>z.1</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z.2</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z.3</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z.4</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z.5</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z.6</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z.7</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z.8</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a:solidFill>
                            <a:schemeClr val="tx1"/>
                          </a:solidFill>
                          <a:latin typeface="+mn-lt"/>
                          <a:ea typeface="+mn-ea"/>
                          <a:cs typeface="+mn-cs"/>
                        </a:rPr>
                        <a:t>z.9</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tc>
                  <a:txBody>
                    <a:bodyPr/>
                    <a:lstStyle/>
                    <a:p>
                      <a:pPr algn="ctr" fontAlgn="ctr"/>
                      <a:r>
                        <a:rPr lang="en-US" sz="2400" b="0" kern="1200" dirty="0">
                          <a:solidFill>
                            <a:schemeClr val="tx1"/>
                          </a:solidFill>
                          <a:latin typeface="+mn-lt"/>
                          <a:ea typeface="+mn-ea"/>
                          <a:cs typeface="+mn-cs"/>
                        </a:rPr>
                        <a:t>z.10</a:t>
                      </a:r>
                    </a:p>
                  </a:txBody>
                  <a:tcPr marL="9525" marR="9525" marT="9525"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06027960"/>
                  </a:ext>
                </a:extLst>
              </a:tr>
            </a:tbl>
          </a:graphicData>
        </a:graphic>
      </p:graphicFrame>
      <p:graphicFrame>
        <p:nvGraphicFramePr>
          <p:cNvPr id="83" name="表格 82">
            <a:extLst>
              <a:ext uri="{FF2B5EF4-FFF2-40B4-BE49-F238E27FC236}">
                <a16:creationId xmlns:a16="http://schemas.microsoft.com/office/drawing/2014/main" id="{D40B5B0E-FA79-4674-98FE-68D2813F1D34}"/>
              </a:ext>
            </a:extLst>
          </p:cNvPr>
          <p:cNvGraphicFramePr>
            <a:graphicFrameLocks noGrp="1"/>
          </p:cNvGraphicFramePr>
          <p:nvPr>
            <p:extLst>
              <p:ext uri="{D42A27DB-BD31-4B8C-83A1-F6EECF244321}">
                <p14:modId xmlns:p14="http://schemas.microsoft.com/office/powerpoint/2010/main" val="1224168889"/>
              </p:ext>
            </p:extLst>
          </p:nvPr>
        </p:nvGraphicFramePr>
        <p:xfrm>
          <a:off x="422569"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84" name="表格 83">
            <a:extLst>
              <a:ext uri="{FF2B5EF4-FFF2-40B4-BE49-F238E27FC236}">
                <a16:creationId xmlns:a16="http://schemas.microsoft.com/office/drawing/2014/main" id="{29EB5FA1-C30B-453B-974C-64C18B31E3CE}"/>
              </a:ext>
            </a:extLst>
          </p:cNvPr>
          <p:cNvGraphicFramePr>
            <a:graphicFrameLocks noGrp="1"/>
          </p:cNvGraphicFramePr>
          <p:nvPr>
            <p:extLst>
              <p:ext uri="{D42A27DB-BD31-4B8C-83A1-F6EECF244321}">
                <p14:modId xmlns:p14="http://schemas.microsoft.com/office/powerpoint/2010/main" val="3108131082"/>
              </p:ext>
            </p:extLst>
          </p:nvPr>
        </p:nvGraphicFramePr>
        <p:xfrm>
          <a:off x="6193723"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
        <p:nvSpPr>
          <p:cNvPr id="86" name="矩形 85">
            <a:extLst>
              <a:ext uri="{FF2B5EF4-FFF2-40B4-BE49-F238E27FC236}">
                <a16:creationId xmlns:a16="http://schemas.microsoft.com/office/drawing/2014/main" id="{B3E69C24-80F6-4C7D-B8BE-66378583F436}"/>
              </a:ext>
            </a:extLst>
          </p:cNvPr>
          <p:cNvSpPr/>
          <p:nvPr/>
        </p:nvSpPr>
        <p:spPr>
          <a:xfrm>
            <a:off x="369276" y="1321075"/>
            <a:ext cx="5744308" cy="442973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28D2D359-6E6F-4BE3-AAC9-01266DEB1DC9}"/>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Categorize </a:t>
            </a:r>
            <a:endParaRPr lang="zh-TW" altLang="en-US" sz="2400" i="1" dirty="0">
              <a:latin typeface="Nunito Light" panose="00000400000000000000" pitchFamily="2" charset="0"/>
            </a:endParaRPr>
          </a:p>
        </p:txBody>
      </p:sp>
    </p:spTree>
    <p:extLst>
      <p:ext uri="{BB962C8B-B14F-4D97-AF65-F5344CB8AC3E}">
        <p14:creationId xmlns:p14="http://schemas.microsoft.com/office/powerpoint/2010/main" val="37921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a:extLst>
              <a:ext uri="{FF2B5EF4-FFF2-40B4-BE49-F238E27FC236}">
                <a16:creationId xmlns:a16="http://schemas.microsoft.com/office/drawing/2014/main" id="{E55FBB1D-43CB-4B81-9854-5EF81583E03A}"/>
              </a:ext>
            </a:extLst>
          </p:cNvPr>
          <p:cNvSpPr txBox="1">
            <a:spLocks/>
          </p:cNvSpPr>
          <p:nvPr/>
        </p:nvSpPr>
        <p:spPr>
          <a:xfrm>
            <a:off x="838200" y="819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Bold" panose="00000800000000000000" charset="0"/>
                <a:ea typeface="+mj-ea"/>
                <a:cs typeface="+mj-cs"/>
              </a:defRPr>
            </a:lvl1p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 Categorize </a:t>
            </a:r>
            <a:endParaRPr lang="zh-TW" altLang="en-US" sz="2400" i="1" dirty="0">
              <a:latin typeface="Nunito Light" panose="00000400000000000000" pitchFamily="2" charset="0"/>
            </a:endParaRPr>
          </a:p>
        </p:txBody>
      </p:sp>
      <p:graphicFrame>
        <p:nvGraphicFramePr>
          <p:cNvPr id="81" name="表格 80">
            <a:extLst>
              <a:ext uri="{FF2B5EF4-FFF2-40B4-BE49-F238E27FC236}">
                <a16:creationId xmlns:a16="http://schemas.microsoft.com/office/drawing/2014/main" id="{8EA88375-C057-4E56-8AA8-B84F74301EE4}"/>
              </a:ext>
            </a:extLst>
          </p:cNvPr>
          <p:cNvGraphicFramePr>
            <a:graphicFrameLocks noGrp="1"/>
          </p:cNvGraphicFramePr>
          <p:nvPr/>
        </p:nvGraphicFramePr>
        <p:xfrm>
          <a:off x="427781" y="1352825"/>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Categorical Data</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0504D"/>
                    </a:solidFill>
                  </a:tcPr>
                </a:tc>
                <a:tc>
                  <a:txBody>
                    <a:bodyPr/>
                    <a:lstStyle/>
                    <a:p>
                      <a:pPr algn="ctr"/>
                      <a:r>
                        <a:rPr lang="en-US" altLang="zh-TW" sz="1800" dirty="0"/>
                        <a:t>Binarize Data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C230AAA6-60C7-46FB-8198-4C323968018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83" name="表格 82">
            <a:extLst>
              <a:ext uri="{FF2B5EF4-FFF2-40B4-BE49-F238E27FC236}">
                <a16:creationId xmlns:a16="http://schemas.microsoft.com/office/drawing/2014/main" id="{D40B5B0E-FA79-4674-98FE-68D2813F1D34}"/>
              </a:ext>
            </a:extLst>
          </p:cNvPr>
          <p:cNvGraphicFramePr>
            <a:graphicFrameLocks noGrp="1"/>
          </p:cNvGraphicFramePr>
          <p:nvPr/>
        </p:nvGraphicFramePr>
        <p:xfrm>
          <a:off x="422569"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84" name="表格 83">
            <a:extLst>
              <a:ext uri="{FF2B5EF4-FFF2-40B4-BE49-F238E27FC236}">
                <a16:creationId xmlns:a16="http://schemas.microsoft.com/office/drawing/2014/main" id="{29EB5FA1-C30B-453B-974C-64C18B31E3CE}"/>
              </a:ext>
            </a:extLst>
          </p:cNvPr>
          <p:cNvGraphicFramePr>
            <a:graphicFrameLocks noGrp="1"/>
          </p:cNvGraphicFramePr>
          <p:nvPr/>
        </p:nvGraphicFramePr>
        <p:xfrm>
          <a:off x="6193723" y="2293296"/>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sp>
        <p:nvSpPr>
          <p:cNvPr id="2" name="箭號: 迴轉箭號 1">
            <a:extLst>
              <a:ext uri="{FF2B5EF4-FFF2-40B4-BE49-F238E27FC236}">
                <a16:creationId xmlns:a16="http://schemas.microsoft.com/office/drawing/2014/main" id="{02F2AAAC-9E18-4D4F-9E4F-FC4050B9F142}"/>
              </a:ext>
            </a:extLst>
          </p:cNvPr>
          <p:cNvSpPr/>
          <p:nvPr/>
        </p:nvSpPr>
        <p:spPr>
          <a:xfrm flipV="1">
            <a:off x="4543425" y="5631817"/>
            <a:ext cx="3105150" cy="865187"/>
          </a:xfrm>
          <a:prstGeom prst="uturnArrow">
            <a:avLst>
              <a:gd name="adj1" fmla="val 35253"/>
              <a:gd name="adj2" fmla="val 25000"/>
              <a:gd name="adj3" fmla="val 36941"/>
              <a:gd name="adj4" fmla="val 50000"/>
              <a:gd name="adj5" fmla="val 100000"/>
            </a:avLst>
          </a:prstGeom>
          <a:gradFill>
            <a:gsLst>
              <a:gs pos="0">
                <a:srgbClr val="C0504D"/>
              </a:gs>
              <a:gs pos="100000">
                <a:srgbClr val="5B9BD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zh-TW" altLang="en-US" dirty="0">
              <a:solidFill>
                <a:schemeClr val="tx1"/>
              </a:solidFill>
            </a:endParaRPr>
          </a:p>
        </p:txBody>
      </p:sp>
      <p:sp>
        <p:nvSpPr>
          <p:cNvPr id="4" name="文字方塊 3">
            <a:extLst>
              <a:ext uri="{FF2B5EF4-FFF2-40B4-BE49-F238E27FC236}">
                <a16:creationId xmlns:a16="http://schemas.microsoft.com/office/drawing/2014/main" id="{C15CF115-156C-4D01-8F4C-51C6F3D441DF}"/>
              </a:ext>
            </a:extLst>
          </p:cNvPr>
          <p:cNvSpPr txBox="1"/>
          <p:nvPr/>
        </p:nvSpPr>
        <p:spPr>
          <a:xfrm>
            <a:off x="5618413" y="6171684"/>
            <a:ext cx="1150620" cy="369332"/>
          </a:xfrm>
          <a:prstGeom prst="rect">
            <a:avLst/>
          </a:prstGeom>
          <a:noFill/>
        </p:spPr>
        <p:txBody>
          <a:bodyPr wrap="square" rtlCol="0">
            <a:spAutoFit/>
          </a:bodyPr>
          <a:lstStyle/>
          <a:p>
            <a:r>
              <a:rPr lang="en-US" altLang="zh-TW" b="1" dirty="0">
                <a:solidFill>
                  <a:schemeClr val="bg1"/>
                </a:solidFill>
              </a:rPr>
              <a:t>One Hot</a:t>
            </a:r>
            <a:endParaRPr lang="zh-TW" altLang="en-US" b="1" dirty="0">
              <a:solidFill>
                <a:schemeClr val="bg1"/>
              </a:solidFill>
            </a:endParaRPr>
          </a:p>
        </p:txBody>
      </p:sp>
    </p:spTree>
    <p:extLst>
      <p:ext uri="{BB962C8B-B14F-4D97-AF65-F5344CB8AC3E}">
        <p14:creationId xmlns:p14="http://schemas.microsoft.com/office/powerpoint/2010/main" val="1604956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3718930"/>
              </p:ext>
            </p:extLst>
          </p:nvPr>
        </p:nvGraphicFramePr>
        <p:xfrm>
          <a:off x="914119" y="1462154"/>
          <a:ext cx="10099264" cy="4925394"/>
        </p:xfrm>
        <a:graphic>
          <a:graphicData uri="http://schemas.openxmlformats.org/drawingml/2006/table">
            <a:tbl>
              <a:tblPr firstRow="1" bandRow="1">
                <a:tableStyleId>{2D5ABB26-0587-4C30-8999-92F81FD0307C}</a:tableStyleId>
              </a:tblPr>
              <a:tblGrid>
                <a:gridCol w="472942">
                  <a:extLst>
                    <a:ext uri="{9D8B030D-6E8A-4147-A177-3AD203B41FA5}">
                      <a16:colId xmlns:a16="http://schemas.microsoft.com/office/drawing/2014/main" val="957308885"/>
                    </a:ext>
                  </a:extLst>
                </a:gridCol>
                <a:gridCol w="9626322">
                  <a:extLst>
                    <a:ext uri="{9D8B030D-6E8A-4147-A177-3AD203B41FA5}">
                      <a16:colId xmlns:a16="http://schemas.microsoft.com/office/drawing/2014/main" val="2216008485"/>
                    </a:ext>
                  </a:extLst>
                </a:gridCol>
              </a:tblGrid>
              <a:tr h="1641798">
                <a:tc>
                  <a:txBody>
                    <a:bodyPr/>
                    <a:lstStyle/>
                    <a:p>
                      <a:pPr algn="ctr"/>
                      <a:r>
                        <a:rPr lang="en-US" altLang="zh-TW" sz="1800" b="1" kern="1200" dirty="0">
                          <a:solidFill>
                            <a:schemeClr val="lt1"/>
                          </a:solidFill>
                          <a:latin typeface="+mn-lt"/>
                          <a:ea typeface="+mn-ea"/>
                          <a:cs typeface="+mn-cs"/>
                        </a:rPr>
                        <a:t>Dataset 1</a:t>
                      </a:r>
                      <a:endParaRPr lang="en-US" sz="1800" b="1" kern="1200" dirty="0">
                        <a:solidFill>
                          <a:schemeClr val="lt1"/>
                        </a:solidFill>
                        <a:latin typeface="+mn-lt"/>
                        <a:ea typeface="+mn-ea"/>
                        <a:cs typeface="+mn-cs"/>
                      </a:endParaRPr>
                    </a:p>
                  </a:txBody>
                  <a:tcPr vert="eaVert" anchor="ctr">
                    <a:lnR>
                      <a:noFill/>
                    </a:lnR>
                    <a:solidFill>
                      <a:srgbClr val="333F50"/>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2575254"/>
                  </a:ext>
                </a:extLst>
              </a:tr>
              <a:tr h="1641798">
                <a:tc>
                  <a:txBody>
                    <a:bodyPr/>
                    <a:lstStyle/>
                    <a:p>
                      <a:pPr algn="ctr"/>
                      <a:r>
                        <a:rPr lang="en-US" altLang="zh-TW" sz="1800" b="1" kern="1200" dirty="0">
                          <a:solidFill>
                            <a:schemeClr val="lt1"/>
                          </a:solidFill>
                          <a:latin typeface="+mn-lt"/>
                          <a:ea typeface="+mn-ea"/>
                          <a:cs typeface="+mn-cs"/>
                        </a:rPr>
                        <a:t>Dataset 2</a:t>
                      </a:r>
                      <a:endParaRPr lang="en-US" sz="1800" b="1" kern="1200" dirty="0">
                        <a:solidFill>
                          <a:schemeClr val="lt1"/>
                        </a:solidFill>
                        <a:latin typeface="+mn-lt"/>
                        <a:ea typeface="+mn-ea"/>
                        <a:cs typeface="+mn-cs"/>
                      </a:endParaRPr>
                    </a:p>
                  </a:txBody>
                  <a:tcPr vert="eaVert" anchor="ctr">
                    <a:lnR>
                      <a:noFill/>
                    </a:lnR>
                    <a:solidFill>
                      <a:srgbClr val="1F497D"/>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04228"/>
                  </a:ext>
                </a:extLst>
              </a:tr>
              <a:tr h="1641798">
                <a:tc>
                  <a:txBody>
                    <a:bodyPr/>
                    <a:lstStyle/>
                    <a:p>
                      <a:pPr algn="ctr"/>
                      <a:r>
                        <a:rPr lang="en-US" altLang="zh-TW" sz="1800" b="1" kern="1200" dirty="0">
                          <a:solidFill>
                            <a:schemeClr val="lt1"/>
                          </a:solidFill>
                          <a:latin typeface="+mn-lt"/>
                          <a:ea typeface="+mn-ea"/>
                          <a:cs typeface="+mn-cs"/>
                        </a:rPr>
                        <a:t>Dataset 3</a:t>
                      </a:r>
                      <a:endParaRPr lang="en-US" sz="1800" b="1" kern="1200" dirty="0">
                        <a:solidFill>
                          <a:schemeClr val="lt1"/>
                        </a:solidFill>
                        <a:latin typeface="+mn-lt"/>
                        <a:ea typeface="+mn-ea"/>
                        <a:cs typeface="+mn-cs"/>
                      </a:endParaRPr>
                    </a:p>
                  </a:txBody>
                  <a:tcPr vert="eaVert" anchor="ctr">
                    <a:lnR>
                      <a:noFill/>
                    </a:lnR>
                    <a:solidFill>
                      <a:srgbClr val="002060"/>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99004105"/>
                  </a:ext>
                </a:extLst>
              </a:tr>
            </a:tbl>
          </a:graphicData>
        </a:graphic>
      </p:graphicFrame>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i="1" dirty="0">
              <a:latin typeface="Nunito SemiBold" panose="00000700000000000000" pitchFamily="2" charset="0"/>
            </a:endParaRPr>
          </a:p>
        </p:txBody>
      </p:sp>
      <p:graphicFrame>
        <p:nvGraphicFramePr>
          <p:cNvPr id="13" name="表格 12">
            <a:extLst>
              <a:ext uri="{FF2B5EF4-FFF2-40B4-BE49-F238E27FC236}">
                <a16:creationId xmlns:a16="http://schemas.microsoft.com/office/drawing/2014/main" id="{AE0BAEE3-4AC8-4B8C-A21C-BEB359E3FDA7}"/>
              </a:ext>
            </a:extLst>
          </p:cNvPr>
          <p:cNvGraphicFramePr>
            <a:graphicFrameLocks noGrp="1"/>
          </p:cNvGraphicFramePr>
          <p:nvPr>
            <p:extLst>
              <p:ext uri="{D42A27DB-BD31-4B8C-83A1-F6EECF244321}">
                <p14:modId xmlns:p14="http://schemas.microsoft.com/office/powerpoint/2010/main" val="4220793728"/>
              </p:ext>
            </p:extLst>
          </p:nvPr>
        </p:nvGraphicFramePr>
        <p:xfrm>
          <a:off x="11100670" y="1460936"/>
          <a:ext cx="1041014" cy="4943538"/>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550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8981">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Ordinal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550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550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550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550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550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grpSp>
        <p:nvGrpSpPr>
          <p:cNvPr id="29" name="群組 28"/>
          <p:cNvGrpSpPr/>
          <p:nvPr/>
        </p:nvGrpSpPr>
        <p:grpSpPr>
          <a:xfrm>
            <a:off x="1389766" y="4754180"/>
            <a:ext cx="9633778" cy="1650300"/>
            <a:chOff x="1389766" y="4737248"/>
            <a:chExt cx="9633778" cy="1650300"/>
          </a:xfrm>
        </p:grpSpPr>
        <p:pic>
          <p:nvPicPr>
            <p:cNvPr id="26" name="圖片 25"/>
            <p:cNvPicPr>
              <a:picLocks noChangeAspect="1"/>
            </p:cNvPicPr>
            <p:nvPr/>
          </p:nvPicPr>
          <p:blipFill rotWithShape="1">
            <a:blip r:embed="rId3"/>
            <a:srcRect l="3225"/>
            <a:stretch/>
          </p:blipFill>
          <p:spPr>
            <a:xfrm>
              <a:off x="1680633" y="4752962"/>
              <a:ext cx="9342911" cy="1634586"/>
            </a:xfrm>
            <a:prstGeom prst="rect">
              <a:avLst/>
            </a:prstGeom>
          </p:spPr>
        </p:pic>
        <p:pic>
          <p:nvPicPr>
            <p:cNvPr id="28" name="圖片 27"/>
            <p:cNvPicPr>
              <a:picLocks noChangeAspect="1"/>
            </p:cNvPicPr>
            <p:nvPr/>
          </p:nvPicPr>
          <p:blipFill rotWithShape="1">
            <a:blip r:embed="rId3"/>
            <a:srcRect r="96805"/>
            <a:stretch/>
          </p:blipFill>
          <p:spPr>
            <a:xfrm>
              <a:off x="1389766" y="4737248"/>
              <a:ext cx="290867" cy="1634586"/>
            </a:xfrm>
            <a:prstGeom prst="rect">
              <a:avLst/>
            </a:prstGeom>
          </p:spPr>
        </p:pic>
      </p:grpSp>
      <p:grpSp>
        <p:nvGrpSpPr>
          <p:cNvPr id="33" name="群組 32"/>
          <p:cNvGrpSpPr/>
          <p:nvPr/>
        </p:nvGrpSpPr>
        <p:grpSpPr>
          <a:xfrm>
            <a:off x="1399928" y="3108670"/>
            <a:ext cx="9623616" cy="1628578"/>
            <a:chOff x="1399928" y="3108670"/>
            <a:chExt cx="9623616" cy="1628578"/>
          </a:xfrm>
        </p:grpSpPr>
        <p:pic>
          <p:nvPicPr>
            <p:cNvPr id="25" name="圖片 24"/>
            <p:cNvPicPr>
              <a:picLocks noChangeAspect="1"/>
            </p:cNvPicPr>
            <p:nvPr/>
          </p:nvPicPr>
          <p:blipFill rotWithShape="1">
            <a:blip r:embed="rId4"/>
            <a:srcRect r="97682"/>
            <a:stretch/>
          </p:blipFill>
          <p:spPr>
            <a:xfrm>
              <a:off x="1399928" y="3108670"/>
              <a:ext cx="200272" cy="1628578"/>
            </a:xfrm>
            <a:prstGeom prst="rect">
              <a:avLst/>
            </a:prstGeom>
          </p:spPr>
        </p:pic>
        <p:pic>
          <p:nvPicPr>
            <p:cNvPr id="30" name="圖片 29"/>
            <p:cNvPicPr>
              <a:picLocks noChangeAspect="1"/>
            </p:cNvPicPr>
            <p:nvPr/>
          </p:nvPicPr>
          <p:blipFill rotWithShape="1">
            <a:blip r:embed="rId4"/>
            <a:srcRect l="2107"/>
            <a:stretch/>
          </p:blipFill>
          <p:spPr>
            <a:xfrm>
              <a:off x="1600200" y="3108670"/>
              <a:ext cx="9423344" cy="1628578"/>
            </a:xfrm>
            <a:prstGeom prst="rect">
              <a:avLst/>
            </a:prstGeom>
          </p:spPr>
        </p:pic>
      </p:grpSp>
      <p:grpSp>
        <p:nvGrpSpPr>
          <p:cNvPr id="32" name="群組 31"/>
          <p:cNvGrpSpPr/>
          <p:nvPr/>
        </p:nvGrpSpPr>
        <p:grpSpPr>
          <a:xfrm>
            <a:off x="1399926" y="1460936"/>
            <a:ext cx="9623618" cy="1632020"/>
            <a:chOff x="1399926" y="1460936"/>
            <a:chExt cx="9623618" cy="1632020"/>
          </a:xfrm>
        </p:grpSpPr>
        <p:pic>
          <p:nvPicPr>
            <p:cNvPr id="27" name="圖片 26"/>
            <p:cNvPicPr>
              <a:picLocks noChangeAspect="1"/>
            </p:cNvPicPr>
            <p:nvPr/>
          </p:nvPicPr>
          <p:blipFill rotWithShape="1">
            <a:blip r:embed="rId5"/>
            <a:srcRect r="97764"/>
            <a:stretch/>
          </p:blipFill>
          <p:spPr>
            <a:xfrm>
              <a:off x="1399926" y="1462154"/>
              <a:ext cx="208741" cy="1630802"/>
            </a:xfrm>
            <a:prstGeom prst="rect">
              <a:avLst/>
            </a:prstGeom>
          </p:spPr>
        </p:pic>
        <p:pic>
          <p:nvPicPr>
            <p:cNvPr id="31" name="圖片 30"/>
            <p:cNvPicPr>
              <a:picLocks noChangeAspect="1"/>
            </p:cNvPicPr>
            <p:nvPr/>
          </p:nvPicPr>
          <p:blipFill rotWithShape="1">
            <a:blip r:embed="rId5"/>
            <a:srcRect l="2070"/>
            <a:stretch/>
          </p:blipFill>
          <p:spPr>
            <a:xfrm>
              <a:off x="1608667" y="1460936"/>
              <a:ext cx="9414877" cy="1630802"/>
            </a:xfrm>
            <a:prstGeom prst="rect">
              <a:avLst/>
            </a:prstGeom>
          </p:spPr>
        </p:pic>
      </p:grpSp>
      <p:graphicFrame>
        <p:nvGraphicFramePr>
          <p:cNvPr id="22" name="表格 21"/>
          <p:cNvGraphicFramePr>
            <a:graphicFrameLocks noGrp="1"/>
          </p:cNvGraphicFramePr>
          <p:nvPr>
            <p:extLst>
              <p:ext uri="{D42A27DB-BD31-4B8C-83A1-F6EECF244321}">
                <p14:modId xmlns:p14="http://schemas.microsoft.com/office/powerpoint/2010/main" val="2020352341"/>
              </p:ext>
            </p:extLst>
          </p:nvPr>
        </p:nvGraphicFramePr>
        <p:xfrm>
          <a:off x="1720451" y="6129551"/>
          <a:ext cx="9263274" cy="548640"/>
        </p:xfrm>
        <a:graphic>
          <a:graphicData uri="http://schemas.openxmlformats.org/drawingml/2006/table">
            <a:tbl>
              <a:tblPr firstRow="1" bandRow="1">
                <a:tableStyleId>{5C22544A-7EE6-4342-B048-85BDC9FD1C3A}</a:tableStyleId>
              </a:tblPr>
              <a:tblGrid>
                <a:gridCol w="1543879">
                  <a:extLst>
                    <a:ext uri="{9D8B030D-6E8A-4147-A177-3AD203B41FA5}">
                      <a16:colId xmlns:a16="http://schemas.microsoft.com/office/drawing/2014/main" val="3051346692"/>
                    </a:ext>
                  </a:extLst>
                </a:gridCol>
                <a:gridCol w="1543879">
                  <a:extLst>
                    <a:ext uri="{9D8B030D-6E8A-4147-A177-3AD203B41FA5}">
                      <a16:colId xmlns:a16="http://schemas.microsoft.com/office/drawing/2014/main" val="3804020349"/>
                    </a:ext>
                  </a:extLst>
                </a:gridCol>
                <a:gridCol w="1543879">
                  <a:extLst>
                    <a:ext uri="{9D8B030D-6E8A-4147-A177-3AD203B41FA5}">
                      <a16:colId xmlns:a16="http://schemas.microsoft.com/office/drawing/2014/main" val="1450574651"/>
                    </a:ext>
                  </a:extLst>
                </a:gridCol>
                <a:gridCol w="1543879">
                  <a:extLst>
                    <a:ext uri="{9D8B030D-6E8A-4147-A177-3AD203B41FA5}">
                      <a16:colId xmlns:a16="http://schemas.microsoft.com/office/drawing/2014/main" val="881406982"/>
                    </a:ext>
                  </a:extLst>
                </a:gridCol>
                <a:gridCol w="1543879">
                  <a:extLst>
                    <a:ext uri="{9D8B030D-6E8A-4147-A177-3AD203B41FA5}">
                      <a16:colId xmlns:a16="http://schemas.microsoft.com/office/drawing/2014/main" val="2748272558"/>
                    </a:ext>
                  </a:extLst>
                </a:gridCol>
                <a:gridCol w="1543879">
                  <a:extLst>
                    <a:ext uri="{9D8B030D-6E8A-4147-A177-3AD203B41FA5}">
                      <a16:colId xmlns:a16="http://schemas.microsoft.com/office/drawing/2014/main" val="1791056107"/>
                    </a:ext>
                  </a:extLst>
                </a:gridCol>
              </a:tblGrid>
              <a:tr h="199439">
                <a:tc>
                  <a:txBody>
                    <a:bodyPr/>
                    <a:lstStyle/>
                    <a:p>
                      <a:pPr algn="ctr"/>
                      <a:r>
                        <a:rPr lang="en-US" sz="1200" b="0" dirty="0">
                          <a:solidFill>
                            <a:schemeClr val="tx1">
                              <a:lumMod val="75000"/>
                              <a:lumOff val="25000"/>
                            </a:schemeClr>
                          </a:solidFill>
                        </a:rPr>
                        <a:t>40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60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80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100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120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200" b="0" dirty="0">
                          <a:solidFill>
                            <a:schemeClr val="tx1">
                              <a:lumMod val="75000"/>
                              <a:lumOff val="25000"/>
                            </a:schemeClr>
                          </a:solidFill>
                        </a:rPr>
                        <a:t>140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83657925"/>
                  </a:ext>
                </a:extLst>
              </a:tr>
              <a:tr h="199439">
                <a:tc>
                  <a:txBody>
                    <a:bodyPr/>
                    <a:lstStyle/>
                    <a:p>
                      <a:pPr algn="ctr"/>
                      <a:endParaRPr lang="en-US" sz="1200" b="0"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200" b="0"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altLang="zh-TW" sz="1200" b="1" dirty="0">
                          <a:solidFill>
                            <a:schemeClr val="tx1">
                              <a:lumMod val="75000"/>
                              <a:lumOff val="25000"/>
                            </a:schemeClr>
                          </a:solidFill>
                        </a:rPr>
                        <a:t>Binary features</a:t>
                      </a:r>
                      <a:endParaRPr lang="en-US" sz="1200" b="1"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en-US" sz="1200" b="0"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200" b="0"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200" b="0"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8903571"/>
                  </a:ext>
                </a:extLst>
              </a:tr>
            </a:tbl>
          </a:graphicData>
        </a:graphic>
      </p:graphicFrame>
    </p:spTree>
    <p:extLst>
      <p:ext uri="{BB962C8B-B14F-4D97-AF65-F5344CB8AC3E}">
        <p14:creationId xmlns:p14="http://schemas.microsoft.com/office/powerpoint/2010/main" val="3820339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i="1" dirty="0">
              <a:latin typeface="Nunito SemiBold" panose="00000700000000000000" pitchFamily="2" charset="0"/>
            </a:endParaRPr>
          </a:p>
        </p:txBody>
      </p:sp>
      <p:graphicFrame>
        <p:nvGraphicFramePr>
          <p:cNvPr id="2" name="表格 1"/>
          <p:cNvGraphicFramePr>
            <a:graphicFrameLocks noGrp="1"/>
          </p:cNvGraphicFramePr>
          <p:nvPr/>
        </p:nvGraphicFramePr>
        <p:xfrm>
          <a:off x="914119" y="1462154"/>
          <a:ext cx="10099264" cy="4925394"/>
        </p:xfrm>
        <a:graphic>
          <a:graphicData uri="http://schemas.openxmlformats.org/drawingml/2006/table">
            <a:tbl>
              <a:tblPr firstRow="1" bandRow="1">
                <a:tableStyleId>{2D5ABB26-0587-4C30-8999-92F81FD0307C}</a:tableStyleId>
              </a:tblPr>
              <a:tblGrid>
                <a:gridCol w="472942">
                  <a:extLst>
                    <a:ext uri="{9D8B030D-6E8A-4147-A177-3AD203B41FA5}">
                      <a16:colId xmlns:a16="http://schemas.microsoft.com/office/drawing/2014/main" val="957308885"/>
                    </a:ext>
                  </a:extLst>
                </a:gridCol>
                <a:gridCol w="9626322">
                  <a:extLst>
                    <a:ext uri="{9D8B030D-6E8A-4147-A177-3AD203B41FA5}">
                      <a16:colId xmlns:a16="http://schemas.microsoft.com/office/drawing/2014/main" val="2216008485"/>
                    </a:ext>
                  </a:extLst>
                </a:gridCol>
              </a:tblGrid>
              <a:tr h="1641798">
                <a:tc>
                  <a:txBody>
                    <a:bodyPr/>
                    <a:lstStyle/>
                    <a:p>
                      <a:pPr algn="ctr"/>
                      <a:r>
                        <a:rPr lang="en-US" altLang="zh-TW" sz="1800" b="1" kern="1200" dirty="0">
                          <a:solidFill>
                            <a:schemeClr val="lt1"/>
                          </a:solidFill>
                          <a:latin typeface="+mn-lt"/>
                          <a:ea typeface="+mn-ea"/>
                          <a:cs typeface="+mn-cs"/>
                        </a:rPr>
                        <a:t>Dataset 1</a:t>
                      </a:r>
                      <a:endParaRPr lang="en-US" sz="1800" b="1" kern="1200" dirty="0">
                        <a:solidFill>
                          <a:schemeClr val="lt1"/>
                        </a:solidFill>
                        <a:latin typeface="+mn-lt"/>
                        <a:ea typeface="+mn-ea"/>
                        <a:cs typeface="+mn-cs"/>
                      </a:endParaRPr>
                    </a:p>
                  </a:txBody>
                  <a:tcPr vert="eaVert" anchor="ctr">
                    <a:lnR>
                      <a:noFill/>
                    </a:lnR>
                    <a:solidFill>
                      <a:srgbClr val="333F50"/>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2575254"/>
                  </a:ext>
                </a:extLst>
              </a:tr>
              <a:tr h="1641798">
                <a:tc>
                  <a:txBody>
                    <a:bodyPr/>
                    <a:lstStyle/>
                    <a:p>
                      <a:pPr algn="ctr"/>
                      <a:r>
                        <a:rPr lang="en-US" altLang="zh-TW" sz="1800" b="1" kern="1200" dirty="0">
                          <a:solidFill>
                            <a:schemeClr val="lt1"/>
                          </a:solidFill>
                          <a:latin typeface="+mn-lt"/>
                          <a:ea typeface="+mn-ea"/>
                          <a:cs typeface="+mn-cs"/>
                        </a:rPr>
                        <a:t>Dataset 2</a:t>
                      </a:r>
                      <a:endParaRPr lang="en-US" sz="1800" b="1" kern="1200" dirty="0">
                        <a:solidFill>
                          <a:schemeClr val="lt1"/>
                        </a:solidFill>
                        <a:latin typeface="+mn-lt"/>
                        <a:ea typeface="+mn-ea"/>
                        <a:cs typeface="+mn-cs"/>
                      </a:endParaRPr>
                    </a:p>
                  </a:txBody>
                  <a:tcPr vert="eaVert" anchor="ctr">
                    <a:lnR>
                      <a:noFill/>
                    </a:lnR>
                    <a:solidFill>
                      <a:srgbClr val="1F497D"/>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04228"/>
                  </a:ext>
                </a:extLst>
              </a:tr>
              <a:tr h="1641798">
                <a:tc>
                  <a:txBody>
                    <a:bodyPr/>
                    <a:lstStyle/>
                    <a:p>
                      <a:pPr algn="ctr"/>
                      <a:r>
                        <a:rPr lang="en-US" altLang="zh-TW" sz="1800" b="1" kern="1200" dirty="0">
                          <a:solidFill>
                            <a:schemeClr val="lt1"/>
                          </a:solidFill>
                          <a:latin typeface="+mn-lt"/>
                          <a:ea typeface="+mn-ea"/>
                          <a:cs typeface="+mn-cs"/>
                        </a:rPr>
                        <a:t>Dataset 3</a:t>
                      </a:r>
                      <a:endParaRPr lang="en-US" sz="1800" b="1" kern="1200" dirty="0">
                        <a:solidFill>
                          <a:schemeClr val="lt1"/>
                        </a:solidFill>
                        <a:latin typeface="+mn-lt"/>
                        <a:ea typeface="+mn-ea"/>
                        <a:cs typeface="+mn-cs"/>
                      </a:endParaRPr>
                    </a:p>
                  </a:txBody>
                  <a:tcPr vert="eaVert" anchor="ctr">
                    <a:lnR>
                      <a:noFill/>
                    </a:lnR>
                    <a:solidFill>
                      <a:srgbClr val="002060"/>
                    </a:solidFill>
                  </a:tcPr>
                </a:tc>
                <a:tc>
                  <a:txBody>
                    <a:bodyPr/>
                    <a:lstStyle/>
                    <a:p>
                      <a:pPr algn="ctr"/>
                      <a:endParaRPr lang="en-US" sz="1800" b="1" kern="1200" dirty="0">
                        <a:solidFill>
                          <a:schemeClr val="lt1"/>
                        </a:solidFill>
                        <a:latin typeface="+mn-lt"/>
                        <a:ea typeface="+mn-ea"/>
                        <a:cs typeface="+mn-cs"/>
                      </a:endParaRPr>
                    </a:p>
                  </a:txBody>
                  <a:tcPr vert="eaVert"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99004105"/>
                  </a:ext>
                </a:extLst>
              </a:tr>
            </a:tbl>
          </a:graphicData>
        </a:graphic>
      </p:graphicFrame>
      <p:pic>
        <p:nvPicPr>
          <p:cNvPr id="12" name="圖片 11"/>
          <p:cNvPicPr>
            <a:picLocks noChangeAspect="1"/>
          </p:cNvPicPr>
          <p:nvPr/>
        </p:nvPicPr>
        <p:blipFill>
          <a:blip r:embed="rId3"/>
          <a:stretch>
            <a:fillRect/>
          </a:stretch>
        </p:blipFill>
        <p:spPr>
          <a:xfrm>
            <a:off x="1401034" y="1459647"/>
            <a:ext cx="9612349" cy="1609048"/>
          </a:xfrm>
          <a:prstGeom prst="rect">
            <a:avLst/>
          </a:prstGeom>
        </p:spPr>
      </p:pic>
      <p:pic>
        <p:nvPicPr>
          <p:cNvPr id="14" name="圖片 13"/>
          <p:cNvPicPr>
            <a:picLocks noChangeAspect="1"/>
          </p:cNvPicPr>
          <p:nvPr/>
        </p:nvPicPr>
        <p:blipFill>
          <a:blip r:embed="rId4"/>
          <a:stretch>
            <a:fillRect/>
          </a:stretch>
        </p:blipFill>
        <p:spPr>
          <a:xfrm>
            <a:off x="1401034" y="3131153"/>
            <a:ext cx="9612349" cy="1594852"/>
          </a:xfrm>
          <a:prstGeom prst="rect">
            <a:avLst/>
          </a:prstGeom>
        </p:spPr>
      </p:pic>
      <p:pic>
        <p:nvPicPr>
          <p:cNvPr id="28" name="圖片 27"/>
          <p:cNvPicPr>
            <a:picLocks noChangeAspect="1"/>
          </p:cNvPicPr>
          <p:nvPr/>
        </p:nvPicPr>
        <p:blipFill>
          <a:blip r:embed="rId5"/>
          <a:stretch>
            <a:fillRect/>
          </a:stretch>
        </p:blipFill>
        <p:spPr>
          <a:xfrm>
            <a:off x="1401034" y="4787209"/>
            <a:ext cx="9612349" cy="1602846"/>
          </a:xfrm>
          <a:prstGeom prst="rect">
            <a:avLst/>
          </a:prstGeom>
        </p:spPr>
      </p:pic>
      <p:graphicFrame>
        <p:nvGraphicFramePr>
          <p:cNvPr id="13" name="表格 12">
            <a:extLst>
              <a:ext uri="{FF2B5EF4-FFF2-40B4-BE49-F238E27FC236}">
                <a16:creationId xmlns:a16="http://schemas.microsoft.com/office/drawing/2014/main" id="{F72DD2A3-2F9C-48AF-A5E3-A06D8640CC7A}"/>
              </a:ext>
            </a:extLst>
          </p:cNvPr>
          <p:cNvGraphicFramePr>
            <a:graphicFrameLocks noGrp="1"/>
          </p:cNvGraphicFramePr>
          <p:nvPr>
            <p:extLst>
              <p:ext uri="{D42A27DB-BD31-4B8C-83A1-F6EECF244321}">
                <p14:modId xmlns:p14="http://schemas.microsoft.com/office/powerpoint/2010/main" val="488559703"/>
              </p:ext>
            </p:extLst>
          </p:nvPr>
        </p:nvGraphicFramePr>
        <p:xfrm>
          <a:off x="1689100" y="5806066"/>
          <a:ext cx="9317940" cy="605734"/>
        </p:xfrm>
        <a:graphic>
          <a:graphicData uri="http://schemas.openxmlformats.org/drawingml/2006/table">
            <a:tbl>
              <a:tblPr firstRow="1" bandRow="1">
                <a:tableStyleId>{5C22544A-7EE6-4342-B048-85BDC9FD1C3A}</a:tableStyleId>
              </a:tblPr>
              <a:tblGrid>
                <a:gridCol w="465897">
                  <a:extLst>
                    <a:ext uri="{9D8B030D-6E8A-4147-A177-3AD203B41FA5}">
                      <a16:colId xmlns:a16="http://schemas.microsoft.com/office/drawing/2014/main" val="653436839"/>
                    </a:ext>
                  </a:extLst>
                </a:gridCol>
                <a:gridCol w="465897">
                  <a:extLst>
                    <a:ext uri="{9D8B030D-6E8A-4147-A177-3AD203B41FA5}">
                      <a16:colId xmlns:a16="http://schemas.microsoft.com/office/drawing/2014/main" val="4075076914"/>
                    </a:ext>
                  </a:extLst>
                </a:gridCol>
                <a:gridCol w="465897">
                  <a:extLst>
                    <a:ext uri="{9D8B030D-6E8A-4147-A177-3AD203B41FA5}">
                      <a16:colId xmlns:a16="http://schemas.microsoft.com/office/drawing/2014/main" val="3482459056"/>
                    </a:ext>
                  </a:extLst>
                </a:gridCol>
                <a:gridCol w="465897">
                  <a:extLst>
                    <a:ext uri="{9D8B030D-6E8A-4147-A177-3AD203B41FA5}">
                      <a16:colId xmlns:a16="http://schemas.microsoft.com/office/drawing/2014/main" val="517009710"/>
                    </a:ext>
                  </a:extLst>
                </a:gridCol>
                <a:gridCol w="465897">
                  <a:extLst>
                    <a:ext uri="{9D8B030D-6E8A-4147-A177-3AD203B41FA5}">
                      <a16:colId xmlns:a16="http://schemas.microsoft.com/office/drawing/2014/main" val="642869118"/>
                    </a:ext>
                  </a:extLst>
                </a:gridCol>
                <a:gridCol w="465897">
                  <a:extLst>
                    <a:ext uri="{9D8B030D-6E8A-4147-A177-3AD203B41FA5}">
                      <a16:colId xmlns:a16="http://schemas.microsoft.com/office/drawing/2014/main" val="2187397629"/>
                    </a:ext>
                  </a:extLst>
                </a:gridCol>
                <a:gridCol w="465897">
                  <a:extLst>
                    <a:ext uri="{9D8B030D-6E8A-4147-A177-3AD203B41FA5}">
                      <a16:colId xmlns:a16="http://schemas.microsoft.com/office/drawing/2014/main" val="3676660289"/>
                    </a:ext>
                  </a:extLst>
                </a:gridCol>
                <a:gridCol w="465897">
                  <a:extLst>
                    <a:ext uri="{9D8B030D-6E8A-4147-A177-3AD203B41FA5}">
                      <a16:colId xmlns:a16="http://schemas.microsoft.com/office/drawing/2014/main" val="2864291957"/>
                    </a:ext>
                  </a:extLst>
                </a:gridCol>
                <a:gridCol w="465897">
                  <a:extLst>
                    <a:ext uri="{9D8B030D-6E8A-4147-A177-3AD203B41FA5}">
                      <a16:colId xmlns:a16="http://schemas.microsoft.com/office/drawing/2014/main" val="3502343873"/>
                    </a:ext>
                  </a:extLst>
                </a:gridCol>
                <a:gridCol w="465897">
                  <a:extLst>
                    <a:ext uri="{9D8B030D-6E8A-4147-A177-3AD203B41FA5}">
                      <a16:colId xmlns:a16="http://schemas.microsoft.com/office/drawing/2014/main" val="1953448204"/>
                    </a:ext>
                  </a:extLst>
                </a:gridCol>
                <a:gridCol w="465897">
                  <a:extLst>
                    <a:ext uri="{9D8B030D-6E8A-4147-A177-3AD203B41FA5}">
                      <a16:colId xmlns:a16="http://schemas.microsoft.com/office/drawing/2014/main" val="3461022136"/>
                    </a:ext>
                  </a:extLst>
                </a:gridCol>
                <a:gridCol w="465897">
                  <a:extLst>
                    <a:ext uri="{9D8B030D-6E8A-4147-A177-3AD203B41FA5}">
                      <a16:colId xmlns:a16="http://schemas.microsoft.com/office/drawing/2014/main" val="1376422181"/>
                    </a:ext>
                  </a:extLst>
                </a:gridCol>
                <a:gridCol w="465897">
                  <a:extLst>
                    <a:ext uri="{9D8B030D-6E8A-4147-A177-3AD203B41FA5}">
                      <a16:colId xmlns:a16="http://schemas.microsoft.com/office/drawing/2014/main" val="4174219331"/>
                    </a:ext>
                  </a:extLst>
                </a:gridCol>
                <a:gridCol w="465897">
                  <a:extLst>
                    <a:ext uri="{9D8B030D-6E8A-4147-A177-3AD203B41FA5}">
                      <a16:colId xmlns:a16="http://schemas.microsoft.com/office/drawing/2014/main" val="3207883953"/>
                    </a:ext>
                  </a:extLst>
                </a:gridCol>
                <a:gridCol w="465897">
                  <a:extLst>
                    <a:ext uri="{9D8B030D-6E8A-4147-A177-3AD203B41FA5}">
                      <a16:colId xmlns:a16="http://schemas.microsoft.com/office/drawing/2014/main" val="3178850808"/>
                    </a:ext>
                  </a:extLst>
                </a:gridCol>
                <a:gridCol w="465897">
                  <a:extLst>
                    <a:ext uri="{9D8B030D-6E8A-4147-A177-3AD203B41FA5}">
                      <a16:colId xmlns:a16="http://schemas.microsoft.com/office/drawing/2014/main" val="1199434512"/>
                    </a:ext>
                  </a:extLst>
                </a:gridCol>
                <a:gridCol w="465897">
                  <a:extLst>
                    <a:ext uri="{9D8B030D-6E8A-4147-A177-3AD203B41FA5}">
                      <a16:colId xmlns:a16="http://schemas.microsoft.com/office/drawing/2014/main" val="529548148"/>
                    </a:ext>
                  </a:extLst>
                </a:gridCol>
                <a:gridCol w="465897">
                  <a:extLst>
                    <a:ext uri="{9D8B030D-6E8A-4147-A177-3AD203B41FA5}">
                      <a16:colId xmlns:a16="http://schemas.microsoft.com/office/drawing/2014/main" val="3788261577"/>
                    </a:ext>
                  </a:extLst>
                </a:gridCol>
                <a:gridCol w="465897">
                  <a:extLst>
                    <a:ext uri="{9D8B030D-6E8A-4147-A177-3AD203B41FA5}">
                      <a16:colId xmlns:a16="http://schemas.microsoft.com/office/drawing/2014/main" val="2358498159"/>
                    </a:ext>
                  </a:extLst>
                </a:gridCol>
                <a:gridCol w="465897">
                  <a:extLst>
                    <a:ext uri="{9D8B030D-6E8A-4147-A177-3AD203B41FA5}">
                      <a16:colId xmlns:a16="http://schemas.microsoft.com/office/drawing/2014/main" val="3018277387"/>
                    </a:ext>
                  </a:extLst>
                </a:gridCol>
              </a:tblGrid>
              <a:tr h="172825">
                <a:tc>
                  <a:txBody>
                    <a:bodyPr/>
                    <a:lstStyle/>
                    <a:p>
                      <a:pPr algn="ctr"/>
                      <a:r>
                        <a:rPr lang="en-US" altLang="zh-TW" sz="800" b="1" dirty="0"/>
                        <a:t>One</a:t>
                      </a:r>
                      <a:br>
                        <a:rPr lang="en-US" altLang="zh-TW" sz="800" b="1" dirty="0"/>
                      </a:br>
                      <a:r>
                        <a:rPr lang="en-US" altLang="zh-TW" sz="800" b="1" dirty="0"/>
                        <a:t>Hot</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800" b="1" dirty="0"/>
                        <a:t>Binary</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endParaRPr lang="en-US" altLang="zh-TW" sz="7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Target</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800" b="1" dirty="0"/>
                        <a:t>Sum</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800" b="1" dirty="0"/>
                        <a:t>Purity</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800" b="1" dirty="0"/>
                        <a:t>FI</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800" b="1" dirty="0"/>
                        <a:t>RND</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800" b="1" dirty="0"/>
                        <a:t>Sum</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800" b="1" dirty="0"/>
                        <a:t>Purity</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800" b="1" dirty="0"/>
                        <a:t>FI</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800" b="1" dirty="0"/>
                        <a:t>RND</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800" b="1" dirty="0"/>
                        <a:t>Sum</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800" b="1" dirty="0"/>
                        <a:t>Purity</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800" b="1" dirty="0"/>
                        <a:t>FI</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800" b="1" dirty="0"/>
                        <a:t>RND</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800" b="1" dirty="0"/>
                        <a:t>Sum</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800" b="1" dirty="0"/>
                        <a:t>Purity</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800" b="1" dirty="0"/>
                        <a:t>FI</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800" b="1" dirty="0"/>
                        <a:t>RND</a:t>
                      </a:r>
                      <a:endParaRPr lang="zh-TW" altLang="en-US" sz="800" b="1" dirty="0"/>
                    </a:p>
                  </a:txBody>
                  <a:tcPr marL="63364" marR="63364" marT="31683" marB="316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159899">
                <a:tc gridSpan="4">
                  <a:txBody>
                    <a:bodyPr/>
                    <a:lstStyle/>
                    <a:p>
                      <a:pPr algn="ctr"/>
                      <a:r>
                        <a:rPr lang="en-US" altLang="zh-TW" sz="1400" b="1" dirty="0">
                          <a:solidFill>
                            <a:schemeClr val="bg1"/>
                          </a:solidFill>
                        </a:rPr>
                        <a:t>Traditional</a:t>
                      </a:r>
                      <a:endParaRPr lang="zh-TW" altLang="en-US" sz="1400" b="1" dirty="0">
                        <a:solidFill>
                          <a:schemeClr val="bg1"/>
                        </a:solidFill>
                      </a:endParaRPr>
                    </a:p>
                  </a:txBody>
                  <a:tcPr marL="85168" marR="85168" marT="42584" marB="42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400" b="1" dirty="0">
                          <a:solidFill>
                            <a:schemeClr val="bg1"/>
                          </a:solidFill>
                        </a:rPr>
                        <a:t>Default</a:t>
                      </a:r>
                      <a:endParaRPr lang="zh-TW" altLang="en-US" sz="1400" b="1" dirty="0">
                        <a:solidFill>
                          <a:schemeClr val="bg1"/>
                        </a:solidFill>
                      </a:endParaRPr>
                    </a:p>
                  </a:txBody>
                  <a:tcPr marL="85168" marR="85168" marT="42584" marB="42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Correlation</a:t>
                      </a:r>
                      <a:endParaRPr lang="zh-TW" altLang="en-US" sz="1400" b="1" dirty="0">
                        <a:solidFill>
                          <a:schemeClr val="bg1"/>
                        </a:solidFill>
                      </a:endParaRPr>
                    </a:p>
                  </a:txBody>
                  <a:tcPr marL="85168" marR="85168" marT="42584" marB="42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PCA</a:t>
                      </a:r>
                      <a:endParaRPr lang="zh-TW" altLang="en-US" sz="1400" b="1" dirty="0">
                        <a:solidFill>
                          <a:schemeClr val="bg1"/>
                        </a:solidFill>
                      </a:endParaRPr>
                    </a:p>
                  </a:txBody>
                  <a:tcPr marL="85168" marR="85168" marT="42584" marB="42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400" b="1" dirty="0">
                          <a:solidFill>
                            <a:schemeClr val="bg1"/>
                          </a:solidFill>
                        </a:rPr>
                        <a:t>RND</a:t>
                      </a:r>
                      <a:endParaRPr lang="zh-TW" altLang="en-US" sz="1400" b="1" dirty="0">
                        <a:solidFill>
                          <a:schemeClr val="bg1"/>
                        </a:solidFill>
                      </a:endParaRPr>
                    </a:p>
                  </a:txBody>
                  <a:tcPr marL="85168" marR="85168" marT="42584" marB="42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bl>
          </a:graphicData>
        </a:graphic>
      </p:graphicFrame>
    </p:spTree>
    <p:extLst>
      <p:ext uri="{BB962C8B-B14F-4D97-AF65-F5344CB8AC3E}">
        <p14:creationId xmlns:p14="http://schemas.microsoft.com/office/powerpoint/2010/main" val="3948937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3748224950"/>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-Dimension reduction</a:t>
            </a:r>
            <a:endParaRPr lang="zh-TW" altLang="en-US" i="1" dirty="0">
              <a:latin typeface="Nunito SemiBold" panose="00000700000000000000" pitchFamily="2" charset="0"/>
            </a:endParaRPr>
          </a:p>
        </p:txBody>
      </p:sp>
      <p:pic>
        <p:nvPicPr>
          <p:cNvPr id="8" name="圖片 7">
            <a:extLst>
              <a:ext uri="{FF2B5EF4-FFF2-40B4-BE49-F238E27FC236}">
                <a16:creationId xmlns:a16="http://schemas.microsoft.com/office/drawing/2014/main" id="{D6D462C6-92FB-4C03-AB00-ABB34757B959}"/>
              </a:ext>
            </a:extLst>
          </p:cNvPr>
          <p:cNvPicPr>
            <a:picLocks noChangeAspect="1"/>
          </p:cNvPicPr>
          <p:nvPr/>
        </p:nvPicPr>
        <p:blipFill rotWithShape="1">
          <a:blip r:embed="rId3"/>
          <a:srcRect l="1111" t="6309" r="7545" b="2763"/>
          <a:stretch/>
        </p:blipFill>
        <p:spPr>
          <a:xfrm>
            <a:off x="4317534" y="2165386"/>
            <a:ext cx="3475486" cy="3019024"/>
          </a:xfrm>
          <a:prstGeom prst="rect">
            <a:avLst/>
          </a:prstGeom>
        </p:spPr>
      </p:pic>
      <p:pic>
        <p:nvPicPr>
          <p:cNvPr id="10" name="圖片 9">
            <a:extLst>
              <a:ext uri="{FF2B5EF4-FFF2-40B4-BE49-F238E27FC236}">
                <a16:creationId xmlns:a16="http://schemas.microsoft.com/office/drawing/2014/main" id="{DDFFBB70-0AFC-4B7C-B88B-C11148EE6119}"/>
              </a:ext>
            </a:extLst>
          </p:cNvPr>
          <p:cNvPicPr>
            <a:picLocks noChangeAspect="1"/>
          </p:cNvPicPr>
          <p:nvPr/>
        </p:nvPicPr>
        <p:blipFill rotWithShape="1">
          <a:blip r:embed="rId4"/>
          <a:srcRect l="1978" t="7052" r="6785" b="1880"/>
          <a:stretch/>
        </p:blipFill>
        <p:spPr>
          <a:xfrm>
            <a:off x="8183843" y="2167756"/>
            <a:ext cx="3475486" cy="3019024"/>
          </a:xfrm>
          <a:prstGeom prst="rect">
            <a:avLst/>
          </a:prstGeom>
        </p:spPr>
      </p:pic>
      <p:pic>
        <p:nvPicPr>
          <p:cNvPr id="11" name="圖片 10">
            <a:extLst>
              <a:ext uri="{FF2B5EF4-FFF2-40B4-BE49-F238E27FC236}">
                <a16:creationId xmlns:a16="http://schemas.microsoft.com/office/drawing/2014/main" id="{88DF9215-0511-4607-9C33-D3B91CECAC44}"/>
              </a:ext>
            </a:extLst>
          </p:cNvPr>
          <p:cNvPicPr>
            <a:picLocks noChangeAspect="1"/>
          </p:cNvPicPr>
          <p:nvPr/>
        </p:nvPicPr>
        <p:blipFill rotWithShape="1">
          <a:blip r:embed="rId5"/>
          <a:srcRect l="2309" t="7193" r="6945" b="2791"/>
          <a:stretch/>
        </p:blipFill>
        <p:spPr>
          <a:xfrm>
            <a:off x="542251" y="2165386"/>
            <a:ext cx="3489993" cy="3021394"/>
          </a:xfrm>
          <a:prstGeom prst="rect">
            <a:avLst/>
          </a:prstGeom>
        </p:spPr>
      </p:pic>
    </p:spTree>
    <p:extLst>
      <p:ext uri="{BB962C8B-B14F-4D97-AF65-F5344CB8AC3E}">
        <p14:creationId xmlns:p14="http://schemas.microsoft.com/office/powerpoint/2010/main" val="1705959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D7D9F16-480D-4EAC-AEC3-D95BCF0CE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75" y="2070158"/>
            <a:ext cx="3600000" cy="3600000"/>
          </a:xfrm>
          <a:prstGeom prst="rect">
            <a:avLst/>
          </a:prstGeom>
        </p:spPr>
      </p:pic>
      <p:graphicFrame>
        <p:nvGraphicFramePr>
          <p:cNvPr id="12" name="表格 11">
            <a:extLst>
              <a:ext uri="{FF2B5EF4-FFF2-40B4-BE49-F238E27FC236}">
                <a16:creationId xmlns:a16="http://schemas.microsoft.com/office/drawing/2014/main" id="{7C8D287C-87F6-4F53-AE11-ED4035D0A2A6}"/>
              </a:ext>
            </a:extLst>
          </p:cNvPr>
          <p:cNvGraphicFramePr>
            <a:graphicFrameLocks noGrp="1"/>
          </p:cNvGraphicFramePr>
          <p:nvPr>
            <p:extLst>
              <p:ext uri="{D42A27DB-BD31-4B8C-83A1-F6EECF244321}">
                <p14:modId xmlns:p14="http://schemas.microsoft.com/office/powerpoint/2010/main" val="2459579601"/>
              </p:ext>
            </p:extLst>
          </p:nvPr>
        </p:nvGraphicFramePr>
        <p:xfrm>
          <a:off x="425175" y="1625537"/>
          <a:ext cx="11341650" cy="3631167"/>
        </p:xfrm>
        <a:graphic>
          <a:graphicData uri="http://schemas.openxmlformats.org/drawingml/2006/table">
            <a:tbl>
              <a:tblPr firstRow="1" bandRow="1">
                <a:tableStyleId>{5C22544A-7EE6-4342-B048-85BDC9FD1C3A}</a:tableStyleId>
              </a:tblPr>
              <a:tblGrid>
                <a:gridCol w="3780550">
                  <a:extLst>
                    <a:ext uri="{9D8B030D-6E8A-4147-A177-3AD203B41FA5}">
                      <a16:colId xmlns:a16="http://schemas.microsoft.com/office/drawing/2014/main" val="1911420301"/>
                    </a:ext>
                  </a:extLst>
                </a:gridCol>
                <a:gridCol w="3780550">
                  <a:extLst>
                    <a:ext uri="{9D8B030D-6E8A-4147-A177-3AD203B41FA5}">
                      <a16:colId xmlns:a16="http://schemas.microsoft.com/office/drawing/2014/main" val="619973117"/>
                    </a:ext>
                  </a:extLst>
                </a:gridCol>
                <a:gridCol w="3780550">
                  <a:extLst>
                    <a:ext uri="{9D8B030D-6E8A-4147-A177-3AD203B41FA5}">
                      <a16:colId xmlns:a16="http://schemas.microsoft.com/office/drawing/2014/main" val="3477288017"/>
                    </a:ext>
                  </a:extLst>
                </a:gridCol>
              </a:tblGrid>
              <a:tr h="341516">
                <a:tc>
                  <a:txBody>
                    <a:bodyPr/>
                    <a:lstStyle/>
                    <a:p>
                      <a:pPr algn="ctr"/>
                      <a:r>
                        <a:rPr lang="en-US" altLang="zh-TW" dirty="0"/>
                        <a:t>Sum</a:t>
                      </a:r>
                      <a:endParaRPr lang="zh-TW" altLang="en-US" dirty="0"/>
                    </a:p>
                  </a:txBody>
                  <a:tcPr anchor="ctr">
                    <a:lnB w="12700" cap="flat" cmpd="sng" algn="ctr">
                      <a:noFill/>
                      <a:prstDash val="solid"/>
                      <a:round/>
                      <a:headEnd type="none" w="med" len="med"/>
                      <a:tailEnd type="none" w="med" len="med"/>
                    </a:lnB>
                    <a:solidFill>
                      <a:srgbClr val="D6C9B9"/>
                    </a:solidFill>
                  </a:tcPr>
                </a:tc>
                <a:tc>
                  <a:txBody>
                    <a:bodyPr/>
                    <a:lstStyle/>
                    <a:p>
                      <a:pPr algn="ctr"/>
                      <a:r>
                        <a:rPr lang="en-US" altLang="zh-TW" dirty="0"/>
                        <a:t>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RND</a:t>
                      </a:r>
                      <a:endParaRPr lang="zh-TW" altLang="en-US" dirty="0"/>
                    </a:p>
                  </a:txBody>
                  <a:tcPr anchor="ctr">
                    <a:lnB w="12700" cap="flat" cmpd="sng" algn="ctr">
                      <a:noFill/>
                      <a:prstDash val="solid"/>
                      <a:round/>
                      <a:headEnd type="none" w="med" len="med"/>
                      <a:tailEnd type="none" w="med" len="med"/>
                    </a:lnB>
                    <a:solidFill>
                      <a:srgbClr val="D79DA7"/>
                    </a:solidFill>
                  </a:tcPr>
                </a:tc>
                <a:extLst>
                  <a:ext uri="{0D108BD9-81ED-4DB2-BD59-A6C34878D82A}">
                    <a16:rowId xmlns:a16="http://schemas.microsoft.com/office/drawing/2014/main" val="575300216"/>
                  </a:ext>
                </a:extLst>
              </a:tr>
              <a:tr h="3265407">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4" name="圖片 3">
            <a:extLst>
              <a:ext uri="{FF2B5EF4-FFF2-40B4-BE49-F238E27FC236}">
                <a16:creationId xmlns:a16="http://schemas.microsoft.com/office/drawing/2014/main" id="{A172EF6D-5038-4393-9DDC-3F6DAD14C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998" y="2070158"/>
            <a:ext cx="3600000" cy="3600000"/>
          </a:xfrm>
          <a:prstGeom prst="rect">
            <a:avLst/>
          </a:prstGeom>
        </p:spPr>
      </p:pic>
      <p:pic>
        <p:nvPicPr>
          <p:cNvPr id="10" name="圖片 9">
            <a:extLst>
              <a:ext uri="{FF2B5EF4-FFF2-40B4-BE49-F238E27FC236}">
                <a16:creationId xmlns:a16="http://schemas.microsoft.com/office/drawing/2014/main" id="{3447923D-0D1D-45B9-AC8D-004432743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425" y="2070158"/>
            <a:ext cx="3600000" cy="3600000"/>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Simulated data</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-Dimension reduction</a:t>
            </a:r>
            <a:endParaRPr lang="zh-TW" altLang="en-US" i="1" dirty="0">
              <a:latin typeface="Nunito Light" panose="00000400000000000000" pitchFamily="2" charset="0"/>
            </a:endParaRPr>
          </a:p>
        </p:txBody>
      </p:sp>
    </p:spTree>
    <p:extLst>
      <p:ext uri="{BB962C8B-B14F-4D97-AF65-F5344CB8AC3E}">
        <p14:creationId xmlns:p14="http://schemas.microsoft.com/office/powerpoint/2010/main" val="4033317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群組 60">
            <a:extLst>
              <a:ext uri="{FF2B5EF4-FFF2-40B4-BE49-F238E27FC236}">
                <a16:creationId xmlns:a16="http://schemas.microsoft.com/office/drawing/2014/main" id="{6A3726D3-5715-448F-97AF-2F1DB2D9AE2A}"/>
              </a:ext>
            </a:extLst>
          </p:cNvPr>
          <p:cNvGrpSpPr/>
          <p:nvPr/>
        </p:nvGrpSpPr>
        <p:grpSpPr>
          <a:xfrm>
            <a:off x="4977138" y="930354"/>
            <a:ext cx="3864937" cy="1282341"/>
            <a:chOff x="4977138" y="956232"/>
            <a:chExt cx="3864937" cy="1282341"/>
          </a:xfrm>
        </p:grpSpPr>
        <p:sp>
          <p:nvSpPr>
            <p:cNvPr id="59" name="箭號: 迴轉箭號 58">
              <a:extLst>
                <a:ext uri="{FF2B5EF4-FFF2-40B4-BE49-F238E27FC236}">
                  <a16:creationId xmlns:a16="http://schemas.microsoft.com/office/drawing/2014/main" id="{7F2A4C88-3E65-4EC8-B959-2FC2B903A212}"/>
                </a:ext>
              </a:extLst>
            </p:cNvPr>
            <p:cNvSpPr/>
            <p:nvPr/>
          </p:nvSpPr>
          <p:spPr>
            <a:xfrm>
              <a:off x="4977138" y="988096"/>
              <a:ext cx="3864937" cy="1250477"/>
            </a:xfrm>
            <a:prstGeom prst="uturnArrow">
              <a:avLst/>
            </a:prstGeom>
            <a:solidFill>
              <a:srgbClr val="A0522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文字方塊 61">
              <a:extLst>
                <a:ext uri="{FF2B5EF4-FFF2-40B4-BE49-F238E27FC236}">
                  <a16:creationId xmlns:a16="http://schemas.microsoft.com/office/drawing/2014/main" id="{E25F4207-60BF-4025-B85B-361B2A71A5AC}"/>
                </a:ext>
              </a:extLst>
            </p:cNvPr>
            <p:cNvSpPr txBox="1"/>
            <p:nvPr/>
          </p:nvSpPr>
          <p:spPr>
            <a:xfrm>
              <a:off x="4977138" y="956232"/>
              <a:ext cx="3675156" cy="369332"/>
            </a:xfrm>
            <a:prstGeom prst="rect">
              <a:avLst/>
            </a:prstGeom>
            <a:noFill/>
          </p:spPr>
          <p:txBody>
            <a:bodyPr wrap="square" rtlCol="0">
              <a:spAutoFit/>
            </a:bodyPr>
            <a:lstStyle/>
            <a:p>
              <a:pPr algn="ctr"/>
              <a:r>
                <a:rPr lang="en-US" altLang="zh-TW" dirty="0">
                  <a:solidFill>
                    <a:schemeClr val="bg1"/>
                  </a:solidFill>
                </a:rPr>
                <a:t>Variable Encoding</a:t>
              </a:r>
              <a:endParaRPr lang="zh-TW" altLang="en-US" dirty="0">
                <a:solidFill>
                  <a:schemeClr val="bg1"/>
                </a:solidFill>
              </a:endParaRPr>
            </a:p>
          </p:txBody>
        </p:sp>
      </p:grpSp>
      <p:sp>
        <p:nvSpPr>
          <p:cNvPr id="6" name="標題 1">
            <a:extLst>
              <a:ext uri="{FF2B5EF4-FFF2-40B4-BE49-F238E27FC236}">
                <a16:creationId xmlns:a16="http://schemas.microsoft.com/office/drawing/2014/main" id="{7603BC1B-032D-417F-9691-8BB5A55C0068}"/>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58" name="頁尾版面配置區 3">
            <a:extLst>
              <a:ext uri="{FF2B5EF4-FFF2-40B4-BE49-F238E27FC236}">
                <a16:creationId xmlns:a16="http://schemas.microsoft.com/office/drawing/2014/main" id="{4B29A0D5-7187-4662-B82E-B3B34328FA1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2050"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427" y="1785061"/>
            <a:ext cx="2620962" cy="4334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9D181A96-1E13-4B6A-9BD2-BBDAD46D0468}"/>
              </a:ext>
            </a:extLst>
          </p:cNvPr>
          <p:cNvGraphicFramePr>
            <a:graphicFrameLocks noGrp="1"/>
          </p:cNvGraphicFramePr>
          <p:nvPr>
            <p:extLst>
              <p:ext uri="{D42A27DB-BD31-4B8C-83A1-F6EECF244321}">
                <p14:modId xmlns:p14="http://schemas.microsoft.com/office/powerpoint/2010/main" val="446297053"/>
              </p:ext>
            </p:extLst>
          </p:nvPr>
        </p:nvGraphicFramePr>
        <p:xfrm>
          <a:off x="4437828" y="1938644"/>
          <a:ext cx="6396959" cy="4116587"/>
        </p:xfrm>
        <a:graphic>
          <a:graphicData uri="http://schemas.openxmlformats.org/drawingml/2006/table">
            <a:tbl>
              <a:tblPr firstRow="1" firstCol="1" bandRow="1">
                <a:tableStyleId>{5C22544A-7EE6-4342-B048-85BDC9FD1C3A}</a:tableStyleId>
              </a:tblPr>
              <a:tblGrid>
                <a:gridCol w="1371930">
                  <a:extLst>
                    <a:ext uri="{9D8B030D-6E8A-4147-A177-3AD203B41FA5}">
                      <a16:colId xmlns:a16="http://schemas.microsoft.com/office/drawing/2014/main" val="3578860700"/>
                    </a:ext>
                  </a:extLst>
                </a:gridCol>
                <a:gridCol w="237359">
                  <a:extLst>
                    <a:ext uri="{9D8B030D-6E8A-4147-A177-3AD203B41FA5}">
                      <a16:colId xmlns:a16="http://schemas.microsoft.com/office/drawing/2014/main" val="1858247159"/>
                    </a:ext>
                  </a:extLst>
                </a:gridCol>
                <a:gridCol w="957534">
                  <a:extLst>
                    <a:ext uri="{9D8B030D-6E8A-4147-A177-3AD203B41FA5}">
                      <a16:colId xmlns:a16="http://schemas.microsoft.com/office/drawing/2014/main" val="1022636242"/>
                    </a:ext>
                  </a:extLst>
                </a:gridCol>
                <a:gridCol w="478767">
                  <a:extLst>
                    <a:ext uri="{9D8B030D-6E8A-4147-A177-3AD203B41FA5}">
                      <a16:colId xmlns:a16="http://schemas.microsoft.com/office/drawing/2014/main" val="3105223523"/>
                    </a:ext>
                  </a:extLst>
                </a:gridCol>
                <a:gridCol w="478767">
                  <a:extLst>
                    <a:ext uri="{9D8B030D-6E8A-4147-A177-3AD203B41FA5}">
                      <a16:colId xmlns:a16="http://schemas.microsoft.com/office/drawing/2014/main" val="3093502260"/>
                    </a:ext>
                  </a:extLst>
                </a:gridCol>
                <a:gridCol w="478767">
                  <a:extLst>
                    <a:ext uri="{9D8B030D-6E8A-4147-A177-3AD203B41FA5}">
                      <a16:colId xmlns:a16="http://schemas.microsoft.com/office/drawing/2014/main" val="3409361501"/>
                    </a:ext>
                  </a:extLst>
                </a:gridCol>
                <a:gridCol w="478767">
                  <a:extLst>
                    <a:ext uri="{9D8B030D-6E8A-4147-A177-3AD203B41FA5}">
                      <a16:colId xmlns:a16="http://schemas.microsoft.com/office/drawing/2014/main" val="2587219409"/>
                    </a:ext>
                  </a:extLst>
                </a:gridCol>
                <a:gridCol w="478767">
                  <a:extLst>
                    <a:ext uri="{9D8B030D-6E8A-4147-A177-3AD203B41FA5}">
                      <a16:colId xmlns:a16="http://schemas.microsoft.com/office/drawing/2014/main" val="1833217699"/>
                    </a:ext>
                  </a:extLst>
                </a:gridCol>
                <a:gridCol w="478767">
                  <a:extLst>
                    <a:ext uri="{9D8B030D-6E8A-4147-A177-3AD203B41FA5}">
                      <a16:colId xmlns:a16="http://schemas.microsoft.com/office/drawing/2014/main" val="1224871672"/>
                    </a:ext>
                  </a:extLst>
                </a:gridCol>
                <a:gridCol w="957534">
                  <a:extLst>
                    <a:ext uri="{9D8B030D-6E8A-4147-A177-3AD203B41FA5}">
                      <a16:colId xmlns:a16="http://schemas.microsoft.com/office/drawing/2014/main" val="2945624008"/>
                    </a:ext>
                  </a:extLst>
                </a:gridCol>
              </a:tblGrid>
              <a:tr h="567442">
                <a:tc>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Categorical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6666"/>
                    </a:solidFill>
                  </a:tcPr>
                </a:tc>
                <a:tc rowSpan="12">
                  <a:txBody>
                    <a:bodyPr/>
                    <a:lstStyle/>
                    <a:p>
                      <a:pPr algn="ctr">
                        <a:lnSpc>
                          <a:spcPct val="150000"/>
                        </a:lnSpc>
                        <a:spcAft>
                          <a:spcPts val="0"/>
                        </a:spcAft>
                      </a:pPr>
                      <a:endParaRPr lang="zh-TW" altLang="en-US" sz="16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lnSpc>
                          <a:spcPct val="150000"/>
                        </a:lnSpc>
                        <a:spcAft>
                          <a:spcPts val="0"/>
                        </a:spcAft>
                      </a:pPr>
                      <a:r>
                        <a:rPr lang="en-US" altLang="zh-TW" sz="160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Numerical</a:t>
                      </a:r>
                      <a:endParaRPr lang="zh-TW" sz="160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599"/>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650034671"/>
                  </a:ext>
                </a:extLst>
              </a:tr>
              <a:tr h="567442">
                <a:tc>
                  <a:txBody>
                    <a:bodyPr/>
                    <a:lstStyle/>
                    <a:p>
                      <a:pPr algn="ctr">
                        <a:lnSpc>
                          <a:spcPct val="150000"/>
                        </a:lnSpc>
                        <a:spcAft>
                          <a:spcPts val="0"/>
                        </a:spcAft>
                      </a:pPr>
                      <a:r>
                        <a:rPr lang="en-US" altLang="zh-TW" sz="1400" b="0" i="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T w="12700" cap="flat" cmpd="sng" algn="ctr">
                      <a:noFill/>
                      <a:prstDash val="solid"/>
                      <a:round/>
                      <a:headEnd type="none" w="med" len="med"/>
                      <a:tailEnd type="none" w="med" len="med"/>
                    </a:lnT>
                    <a:lnB w="12700" cmpd="sng">
                      <a:noFill/>
                    </a:lnB>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Ordinal</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grid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Binary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gridSpan="4">
                  <a:txBody>
                    <a:bodyPr/>
                    <a:lstStyle/>
                    <a:p>
                      <a:pPr marL="0" algn="ctr" defTabSz="914400" rtl="0" eaLnBrk="1" latinLnBrk="0" hangingPunct="1">
                        <a:lnSpc>
                          <a:spcPct val="150000"/>
                        </a:lnSpc>
                        <a:spcAft>
                          <a:spcPts val="0"/>
                        </a:spcAft>
                      </a:pPr>
                      <a:r>
                        <a:rPr lang="en-US" altLang="zh-TW" sz="1400" b="0" i="0" kern="100" dirty="0" err="1">
                          <a:solidFill>
                            <a:schemeClr val="tx1"/>
                          </a:solidFill>
                          <a:effectLst/>
                          <a:latin typeface="Calibri" panose="020F0502020204030204" pitchFamily="34" charset="0"/>
                          <a:ea typeface="標楷體" panose="03000509000000000000" pitchFamily="65" charset="-120"/>
                          <a:cs typeface="Calibri" panose="020F0502020204030204" pitchFamily="34" charset="0"/>
                        </a:rPr>
                        <a:t>OneHot</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marL="0" algn="ctr" defTabSz="914400" rtl="0" eaLnBrk="1" latinLnBrk="0" hangingPunct="1">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Frequency</a:t>
                      </a:r>
                      <a:endParaRPr lang="zh-TW" altLang="en-US" sz="1400" b="0" i="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796346"/>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Taipei</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vMerge="1">
                  <a:txBody>
                    <a:bodyPr/>
                    <a:lstStyle/>
                    <a:p>
                      <a:endParaRPr lang="zh-TW" altLang="en-US"/>
                    </a:p>
                  </a:txBody>
                  <a:tcPr/>
                </a:tc>
                <a:tc hMerge="1" vMerge="1">
                  <a:txBody>
                    <a:bodyPr/>
                    <a:lstStyle/>
                    <a:p>
                      <a:endParaRPr lang="zh-TW" altLang="en-US"/>
                    </a:p>
                  </a:txBody>
                  <a:tcPr/>
                </a:tc>
                <a:tc gridSpan="4"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997161697"/>
                  </a:ext>
                </a:extLst>
              </a:tr>
              <a:tr h="568608">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064743"/>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a:t>
                      </a:r>
                      <a:r>
                        <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 </a:t>
                      </a: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York</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219106826"/>
                  </a:ext>
                </a:extLst>
              </a:tr>
              <a:tr h="569774">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8196702"/>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London</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89704732"/>
                  </a:ext>
                </a:extLst>
              </a:tr>
              <a:tr h="570941">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16514"/>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32965373"/>
                  </a:ext>
                </a:extLst>
              </a:tr>
              <a:tr h="572107">
                <a:tc vMerge="1">
                  <a:txBody>
                    <a:bodyPr/>
                    <a:lstStyle/>
                    <a:p>
                      <a:endParaRPr lang="zh-TW" altLang="en-US"/>
                    </a:p>
                  </a:txBody>
                  <a:tcPr/>
                </a:tc>
                <a:tc vMerge="1">
                  <a:txBody>
                    <a:bodyPr/>
                    <a:lstStyle/>
                    <a:p>
                      <a:endParaRPr lang="zh-TW" altLang="en-US"/>
                    </a:p>
                  </a:txBody>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0.2</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60621"/>
                  </a:ext>
                </a:extLst>
              </a:tr>
              <a:tr h="0">
                <a:tc rowSpan="2">
                  <a:txBody>
                    <a:bodyPr/>
                    <a:lstStyle/>
                    <a:p>
                      <a:pPr algn="ctr">
                        <a:lnSpc>
                          <a:spcPct val="150000"/>
                        </a:lnSpc>
                        <a:spcAft>
                          <a:spcPts val="0"/>
                        </a:spcAft>
                      </a:pPr>
                      <a:r>
                        <a:rPr lang="en-US" altLang="zh-TW" sz="14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Tokyo</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sz="1200" kern="100" dirty="0">
                        <a:solidFill>
                          <a:schemeClr val="tx1"/>
                        </a:solidFill>
                        <a:effectLst/>
                        <a:latin typeface="Nunito" panose="00000500000000000000" pitchFamily="2" charset="0"/>
                        <a:ea typeface="標楷體" panose="03000509000000000000" pitchFamily="65" charset="-120"/>
                        <a:cs typeface="Arial" panose="020B0604020202020204" pitchFamily="34"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lnSpc>
                          <a:spcPct val="150000"/>
                        </a:lnSpc>
                        <a:spcAft>
                          <a:spcPts val="0"/>
                        </a:spcAft>
                      </a:pP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493403801"/>
                  </a:ext>
                </a:extLst>
              </a:tr>
              <a:tr h="573273">
                <a:tc vMerge="1">
                  <a:txBody>
                    <a:bodyPr/>
                    <a:lstStyle/>
                    <a:p>
                      <a:endParaRPr lang="zh-TW" altLang="en-US"/>
                    </a:p>
                  </a:txBody>
                  <a:tcPr/>
                </a:tc>
                <a:tc vMerge="1">
                  <a:txBody>
                    <a:bodyPr/>
                    <a:lstStyle/>
                    <a:p>
                      <a:endParaRPr lang="zh-TW" altLang="en-US"/>
                    </a:p>
                  </a:txBody>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3</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1</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50000"/>
                        </a:lnSpc>
                        <a:spcAft>
                          <a:spcPts val="0"/>
                        </a:spcAft>
                      </a:pPr>
                      <a:r>
                        <a:rPr lang="en-US" altLang="zh-TW"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rPr>
                        <a:t>0.4</a:t>
                      </a:r>
                      <a:endParaRPr lang="zh-TW" altLang="en-US" sz="1400" b="0" kern="100" dirty="0">
                        <a:solidFill>
                          <a:schemeClr val="tx1"/>
                        </a:solidFill>
                        <a:effectLst/>
                        <a:latin typeface="Calibri" panose="020F0502020204030204" pitchFamily="34" charset="0"/>
                        <a:ea typeface="標楷體" panose="03000509000000000000" pitchFamily="65" charset="-12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8827848"/>
                  </a:ext>
                </a:extLst>
              </a:tr>
            </a:tbl>
          </a:graphicData>
        </a:graphic>
      </p:graphicFrame>
    </p:spTree>
    <p:extLst>
      <p:ext uri="{BB962C8B-B14F-4D97-AF65-F5344CB8AC3E}">
        <p14:creationId xmlns:p14="http://schemas.microsoft.com/office/powerpoint/2010/main" val="1145427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07506" y="1572812"/>
            <a:ext cx="3139116" cy="4912869"/>
          </a:xfrm>
          <a:prstGeom prst="rect">
            <a:avLst/>
          </a:prstGeom>
          <a:noFill/>
          <a:ln>
            <a:noFill/>
          </a:ln>
        </p:spPr>
      </p:pic>
      <p:graphicFrame>
        <p:nvGraphicFramePr>
          <p:cNvPr id="23" name="表格 22">
            <a:extLst>
              <a:ext uri="{FF2B5EF4-FFF2-40B4-BE49-F238E27FC236}">
                <a16:creationId xmlns:a16="http://schemas.microsoft.com/office/drawing/2014/main" id="{5E0432AE-A8B9-471F-B3EA-1E64B4C315B6}"/>
              </a:ext>
            </a:extLst>
          </p:cNvPr>
          <p:cNvGraphicFramePr>
            <a:graphicFrameLocks noGrp="1"/>
          </p:cNvGraphicFramePr>
          <p:nvPr/>
        </p:nvGraphicFramePr>
        <p:xfrm>
          <a:off x="838201" y="3927402"/>
          <a:ext cx="6291261" cy="2428949"/>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328194">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94287">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25" name="表格 24">
            <a:extLst>
              <a:ext uri="{FF2B5EF4-FFF2-40B4-BE49-F238E27FC236}">
                <a16:creationId xmlns:a16="http://schemas.microsoft.com/office/drawing/2014/main" id="{F20541F3-2117-42BD-984A-FBB37100751B}"/>
              </a:ext>
            </a:extLst>
          </p:cNvPr>
          <p:cNvGraphicFramePr>
            <a:graphicFrameLocks noGrp="1"/>
          </p:cNvGraphicFramePr>
          <p:nvPr/>
        </p:nvGraphicFramePr>
        <p:xfrm>
          <a:off x="838201" y="1717087"/>
          <a:ext cx="6291261" cy="2139835"/>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263864">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57176">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6" name="矩形 5">
            <a:extLst>
              <a:ext uri="{FF2B5EF4-FFF2-40B4-BE49-F238E27FC236}">
                <a16:creationId xmlns:a16="http://schemas.microsoft.com/office/drawing/2014/main" id="{F043312F-97A1-49BF-A14F-804B8E1CE76C}"/>
              </a:ext>
            </a:extLst>
          </p:cNvPr>
          <p:cNvSpPr/>
          <p:nvPr/>
        </p:nvSpPr>
        <p:spPr>
          <a:xfrm>
            <a:off x="838200" y="2045799"/>
            <a:ext cx="3490953" cy="1745523"/>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25F8171E-05AF-41EC-B795-6E35731D0304}"/>
              </a:ext>
            </a:extLst>
          </p:cNvPr>
          <p:cNvSpPr/>
          <p:nvPr/>
        </p:nvSpPr>
        <p:spPr>
          <a:xfrm>
            <a:off x="4448996" y="2045799"/>
            <a:ext cx="1880407" cy="1745523"/>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9ABC322-6DCB-4F92-B25E-592EA7E2B465}"/>
              </a:ext>
            </a:extLst>
          </p:cNvPr>
          <p:cNvSpPr/>
          <p:nvPr/>
        </p:nvSpPr>
        <p:spPr>
          <a:xfrm>
            <a:off x="838201" y="4314825"/>
            <a:ext cx="6291261" cy="1997705"/>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hlinkClick r:id="rId5" action="ppaction://hlinkfile"/>
            <a:extLst>
              <a:ext uri="{FF2B5EF4-FFF2-40B4-BE49-F238E27FC236}">
                <a16:creationId xmlns:a16="http://schemas.microsoft.com/office/drawing/2014/main" id="{3E404FD8-D6A5-44E3-870A-A37E2B03B7FD}"/>
              </a:ext>
            </a:extLst>
          </p:cNvPr>
          <p:cNvPicPr>
            <a:picLocks noChangeAspect="1"/>
          </p:cNvPicPr>
          <p:nvPr/>
        </p:nvPicPr>
        <p:blipFill rotWithShape="1">
          <a:blip r:embed="rId6"/>
          <a:srcRect l="524" r="695" b="73651"/>
          <a:stretch/>
        </p:blipFill>
        <p:spPr>
          <a:xfrm>
            <a:off x="5805448" y="45004"/>
            <a:ext cx="6291263" cy="1246891"/>
          </a:xfrm>
          <a:prstGeom prst="rect">
            <a:avLst/>
          </a:prstGeom>
        </p:spPr>
      </p:pic>
    </p:spTree>
    <p:extLst>
      <p:ext uri="{BB962C8B-B14F-4D97-AF65-F5344CB8AC3E}">
        <p14:creationId xmlns:p14="http://schemas.microsoft.com/office/powerpoint/2010/main" val="2420248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8E93C8C-6B06-49B0-98BB-50374D5BA720}"/>
              </a:ext>
            </a:extLst>
          </p:cNvPr>
          <p:cNvPicPr>
            <a:picLocks noChangeAspect="1"/>
          </p:cNvPicPr>
          <p:nvPr/>
        </p:nvPicPr>
        <p:blipFill>
          <a:blip r:embed="rId3"/>
          <a:stretch>
            <a:fillRect/>
          </a:stretch>
        </p:blipFill>
        <p:spPr>
          <a:xfrm>
            <a:off x="715050" y="2134893"/>
            <a:ext cx="10800000" cy="383551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4214824680"/>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Feature Encode Challenge </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sz="2400" dirty="0">
              <a:solidFill>
                <a:srgbClr val="14365D"/>
              </a:solidFill>
              <a:latin typeface="Nunito SemiBold" panose="00000700000000000000" pitchFamily="2" charset="0"/>
            </a:endParaRPr>
          </a:p>
        </p:txBody>
      </p:sp>
      <p:graphicFrame>
        <p:nvGraphicFramePr>
          <p:cNvPr id="15" name="表格 14">
            <a:extLst>
              <a:ext uri="{FF2B5EF4-FFF2-40B4-BE49-F238E27FC236}">
                <a16:creationId xmlns:a16="http://schemas.microsoft.com/office/drawing/2014/main" id="{756897ED-20F3-4CFC-87F6-AA736FAC6586}"/>
              </a:ext>
            </a:extLst>
          </p:cNvPr>
          <p:cNvGraphicFramePr>
            <a:graphicFrameLocks noGrp="1"/>
          </p:cNvGraphicFramePr>
          <p:nvPr>
            <p:extLst>
              <p:ext uri="{D42A27DB-BD31-4B8C-83A1-F6EECF244321}">
                <p14:modId xmlns:p14="http://schemas.microsoft.com/office/powerpoint/2010/main" val="1560583170"/>
              </p:ext>
            </p:extLst>
          </p:nvPr>
        </p:nvGraphicFramePr>
        <p:xfrm>
          <a:off x="713584" y="5399903"/>
          <a:ext cx="10778975" cy="1019136"/>
        </p:xfrm>
        <a:graphic>
          <a:graphicData uri="http://schemas.openxmlformats.org/drawingml/2006/table">
            <a:tbl>
              <a:tblPr firstRow="1" bandRow="1">
                <a:tableStyleId>{5C22544A-7EE6-4342-B048-85BDC9FD1C3A}</a:tableStyleId>
              </a:tblPr>
              <a:tblGrid>
                <a:gridCol w="658015">
                  <a:extLst>
                    <a:ext uri="{9D8B030D-6E8A-4147-A177-3AD203B41FA5}">
                      <a16:colId xmlns:a16="http://schemas.microsoft.com/office/drawing/2014/main" val="1410914144"/>
                    </a:ext>
                  </a:extLst>
                </a:gridCol>
                <a:gridCol w="506048">
                  <a:extLst>
                    <a:ext uri="{9D8B030D-6E8A-4147-A177-3AD203B41FA5}">
                      <a16:colId xmlns:a16="http://schemas.microsoft.com/office/drawing/2014/main" val="653436839"/>
                    </a:ext>
                  </a:extLst>
                </a:gridCol>
                <a:gridCol w="506048">
                  <a:extLst>
                    <a:ext uri="{9D8B030D-6E8A-4147-A177-3AD203B41FA5}">
                      <a16:colId xmlns:a16="http://schemas.microsoft.com/office/drawing/2014/main" val="4075076914"/>
                    </a:ext>
                  </a:extLst>
                </a:gridCol>
                <a:gridCol w="506048">
                  <a:extLst>
                    <a:ext uri="{9D8B030D-6E8A-4147-A177-3AD203B41FA5}">
                      <a16:colId xmlns:a16="http://schemas.microsoft.com/office/drawing/2014/main" val="3482459056"/>
                    </a:ext>
                  </a:extLst>
                </a:gridCol>
                <a:gridCol w="506048">
                  <a:extLst>
                    <a:ext uri="{9D8B030D-6E8A-4147-A177-3AD203B41FA5}">
                      <a16:colId xmlns:a16="http://schemas.microsoft.com/office/drawing/2014/main" val="517009710"/>
                    </a:ext>
                  </a:extLst>
                </a:gridCol>
                <a:gridCol w="506048">
                  <a:extLst>
                    <a:ext uri="{9D8B030D-6E8A-4147-A177-3AD203B41FA5}">
                      <a16:colId xmlns:a16="http://schemas.microsoft.com/office/drawing/2014/main" val="642869118"/>
                    </a:ext>
                  </a:extLst>
                </a:gridCol>
                <a:gridCol w="506048">
                  <a:extLst>
                    <a:ext uri="{9D8B030D-6E8A-4147-A177-3AD203B41FA5}">
                      <a16:colId xmlns:a16="http://schemas.microsoft.com/office/drawing/2014/main" val="2187397629"/>
                    </a:ext>
                  </a:extLst>
                </a:gridCol>
                <a:gridCol w="506048">
                  <a:extLst>
                    <a:ext uri="{9D8B030D-6E8A-4147-A177-3AD203B41FA5}">
                      <a16:colId xmlns:a16="http://schemas.microsoft.com/office/drawing/2014/main" val="3676660289"/>
                    </a:ext>
                  </a:extLst>
                </a:gridCol>
                <a:gridCol w="506048">
                  <a:extLst>
                    <a:ext uri="{9D8B030D-6E8A-4147-A177-3AD203B41FA5}">
                      <a16:colId xmlns:a16="http://schemas.microsoft.com/office/drawing/2014/main" val="2864291957"/>
                    </a:ext>
                  </a:extLst>
                </a:gridCol>
                <a:gridCol w="506048">
                  <a:extLst>
                    <a:ext uri="{9D8B030D-6E8A-4147-A177-3AD203B41FA5}">
                      <a16:colId xmlns:a16="http://schemas.microsoft.com/office/drawing/2014/main" val="3502343873"/>
                    </a:ext>
                  </a:extLst>
                </a:gridCol>
                <a:gridCol w="506048">
                  <a:extLst>
                    <a:ext uri="{9D8B030D-6E8A-4147-A177-3AD203B41FA5}">
                      <a16:colId xmlns:a16="http://schemas.microsoft.com/office/drawing/2014/main" val="1953448204"/>
                    </a:ext>
                  </a:extLst>
                </a:gridCol>
                <a:gridCol w="506048">
                  <a:extLst>
                    <a:ext uri="{9D8B030D-6E8A-4147-A177-3AD203B41FA5}">
                      <a16:colId xmlns:a16="http://schemas.microsoft.com/office/drawing/2014/main" val="3461022136"/>
                    </a:ext>
                  </a:extLst>
                </a:gridCol>
                <a:gridCol w="506048">
                  <a:extLst>
                    <a:ext uri="{9D8B030D-6E8A-4147-A177-3AD203B41FA5}">
                      <a16:colId xmlns:a16="http://schemas.microsoft.com/office/drawing/2014/main" val="1376422181"/>
                    </a:ext>
                  </a:extLst>
                </a:gridCol>
                <a:gridCol w="506048">
                  <a:extLst>
                    <a:ext uri="{9D8B030D-6E8A-4147-A177-3AD203B41FA5}">
                      <a16:colId xmlns:a16="http://schemas.microsoft.com/office/drawing/2014/main" val="4174219331"/>
                    </a:ext>
                  </a:extLst>
                </a:gridCol>
                <a:gridCol w="506048">
                  <a:extLst>
                    <a:ext uri="{9D8B030D-6E8A-4147-A177-3AD203B41FA5}">
                      <a16:colId xmlns:a16="http://schemas.microsoft.com/office/drawing/2014/main" val="3207883953"/>
                    </a:ext>
                  </a:extLst>
                </a:gridCol>
                <a:gridCol w="506048">
                  <a:extLst>
                    <a:ext uri="{9D8B030D-6E8A-4147-A177-3AD203B41FA5}">
                      <a16:colId xmlns:a16="http://schemas.microsoft.com/office/drawing/2014/main" val="3178850808"/>
                    </a:ext>
                  </a:extLst>
                </a:gridCol>
                <a:gridCol w="506048">
                  <a:extLst>
                    <a:ext uri="{9D8B030D-6E8A-4147-A177-3AD203B41FA5}">
                      <a16:colId xmlns:a16="http://schemas.microsoft.com/office/drawing/2014/main" val="1199434512"/>
                    </a:ext>
                  </a:extLst>
                </a:gridCol>
                <a:gridCol w="506048">
                  <a:extLst>
                    <a:ext uri="{9D8B030D-6E8A-4147-A177-3AD203B41FA5}">
                      <a16:colId xmlns:a16="http://schemas.microsoft.com/office/drawing/2014/main" val="529548148"/>
                    </a:ext>
                  </a:extLst>
                </a:gridCol>
                <a:gridCol w="506048">
                  <a:extLst>
                    <a:ext uri="{9D8B030D-6E8A-4147-A177-3AD203B41FA5}">
                      <a16:colId xmlns:a16="http://schemas.microsoft.com/office/drawing/2014/main" val="3788261577"/>
                    </a:ext>
                  </a:extLst>
                </a:gridCol>
                <a:gridCol w="506048">
                  <a:extLst>
                    <a:ext uri="{9D8B030D-6E8A-4147-A177-3AD203B41FA5}">
                      <a16:colId xmlns:a16="http://schemas.microsoft.com/office/drawing/2014/main" val="2358498159"/>
                    </a:ext>
                  </a:extLst>
                </a:gridCol>
                <a:gridCol w="506048">
                  <a:extLst>
                    <a:ext uri="{9D8B030D-6E8A-4147-A177-3AD203B41FA5}">
                      <a16:colId xmlns:a16="http://schemas.microsoft.com/office/drawing/2014/main" val="3018277387"/>
                    </a:ext>
                  </a:extLst>
                </a:gridCol>
              </a:tblGrid>
              <a:tr h="351340">
                <a:tc rowSpan="3">
                  <a:txBody>
                    <a:bodyPr/>
                    <a:lstStyle/>
                    <a:p>
                      <a:pPr algn="ctr"/>
                      <a:endParaRPr lang="zh-TW" altLang="en-US" sz="800" b="1" dirty="0"/>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900" b="1" dirty="0"/>
                        <a:t>Ordinal</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900" b="1" dirty="0"/>
                        <a:t>Target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33387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600" b="1" dirty="0">
                          <a:solidFill>
                            <a:schemeClr val="bg1"/>
                          </a:solidFill>
                        </a:rPr>
                        <a:t>Traditional</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600" b="1" dirty="0">
                          <a:solidFill>
                            <a:schemeClr val="bg1"/>
                          </a:solidFill>
                        </a:rPr>
                        <a:t>Default</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Correlation</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PCA</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RND</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333870">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600" b="1" kern="1200" dirty="0">
                          <a:solidFill>
                            <a:schemeClr val="bg1"/>
                          </a:solidFill>
                          <a:latin typeface="+mn-lt"/>
                          <a:ea typeface="+mn-ea"/>
                          <a:cs typeface="+mn-cs"/>
                        </a:rPr>
                        <a:t>85</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bg1"/>
                          </a:solidFill>
                          <a:latin typeface="+mn-lt"/>
                          <a:ea typeface="+mn-ea"/>
                          <a:cs typeface="+mn-cs"/>
                        </a:rPr>
                        <a:t>37</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600" b="1" kern="1200" dirty="0">
                          <a:solidFill>
                            <a:schemeClr val="bg1"/>
                          </a:solidFill>
                          <a:latin typeface="+mn-lt"/>
                          <a:ea typeface="+mn-ea"/>
                          <a:cs typeface="+mn-cs"/>
                        </a:rPr>
                        <a:t>17</a:t>
                      </a:r>
                      <a:endParaRPr lang="zh-TW" altLang="en-US" sz="1600" b="1" kern="1200" dirty="0">
                        <a:solidFill>
                          <a:schemeClr val="bg1"/>
                        </a:solidFill>
                        <a:latin typeface="+mn-lt"/>
                        <a:ea typeface="+mn-ea"/>
                        <a:cs typeface="+mn-cs"/>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869567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D3CAA70-4BD9-4FB4-9843-EB1155A50E02}"/>
              </a:ext>
            </a:extLst>
          </p:cNvPr>
          <p:cNvGraphicFramePr>
            <a:graphicFrameLocks noGrp="1"/>
          </p:cNvGraphicFramePr>
          <p:nvPr>
            <p:extLst>
              <p:ext uri="{D42A27DB-BD31-4B8C-83A1-F6EECF244321}">
                <p14:modId xmlns:p14="http://schemas.microsoft.com/office/powerpoint/2010/main" val="1676457341"/>
              </p:ext>
            </p:extLst>
          </p:nvPr>
        </p:nvGraphicFramePr>
        <p:xfrm>
          <a:off x="425175" y="1595894"/>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Before Encoding</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6383BB"/>
                    </a:solidFill>
                  </a:tcPr>
                </a:tc>
                <a:tc>
                  <a:txBody>
                    <a:bodyPr/>
                    <a:lstStyle/>
                    <a:p>
                      <a:pPr algn="ctr"/>
                      <a:r>
                        <a:rPr lang="en-US" altLang="zh-TW" sz="1800" dirty="0"/>
                        <a:t>PCA-Purity</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-Feature importance changes</a:t>
            </a:r>
            <a:endParaRPr lang="zh-TW" altLang="en-US" sz="2400" dirty="0">
              <a:solidFill>
                <a:srgbClr val="14365D"/>
              </a:solidFill>
              <a:latin typeface="Nunito SemiBold" panose="00000700000000000000" pitchFamily="2" charset="0"/>
            </a:endParaRPr>
          </a:p>
        </p:txBody>
      </p:sp>
      <p:pic>
        <p:nvPicPr>
          <p:cNvPr id="16" name="圖片 15">
            <a:extLst>
              <a:ext uri="{FF2B5EF4-FFF2-40B4-BE49-F238E27FC236}">
                <a16:creationId xmlns:a16="http://schemas.microsoft.com/office/drawing/2014/main" id="{275ACEAD-19AB-4286-9E13-2DDB6BD31B72}"/>
              </a:ext>
            </a:extLst>
          </p:cNvPr>
          <p:cNvPicPr/>
          <p:nvPr/>
        </p:nvPicPr>
        <p:blipFill>
          <a:blip r:embed="rId3"/>
          <a:stretch>
            <a:fillRect/>
          </a:stretch>
        </p:blipFill>
        <p:spPr>
          <a:xfrm>
            <a:off x="1104418" y="2180384"/>
            <a:ext cx="3960000" cy="3960000"/>
          </a:xfrm>
          <a:prstGeom prst="rect">
            <a:avLst/>
          </a:prstGeom>
        </p:spPr>
      </p:pic>
      <p:pic>
        <p:nvPicPr>
          <p:cNvPr id="8" name="圖片 7">
            <a:extLst>
              <a:ext uri="{FF2B5EF4-FFF2-40B4-BE49-F238E27FC236}">
                <a16:creationId xmlns:a16="http://schemas.microsoft.com/office/drawing/2014/main" id="{7AFCB8C2-7DEA-4738-ABD3-D74DFC7C4A11}"/>
              </a:ext>
            </a:extLst>
          </p:cNvPr>
          <p:cNvPicPr/>
          <p:nvPr/>
        </p:nvPicPr>
        <p:blipFill>
          <a:blip r:embed="rId4"/>
          <a:stretch>
            <a:fillRect/>
          </a:stretch>
        </p:blipFill>
        <p:spPr>
          <a:xfrm>
            <a:off x="6978907" y="2130852"/>
            <a:ext cx="3960000" cy="3960000"/>
          </a:xfrm>
          <a:prstGeom prst="rect">
            <a:avLst/>
          </a:prstGeom>
        </p:spPr>
      </p:pic>
    </p:spTree>
    <p:extLst>
      <p:ext uri="{BB962C8B-B14F-4D97-AF65-F5344CB8AC3E}">
        <p14:creationId xmlns:p14="http://schemas.microsoft.com/office/powerpoint/2010/main" val="288736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9060F62A-1EB1-4C42-A6CD-11EC10FA967E}"/>
              </a:ext>
            </a:extLst>
          </p:cNvPr>
          <p:cNvGraphicFramePr>
            <a:graphicFrameLocks noGrp="1"/>
          </p:cNvGraphicFramePr>
          <p:nvPr>
            <p:extLst>
              <p:ext uri="{D42A27DB-BD31-4B8C-83A1-F6EECF244321}">
                <p14:modId xmlns:p14="http://schemas.microsoft.com/office/powerpoint/2010/main" val="2593957070"/>
              </p:ext>
            </p:extLst>
          </p:nvPr>
        </p:nvGraphicFramePr>
        <p:xfrm>
          <a:off x="425175" y="1595894"/>
          <a:ext cx="11341650" cy="4278992"/>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57200">
                <a:tc>
                  <a:txBody>
                    <a:bodyPr/>
                    <a:lstStyle/>
                    <a:p>
                      <a:pPr algn="ctr"/>
                      <a:r>
                        <a:rPr lang="en-US" altLang="zh-TW" sz="1800" dirty="0"/>
                        <a:t>Correlation</a:t>
                      </a:r>
                      <a:endParaRPr lang="zh-TW" altLang="en-US" sz="18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7F6000"/>
                    </a:solidFill>
                  </a:tcPr>
                </a:tc>
                <a:tc>
                  <a:txBody>
                    <a:bodyPr/>
                    <a:lstStyle/>
                    <a:p>
                      <a:pPr algn="ctr"/>
                      <a:r>
                        <a:rPr lang="en-US" altLang="zh-TW" sz="1800" dirty="0"/>
                        <a:t>PCA</a:t>
                      </a:r>
                      <a:endParaRPr lang="zh-TW" altLang="en-US" sz="18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3821792">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-Different grouping seizes</a:t>
            </a:r>
            <a:endParaRPr lang="zh-TW" altLang="en-US" sz="2400" dirty="0">
              <a:solidFill>
                <a:srgbClr val="14365D"/>
              </a:solidFill>
              <a:latin typeface="Nunito SemiBold" panose="00000700000000000000" pitchFamily="2" charset="0"/>
            </a:endParaRPr>
          </a:p>
        </p:txBody>
      </p:sp>
      <p:pic>
        <p:nvPicPr>
          <p:cNvPr id="7" name="圖片 6">
            <a:extLst>
              <a:ext uri="{FF2B5EF4-FFF2-40B4-BE49-F238E27FC236}">
                <a16:creationId xmlns:a16="http://schemas.microsoft.com/office/drawing/2014/main" id="{9C1D133D-7601-40F7-BE54-66E65FCC1860}"/>
              </a:ext>
            </a:extLst>
          </p:cNvPr>
          <p:cNvPicPr>
            <a:picLocks noChangeAspect="1"/>
          </p:cNvPicPr>
          <p:nvPr/>
        </p:nvPicPr>
        <p:blipFill>
          <a:blip r:embed="rId3"/>
          <a:stretch>
            <a:fillRect/>
          </a:stretch>
        </p:blipFill>
        <p:spPr>
          <a:xfrm>
            <a:off x="1011820" y="2299473"/>
            <a:ext cx="4379720" cy="3153626"/>
          </a:xfrm>
          <a:prstGeom prst="rect">
            <a:avLst/>
          </a:prstGeom>
        </p:spPr>
      </p:pic>
      <p:pic>
        <p:nvPicPr>
          <p:cNvPr id="11" name="圖片 10">
            <a:extLst>
              <a:ext uri="{FF2B5EF4-FFF2-40B4-BE49-F238E27FC236}">
                <a16:creationId xmlns:a16="http://schemas.microsoft.com/office/drawing/2014/main" id="{B3507E86-A553-4D1A-AE6E-61091F19E9B8}"/>
              </a:ext>
            </a:extLst>
          </p:cNvPr>
          <p:cNvPicPr>
            <a:picLocks noChangeAspect="1"/>
          </p:cNvPicPr>
          <p:nvPr/>
        </p:nvPicPr>
        <p:blipFill>
          <a:blip r:embed="rId4"/>
          <a:stretch>
            <a:fillRect/>
          </a:stretch>
        </p:blipFill>
        <p:spPr>
          <a:xfrm>
            <a:off x="6711005" y="2349908"/>
            <a:ext cx="4382843" cy="3153626"/>
          </a:xfrm>
          <a:prstGeom prst="rect">
            <a:avLst/>
          </a:prstGeom>
        </p:spPr>
      </p:pic>
      <p:graphicFrame>
        <p:nvGraphicFramePr>
          <p:cNvPr id="12" name="表格 11">
            <a:extLst>
              <a:ext uri="{FF2B5EF4-FFF2-40B4-BE49-F238E27FC236}">
                <a16:creationId xmlns:a16="http://schemas.microsoft.com/office/drawing/2014/main" id="{92A9B029-9191-4962-8C4F-97D41F983830}"/>
              </a:ext>
            </a:extLst>
          </p:cNvPr>
          <p:cNvGraphicFramePr>
            <a:graphicFrameLocks noGrp="1"/>
          </p:cNvGraphicFramePr>
          <p:nvPr>
            <p:extLst>
              <p:ext uri="{D42A27DB-BD31-4B8C-83A1-F6EECF244321}">
                <p14:modId xmlns:p14="http://schemas.microsoft.com/office/powerpoint/2010/main" val="1335899475"/>
              </p:ext>
            </p:extLst>
          </p:nvPr>
        </p:nvGraphicFramePr>
        <p:xfrm>
          <a:off x="6711004" y="4973673"/>
          <a:ext cx="4382845" cy="720288"/>
        </p:xfrm>
        <a:graphic>
          <a:graphicData uri="http://schemas.openxmlformats.org/drawingml/2006/table">
            <a:tbl>
              <a:tblPr firstRow="1" bandRow="1">
                <a:tableStyleId>{5C22544A-7EE6-4342-B048-85BDC9FD1C3A}</a:tableStyleId>
              </a:tblPr>
              <a:tblGrid>
                <a:gridCol w="500625">
                  <a:extLst>
                    <a:ext uri="{9D8B030D-6E8A-4147-A177-3AD203B41FA5}">
                      <a16:colId xmlns:a16="http://schemas.microsoft.com/office/drawing/2014/main" val="1410914144"/>
                    </a:ext>
                  </a:extLst>
                </a:gridCol>
                <a:gridCol w="776444">
                  <a:extLst>
                    <a:ext uri="{9D8B030D-6E8A-4147-A177-3AD203B41FA5}">
                      <a16:colId xmlns:a16="http://schemas.microsoft.com/office/drawing/2014/main" val="4174219331"/>
                    </a:ext>
                  </a:extLst>
                </a:gridCol>
                <a:gridCol w="776444">
                  <a:extLst>
                    <a:ext uri="{9D8B030D-6E8A-4147-A177-3AD203B41FA5}">
                      <a16:colId xmlns:a16="http://schemas.microsoft.com/office/drawing/2014/main" val="2729175791"/>
                    </a:ext>
                  </a:extLst>
                </a:gridCol>
                <a:gridCol w="776444">
                  <a:extLst>
                    <a:ext uri="{9D8B030D-6E8A-4147-A177-3AD203B41FA5}">
                      <a16:colId xmlns:a16="http://schemas.microsoft.com/office/drawing/2014/main" val="471034355"/>
                    </a:ext>
                  </a:extLst>
                </a:gridCol>
                <a:gridCol w="776444">
                  <a:extLst>
                    <a:ext uri="{9D8B030D-6E8A-4147-A177-3AD203B41FA5}">
                      <a16:colId xmlns:a16="http://schemas.microsoft.com/office/drawing/2014/main" val="1816412587"/>
                    </a:ext>
                  </a:extLst>
                </a:gridCol>
                <a:gridCol w="776444">
                  <a:extLst>
                    <a:ext uri="{9D8B030D-6E8A-4147-A177-3AD203B41FA5}">
                      <a16:colId xmlns:a16="http://schemas.microsoft.com/office/drawing/2014/main" val="218077970"/>
                    </a:ext>
                  </a:extLst>
                </a:gridCol>
              </a:tblGrid>
              <a:tr h="233420">
                <a:tc rowSpan="2">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23342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1200" b="1" dirty="0">
                          <a:solidFill>
                            <a:schemeClr val="bg1"/>
                          </a:solidFill>
                        </a:rPr>
                        <a:t>PCA</a:t>
                      </a:r>
                      <a:endParaRPr lang="zh-TW" altLang="en-US" sz="1200" b="1" dirty="0">
                        <a:solidFill>
                          <a:schemeClr val="bg1"/>
                        </a:solidFill>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50122">
                <a:tc>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kern="1200" dirty="0">
                          <a:solidFill>
                            <a:schemeClr val="bg1"/>
                          </a:solidFill>
                          <a:latin typeface="+mn-lt"/>
                          <a:ea typeface="+mn-ea"/>
                          <a:cs typeface="+mn-cs"/>
                        </a:rPr>
                        <a:t>10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1200" b="1" kern="1200" dirty="0">
                          <a:solidFill>
                            <a:schemeClr val="bg1"/>
                          </a:solidFill>
                          <a:latin typeface="+mn-lt"/>
                          <a:ea typeface="+mn-ea"/>
                          <a:cs typeface="+mn-cs"/>
                        </a:rPr>
                        <a:t>20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1200" b="1" kern="1200" dirty="0">
                          <a:solidFill>
                            <a:schemeClr val="bg1"/>
                          </a:solidFill>
                          <a:latin typeface="+mn-lt"/>
                          <a:ea typeface="+mn-ea"/>
                          <a:cs typeface="+mn-cs"/>
                        </a:rPr>
                        <a:t>30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1200" b="1" kern="1200" dirty="0">
                          <a:solidFill>
                            <a:schemeClr val="bg1"/>
                          </a:solidFill>
                          <a:latin typeface="+mn-lt"/>
                          <a:ea typeface="+mn-ea"/>
                          <a:cs typeface="+mn-cs"/>
                        </a:rPr>
                        <a:t>40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1200" b="1" kern="1200" dirty="0">
                          <a:solidFill>
                            <a:schemeClr val="bg1"/>
                          </a:solidFill>
                          <a:latin typeface="+mn-lt"/>
                          <a:ea typeface="+mn-ea"/>
                          <a:cs typeface="+mn-cs"/>
                        </a:rPr>
                        <a:t>50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13" name="表格 12">
            <a:extLst>
              <a:ext uri="{FF2B5EF4-FFF2-40B4-BE49-F238E27FC236}">
                <a16:creationId xmlns:a16="http://schemas.microsoft.com/office/drawing/2014/main" id="{A2061584-4CE5-4D03-A52F-73C2AB475174}"/>
              </a:ext>
            </a:extLst>
          </p:cNvPr>
          <p:cNvGraphicFramePr>
            <a:graphicFrameLocks noGrp="1"/>
          </p:cNvGraphicFramePr>
          <p:nvPr>
            <p:extLst>
              <p:ext uri="{D42A27DB-BD31-4B8C-83A1-F6EECF244321}">
                <p14:modId xmlns:p14="http://schemas.microsoft.com/office/powerpoint/2010/main" val="3037850621"/>
              </p:ext>
            </p:extLst>
          </p:nvPr>
        </p:nvGraphicFramePr>
        <p:xfrm>
          <a:off x="1006517" y="4973673"/>
          <a:ext cx="4382845" cy="720288"/>
        </p:xfrm>
        <a:graphic>
          <a:graphicData uri="http://schemas.openxmlformats.org/drawingml/2006/table">
            <a:tbl>
              <a:tblPr firstRow="1" bandRow="1">
                <a:tableStyleId>{5C22544A-7EE6-4342-B048-85BDC9FD1C3A}</a:tableStyleId>
              </a:tblPr>
              <a:tblGrid>
                <a:gridCol w="436417">
                  <a:extLst>
                    <a:ext uri="{9D8B030D-6E8A-4147-A177-3AD203B41FA5}">
                      <a16:colId xmlns:a16="http://schemas.microsoft.com/office/drawing/2014/main" val="1410914144"/>
                    </a:ext>
                  </a:extLst>
                </a:gridCol>
                <a:gridCol w="840652">
                  <a:extLst>
                    <a:ext uri="{9D8B030D-6E8A-4147-A177-3AD203B41FA5}">
                      <a16:colId xmlns:a16="http://schemas.microsoft.com/office/drawing/2014/main" val="4174219331"/>
                    </a:ext>
                  </a:extLst>
                </a:gridCol>
                <a:gridCol w="776444">
                  <a:extLst>
                    <a:ext uri="{9D8B030D-6E8A-4147-A177-3AD203B41FA5}">
                      <a16:colId xmlns:a16="http://schemas.microsoft.com/office/drawing/2014/main" val="2729175791"/>
                    </a:ext>
                  </a:extLst>
                </a:gridCol>
                <a:gridCol w="776444">
                  <a:extLst>
                    <a:ext uri="{9D8B030D-6E8A-4147-A177-3AD203B41FA5}">
                      <a16:colId xmlns:a16="http://schemas.microsoft.com/office/drawing/2014/main" val="471034355"/>
                    </a:ext>
                  </a:extLst>
                </a:gridCol>
                <a:gridCol w="776444">
                  <a:extLst>
                    <a:ext uri="{9D8B030D-6E8A-4147-A177-3AD203B41FA5}">
                      <a16:colId xmlns:a16="http://schemas.microsoft.com/office/drawing/2014/main" val="1816412587"/>
                    </a:ext>
                  </a:extLst>
                </a:gridCol>
                <a:gridCol w="776444">
                  <a:extLst>
                    <a:ext uri="{9D8B030D-6E8A-4147-A177-3AD203B41FA5}">
                      <a16:colId xmlns:a16="http://schemas.microsoft.com/office/drawing/2014/main" val="218077970"/>
                    </a:ext>
                  </a:extLst>
                </a:gridCol>
              </a:tblGrid>
              <a:tr h="233420">
                <a:tc rowSpan="2">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700" b="1" dirty="0"/>
                        <a:t>Purity</a:t>
                      </a:r>
                      <a:endParaRPr lang="zh-TW" altLang="en-US" sz="7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23342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1200" b="1" dirty="0">
                          <a:solidFill>
                            <a:schemeClr val="bg1"/>
                          </a:solidFill>
                        </a:rPr>
                        <a:t>Correlation</a:t>
                      </a:r>
                      <a:endParaRPr lang="zh-TW" altLang="en-US" sz="1200" b="1" dirty="0">
                        <a:solidFill>
                          <a:schemeClr val="bg1"/>
                        </a:solidFill>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50122">
                <a:tc>
                  <a:txBody>
                    <a:bodyPr/>
                    <a:lstStyle/>
                    <a:p>
                      <a:pPr algn="ctr"/>
                      <a:endParaRPr lang="zh-TW" altLang="en-US" sz="600" b="1" dirty="0"/>
                    </a:p>
                  </a:txBody>
                  <a:tcPr marL="53866" marR="53866" marT="26933" marB="269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kern="1200" dirty="0">
                          <a:solidFill>
                            <a:schemeClr val="bg1"/>
                          </a:solidFill>
                          <a:latin typeface="+mn-lt"/>
                          <a:ea typeface="+mn-ea"/>
                          <a:cs typeface="+mn-cs"/>
                        </a:rPr>
                        <a:t>10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1200" b="1" kern="1200" dirty="0">
                          <a:solidFill>
                            <a:schemeClr val="bg1"/>
                          </a:solidFill>
                          <a:latin typeface="+mn-lt"/>
                          <a:ea typeface="+mn-ea"/>
                          <a:cs typeface="+mn-cs"/>
                        </a:rPr>
                        <a:t>20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1200" b="1" kern="1200" dirty="0">
                          <a:solidFill>
                            <a:schemeClr val="bg1"/>
                          </a:solidFill>
                          <a:latin typeface="+mn-lt"/>
                          <a:ea typeface="+mn-ea"/>
                          <a:cs typeface="+mn-cs"/>
                        </a:rPr>
                        <a:t>30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1200" b="1" kern="1200" dirty="0">
                          <a:solidFill>
                            <a:schemeClr val="bg1"/>
                          </a:solidFill>
                          <a:latin typeface="+mn-lt"/>
                          <a:ea typeface="+mn-ea"/>
                          <a:cs typeface="+mn-cs"/>
                        </a:rPr>
                        <a:t>40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1200" b="1" kern="1200" dirty="0">
                          <a:solidFill>
                            <a:schemeClr val="bg1"/>
                          </a:solidFill>
                          <a:latin typeface="+mn-lt"/>
                          <a:ea typeface="+mn-ea"/>
                          <a:cs typeface="+mn-cs"/>
                        </a:rPr>
                        <a:t>50</a:t>
                      </a:r>
                      <a:endParaRPr lang="zh-TW" altLang="en-US" sz="1200" b="1" kern="1200" dirty="0">
                        <a:solidFill>
                          <a:schemeClr val="bg1"/>
                        </a:solidFill>
                        <a:latin typeface="+mn-lt"/>
                        <a:ea typeface="+mn-ea"/>
                        <a:cs typeface="+mn-cs"/>
                      </a:endParaRPr>
                    </a:p>
                  </a:txBody>
                  <a:tcPr marL="53866" marR="53866" marT="26933" marB="26933"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727409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31800" y="1600944"/>
            <a:ext cx="11328398" cy="48908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 by hierarchical clustering</a:t>
            </a:r>
            <a:endParaRPr lang="zh-TW" altLang="en-US" sz="2400" dirty="0">
              <a:solidFill>
                <a:srgbClr val="14365D"/>
              </a:solidFill>
              <a:latin typeface="Nunito SemiBold" panose="00000700000000000000" pitchFamily="2" charset="0"/>
            </a:endParaRPr>
          </a:p>
        </p:txBody>
      </p:sp>
      <p:pic>
        <p:nvPicPr>
          <p:cNvPr id="10" name="圖片 9"/>
          <p:cNvPicPr>
            <a:picLocks noChangeAspect="1"/>
          </p:cNvPicPr>
          <p:nvPr/>
        </p:nvPicPr>
        <p:blipFill>
          <a:blip r:embed="rId3"/>
          <a:stretch>
            <a:fillRect/>
          </a:stretch>
        </p:blipFill>
        <p:spPr>
          <a:xfrm>
            <a:off x="431800" y="1602322"/>
            <a:ext cx="4908523" cy="4889492"/>
          </a:xfrm>
          <a:prstGeom prst="rect">
            <a:avLst/>
          </a:prstGeom>
        </p:spPr>
      </p:pic>
      <p:grpSp>
        <p:nvGrpSpPr>
          <p:cNvPr id="11" name="群組 10">
            <a:extLst>
              <a:ext uri="{FF2B5EF4-FFF2-40B4-BE49-F238E27FC236}">
                <a16:creationId xmlns:a16="http://schemas.microsoft.com/office/drawing/2014/main" id="{F5468FFF-5FCC-4F9F-A135-CD4E0B0C8559}"/>
              </a:ext>
            </a:extLst>
          </p:cNvPr>
          <p:cNvGrpSpPr/>
          <p:nvPr/>
        </p:nvGrpSpPr>
        <p:grpSpPr>
          <a:xfrm>
            <a:off x="6614160" y="1600944"/>
            <a:ext cx="5146040" cy="4890870"/>
            <a:chOff x="3421392" y="365125"/>
            <a:chExt cx="7209874" cy="6846660"/>
          </a:xfrm>
        </p:grpSpPr>
        <p:pic>
          <p:nvPicPr>
            <p:cNvPr id="12" name="圖片 11">
              <a:extLst>
                <a:ext uri="{FF2B5EF4-FFF2-40B4-BE49-F238E27FC236}">
                  <a16:creationId xmlns:a16="http://schemas.microsoft.com/office/drawing/2014/main" id="{7062F56B-AB32-4713-B7C0-78B80E3D91F7}"/>
                </a:ext>
              </a:extLst>
            </p:cNvPr>
            <p:cNvPicPr>
              <a:picLocks noChangeAspect="1"/>
            </p:cNvPicPr>
            <p:nvPr/>
          </p:nvPicPr>
          <p:blipFill rotWithShape="1">
            <a:blip r:embed="rId4"/>
            <a:srcRect l="856" t="1643" r="-1"/>
            <a:stretch/>
          </p:blipFill>
          <p:spPr>
            <a:xfrm>
              <a:off x="3421392" y="3663950"/>
              <a:ext cx="7209874" cy="3547835"/>
            </a:xfrm>
            <a:prstGeom prst="rect">
              <a:avLst/>
            </a:prstGeom>
          </p:spPr>
        </p:pic>
        <p:pic>
          <p:nvPicPr>
            <p:cNvPr id="13" name="圖片 12">
              <a:extLst>
                <a:ext uri="{FF2B5EF4-FFF2-40B4-BE49-F238E27FC236}">
                  <a16:creationId xmlns:a16="http://schemas.microsoft.com/office/drawing/2014/main" id="{388FDBFB-A253-4644-9823-0349399FDB79}"/>
                </a:ext>
              </a:extLst>
            </p:cNvPr>
            <p:cNvPicPr>
              <a:picLocks noChangeAspect="1"/>
            </p:cNvPicPr>
            <p:nvPr/>
          </p:nvPicPr>
          <p:blipFill rotWithShape="1">
            <a:blip r:embed="rId5"/>
            <a:srcRect l="1586" t="1" b="1631"/>
            <a:stretch/>
          </p:blipFill>
          <p:spPr>
            <a:xfrm>
              <a:off x="3421392" y="365125"/>
              <a:ext cx="7209874" cy="3317875"/>
            </a:xfrm>
            <a:prstGeom prst="rect">
              <a:avLst/>
            </a:prstGeom>
          </p:spPr>
        </p:pic>
      </p:grpSp>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4136296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1800" y="1600944"/>
            <a:ext cx="11328398" cy="48908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 by hierarchical clustering</a:t>
            </a:r>
            <a:endParaRPr lang="zh-TW" altLang="en-US" sz="2400" dirty="0">
              <a:solidFill>
                <a:srgbClr val="14365D"/>
              </a:solidFill>
              <a:latin typeface="Nunito SemiBold" panose="00000700000000000000" pitchFamily="2" charset="0"/>
            </a:endParaRPr>
          </a:p>
        </p:txBody>
      </p:sp>
      <p:pic>
        <p:nvPicPr>
          <p:cNvPr id="10" name="圖片 9"/>
          <p:cNvPicPr>
            <a:picLocks noChangeAspect="1"/>
          </p:cNvPicPr>
          <p:nvPr/>
        </p:nvPicPr>
        <p:blipFill>
          <a:blip r:embed="rId3"/>
          <a:stretch>
            <a:fillRect/>
          </a:stretch>
        </p:blipFill>
        <p:spPr>
          <a:xfrm>
            <a:off x="431800" y="1602322"/>
            <a:ext cx="4908523" cy="4889492"/>
          </a:xfrm>
          <a:prstGeom prst="rect">
            <a:avLst/>
          </a:prstGeom>
        </p:spPr>
      </p:pic>
      <p:grpSp>
        <p:nvGrpSpPr>
          <p:cNvPr id="11" name="群組 10">
            <a:extLst>
              <a:ext uri="{FF2B5EF4-FFF2-40B4-BE49-F238E27FC236}">
                <a16:creationId xmlns:a16="http://schemas.microsoft.com/office/drawing/2014/main" id="{F5468FFF-5FCC-4F9F-A135-CD4E0B0C8559}"/>
              </a:ext>
            </a:extLst>
          </p:cNvPr>
          <p:cNvGrpSpPr/>
          <p:nvPr/>
        </p:nvGrpSpPr>
        <p:grpSpPr>
          <a:xfrm>
            <a:off x="6614160" y="1600944"/>
            <a:ext cx="5146040" cy="4890870"/>
            <a:chOff x="3421392" y="365125"/>
            <a:chExt cx="7209874" cy="6846660"/>
          </a:xfrm>
        </p:grpSpPr>
        <p:pic>
          <p:nvPicPr>
            <p:cNvPr id="12" name="圖片 11">
              <a:extLst>
                <a:ext uri="{FF2B5EF4-FFF2-40B4-BE49-F238E27FC236}">
                  <a16:creationId xmlns:a16="http://schemas.microsoft.com/office/drawing/2014/main" id="{7062F56B-AB32-4713-B7C0-78B80E3D91F7}"/>
                </a:ext>
              </a:extLst>
            </p:cNvPr>
            <p:cNvPicPr>
              <a:picLocks noChangeAspect="1"/>
            </p:cNvPicPr>
            <p:nvPr/>
          </p:nvPicPr>
          <p:blipFill rotWithShape="1">
            <a:blip r:embed="rId4"/>
            <a:srcRect l="856" t="1643" r="-1"/>
            <a:stretch/>
          </p:blipFill>
          <p:spPr>
            <a:xfrm>
              <a:off x="3421392" y="3663950"/>
              <a:ext cx="7209874" cy="3547835"/>
            </a:xfrm>
            <a:prstGeom prst="rect">
              <a:avLst/>
            </a:prstGeom>
          </p:spPr>
        </p:pic>
        <p:pic>
          <p:nvPicPr>
            <p:cNvPr id="13" name="圖片 12">
              <a:extLst>
                <a:ext uri="{FF2B5EF4-FFF2-40B4-BE49-F238E27FC236}">
                  <a16:creationId xmlns:a16="http://schemas.microsoft.com/office/drawing/2014/main" id="{388FDBFB-A253-4644-9823-0349399FDB79}"/>
                </a:ext>
              </a:extLst>
            </p:cNvPr>
            <p:cNvPicPr>
              <a:picLocks noChangeAspect="1"/>
            </p:cNvPicPr>
            <p:nvPr/>
          </p:nvPicPr>
          <p:blipFill rotWithShape="1">
            <a:blip r:embed="rId5"/>
            <a:srcRect l="1586" t="1" b="1631"/>
            <a:stretch/>
          </p:blipFill>
          <p:spPr>
            <a:xfrm>
              <a:off x="3421392" y="365125"/>
              <a:ext cx="7209874" cy="3317875"/>
            </a:xfrm>
            <a:prstGeom prst="rect">
              <a:avLst/>
            </a:prstGeom>
          </p:spPr>
        </p:pic>
      </p:grpSp>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2" name="圖片 1"/>
          <p:cNvPicPr>
            <a:picLocks noChangeAspect="1"/>
          </p:cNvPicPr>
          <p:nvPr/>
        </p:nvPicPr>
        <p:blipFill>
          <a:blip r:embed="rId6"/>
          <a:stretch>
            <a:fillRect/>
          </a:stretch>
        </p:blipFill>
        <p:spPr>
          <a:xfrm>
            <a:off x="6547958" y="1600945"/>
            <a:ext cx="5212241" cy="4890870"/>
          </a:xfrm>
          <a:prstGeom prst="rect">
            <a:avLst/>
          </a:prstGeom>
        </p:spPr>
      </p:pic>
    </p:spTree>
    <p:extLst>
      <p:ext uri="{BB962C8B-B14F-4D97-AF65-F5344CB8AC3E}">
        <p14:creationId xmlns:p14="http://schemas.microsoft.com/office/powerpoint/2010/main" val="3406787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Conclusion</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589088"/>
            <a:ext cx="10358336" cy="1744067"/>
          </a:xfrm>
          <a:prstGeom prst="rect">
            <a:avLst/>
          </a:prstGeom>
        </p:spPr>
        <p:txBody>
          <a:bodyPr wrap="square" lIns="0" tIns="0" rIns="0" bIns="0" rtlCol="0" anchor="t">
            <a:spAutoFit/>
          </a:bodyPr>
          <a:lstStyle/>
          <a:p>
            <a:pPr marL="342900" indent="-342900">
              <a:lnSpc>
                <a:spcPts val="3359"/>
              </a:lnSpc>
              <a:buFont typeface="+mj-lt"/>
              <a:buAutoNum type="arabicPeriod"/>
            </a:pPr>
            <a:r>
              <a:rPr lang="en-US" altLang="zh-TW" dirty="0">
                <a:solidFill>
                  <a:srgbClr val="000000"/>
                </a:solidFill>
                <a:latin typeface="Nunito Light"/>
              </a:rPr>
              <a:t>A new encoding scheme for binary data.</a:t>
            </a:r>
          </a:p>
          <a:p>
            <a:pPr marL="342900" indent="-342900">
              <a:lnSpc>
                <a:spcPts val="3359"/>
              </a:lnSpc>
              <a:buFont typeface="+mj-lt"/>
              <a:buAutoNum type="arabicPeriod"/>
            </a:pPr>
            <a:r>
              <a:rPr lang="en-US" altLang="zh-TW" dirty="0">
                <a:solidFill>
                  <a:srgbClr val="000000"/>
                </a:solidFill>
                <a:latin typeface="Nunito Light"/>
              </a:rPr>
              <a:t>Compress binary features information into integers.</a:t>
            </a:r>
          </a:p>
          <a:p>
            <a:pPr marL="342900" indent="-342900">
              <a:lnSpc>
                <a:spcPts val="3359"/>
              </a:lnSpc>
              <a:buFont typeface="+mj-lt"/>
              <a:buAutoNum type="arabicPeriod"/>
            </a:pPr>
            <a:r>
              <a:rPr lang="en-US" altLang="zh-TW" dirty="0">
                <a:solidFill>
                  <a:srgbClr val="000000"/>
                </a:solidFill>
                <a:latin typeface="Nunito Light"/>
              </a:rPr>
              <a:t>Preserve classification/regression performance with proposed grouping &amp; sequencing techniques.</a:t>
            </a:r>
          </a:p>
          <a:p>
            <a:pPr marL="342900" indent="-342900">
              <a:lnSpc>
                <a:spcPts val="3359"/>
              </a:lnSpc>
              <a:buFont typeface="+mj-lt"/>
              <a:buAutoNum type="arabicPeriod"/>
            </a:pPr>
            <a:r>
              <a:rPr lang="en-US" altLang="zh-TW" dirty="0">
                <a:solidFill>
                  <a:srgbClr val="000000"/>
                </a:solidFill>
                <a:latin typeface="Nunito Light"/>
              </a:rPr>
              <a:t>A dimension reduction method of high dimensional binary data.</a:t>
            </a: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pic>
        <p:nvPicPr>
          <p:cNvPr id="6" name="圖片 5">
            <a:extLst>
              <a:ext uri="{FF2B5EF4-FFF2-40B4-BE49-F238E27FC236}">
                <a16:creationId xmlns:a16="http://schemas.microsoft.com/office/drawing/2014/main" id="{D6D462C6-92FB-4C03-AB00-ABB34757B959}"/>
              </a:ext>
            </a:extLst>
          </p:cNvPr>
          <p:cNvPicPr>
            <a:picLocks noChangeAspect="1"/>
          </p:cNvPicPr>
          <p:nvPr/>
        </p:nvPicPr>
        <p:blipFill rotWithShape="1">
          <a:blip r:embed="rId3"/>
          <a:srcRect l="1111" t="6309" r="7545" b="2763"/>
          <a:stretch/>
        </p:blipFill>
        <p:spPr>
          <a:xfrm>
            <a:off x="5458335" y="3949069"/>
            <a:ext cx="2564153" cy="2227384"/>
          </a:xfrm>
          <a:prstGeom prst="rect">
            <a:avLst/>
          </a:prstGeom>
          <a:ln>
            <a:noFill/>
          </a:ln>
          <a:effectLst>
            <a:outerShdw blurRad="292100" dist="139700" dir="2700000" algn="tl" rotWithShape="0">
              <a:srgbClr val="333333">
                <a:alpha val="65000"/>
              </a:srgbClr>
            </a:outerShdw>
          </a:effectLst>
        </p:spPr>
      </p:pic>
      <p:graphicFrame>
        <p:nvGraphicFramePr>
          <p:cNvPr id="7" name="表格 6">
            <a:extLst>
              <a:ext uri="{FF2B5EF4-FFF2-40B4-BE49-F238E27FC236}">
                <a16:creationId xmlns:a16="http://schemas.microsoft.com/office/drawing/2014/main" id="{29EB5FA1-C30B-453B-974C-64C18B31E3CE}"/>
              </a:ext>
            </a:extLst>
          </p:cNvPr>
          <p:cNvGraphicFramePr>
            <a:graphicFrameLocks noGrp="1"/>
          </p:cNvGraphicFramePr>
          <p:nvPr>
            <p:extLst>
              <p:ext uri="{D42A27DB-BD31-4B8C-83A1-F6EECF244321}">
                <p14:modId xmlns:p14="http://schemas.microsoft.com/office/powerpoint/2010/main" val="1582692476"/>
              </p:ext>
            </p:extLst>
          </p:nvPr>
        </p:nvGraphicFramePr>
        <p:xfrm>
          <a:off x="838200" y="3949069"/>
          <a:ext cx="4026255" cy="2227384"/>
        </p:xfrm>
        <a:graphic>
          <a:graphicData uri="http://schemas.openxmlformats.org/drawingml/2006/table">
            <a:tbl>
              <a:tblPr firstRow="1" bandRow="1">
                <a:tableStyleId>{5C22544A-7EE6-4342-B048-85BDC9FD1C3A}</a:tableStyleId>
              </a:tblPr>
              <a:tblGrid>
                <a:gridCol w="811995">
                  <a:extLst>
                    <a:ext uri="{9D8B030D-6E8A-4147-A177-3AD203B41FA5}">
                      <a16:colId xmlns:a16="http://schemas.microsoft.com/office/drawing/2014/main" val="2333138662"/>
                    </a:ext>
                  </a:extLst>
                </a:gridCol>
                <a:gridCol w="357140">
                  <a:extLst>
                    <a:ext uri="{9D8B030D-6E8A-4147-A177-3AD203B41FA5}">
                      <a16:colId xmlns:a16="http://schemas.microsoft.com/office/drawing/2014/main" val="3241235375"/>
                    </a:ext>
                  </a:extLst>
                </a:gridCol>
                <a:gridCol w="357140">
                  <a:extLst>
                    <a:ext uri="{9D8B030D-6E8A-4147-A177-3AD203B41FA5}">
                      <a16:colId xmlns:a16="http://schemas.microsoft.com/office/drawing/2014/main" val="743699616"/>
                    </a:ext>
                  </a:extLst>
                </a:gridCol>
                <a:gridCol w="357140">
                  <a:extLst>
                    <a:ext uri="{9D8B030D-6E8A-4147-A177-3AD203B41FA5}">
                      <a16:colId xmlns:a16="http://schemas.microsoft.com/office/drawing/2014/main" val="3684118160"/>
                    </a:ext>
                  </a:extLst>
                </a:gridCol>
                <a:gridCol w="357140">
                  <a:extLst>
                    <a:ext uri="{9D8B030D-6E8A-4147-A177-3AD203B41FA5}">
                      <a16:colId xmlns:a16="http://schemas.microsoft.com/office/drawing/2014/main" val="4006708059"/>
                    </a:ext>
                  </a:extLst>
                </a:gridCol>
                <a:gridCol w="357140">
                  <a:extLst>
                    <a:ext uri="{9D8B030D-6E8A-4147-A177-3AD203B41FA5}">
                      <a16:colId xmlns:a16="http://schemas.microsoft.com/office/drawing/2014/main" val="1686677295"/>
                    </a:ext>
                  </a:extLst>
                </a:gridCol>
                <a:gridCol w="357140">
                  <a:extLst>
                    <a:ext uri="{9D8B030D-6E8A-4147-A177-3AD203B41FA5}">
                      <a16:colId xmlns:a16="http://schemas.microsoft.com/office/drawing/2014/main" val="1283194741"/>
                    </a:ext>
                  </a:extLst>
                </a:gridCol>
                <a:gridCol w="357140">
                  <a:extLst>
                    <a:ext uri="{9D8B030D-6E8A-4147-A177-3AD203B41FA5}">
                      <a16:colId xmlns:a16="http://schemas.microsoft.com/office/drawing/2014/main" val="257053182"/>
                    </a:ext>
                  </a:extLst>
                </a:gridCol>
                <a:gridCol w="357140">
                  <a:extLst>
                    <a:ext uri="{9D8B030D-6E8A-4147-A177-3AD203B41FA5}">
                      <a16:colId xmlns:a16="http://schemas.microsoft.com/office/drawing/2014/main" val="745576855"/>
                    </a:ext>
                  </a:extLst>
                </a:gridCol>
                <a:gridCol w="357140">
                  <a:extLst>
                    <a:ext uri="{9D8B030D-6E8A-4147-A177-3AD203B41FA5}">
                      <a16:colId xmlns:a16="http://schemas.microsoft.com/office/drawing/2014/main" val="3447579049"/>
                    </a:ext>
                  </a:extLst>
                </a:gridCol>
              </a:tblGrid>
              <a:tr h="218500">
                <a:tc>
                  <a:txBody>
                    <a:bodyPr/>
                    <a:lstStyle/>
                    <a:p>
                      <a:pPr algn="ct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dirty="0">
                          <a:solidFill>
                            <a:sysClr val="windowText" lastClr="000000"/>
                          </a:solidFill>
                          <a:latin typeface="Times New Roman" panose="02020603050405020304" pitchFamily="18" charset="0"/>
                          <a:cs typeface="Times New Roman" panose="02020603050405020304" pitchFamily="18" charset="0"/>
                        </a:rPr>
                        <a:t>x.1</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solidFill>
                            <a:sysClr val="windowText" lastClr="000000"/>
                          </a:solidFill>
                          <a:latin typeface="Times New Roman" panose="02020603050405020304" pitchFamily="18" charset="0"/>
                          <a:cs typeface="Times New Roman" panose="02020603050405020304" pitchFamily="18" charset="0"/>
                        </a:rPr>
                        <a:t>x.2</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solidFill>
                            <a:sysClr val="windowText" lastClr="000000"/>
                          </a:solidFill>
                          <a:latin typeface="Times New Roman" panose="02020603050405020304" pitchFamily="18" charset="0"/>
                          <a:cs typeface="Times New Roman" panose="02020603050405020304" pitchFamily="18" charset="0"/>
                        </a:rPr>
                        <a:t>x.3</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dirty="0">
                          <a:solidFill>
                            <a:sysClr val="windowText" lastClr="000000"/>
                          </a:solidFill>
                          <a:latin typeface="Times New Roman" panose="02020603050405020304" pitchFamily="18" charset="0"/>
                          <a:cs typeface="Times New Roman" panose="02020603050405020304" pitchFamily="18" charset="0"/>
                        </a:rPr>
                        <a:t>x.4</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solidFill>
                            <a:sysClr val="windowText" lastClr="000000"/>
                          </a:solidFill>
                          <a:latin typeface="Times New Roman" panose="02020603050405020304" pitchFamily="18" charset="0"/>
                          <a:cs typeface="Times New Roman" panose="02020603050405020304" pitchFamily="18" charset="0"/>
                        </a:rPr>
                        <a:t>x.5</a:t>
                      </a:r>
                      <a:endParaRPr lang="zh-TW" altLang="en-US" sz="9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9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2</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3</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4</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5</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6</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7</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229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218950">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1</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9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100" dirty="0">
                          <a:solidFill>
                            <a:sysClr val="windowText" lastClr="000000"/>
                          </a:solidFill>
                          <a:latin typeface="Times New Roman" panose="02020603050405020304" pitchFamily="18" charset="0"/>
                          <a:cs typeface="Times New Roman" panose="02020603050405020304" pitchFamily="18" charset="0"/>
                        </a:rPr>
                        <a:t>0</a:t>
                      </a:r>
                      <a:endParaRPr lang="zh-TW" altLang="en-US" sz="1100" dirty="0">
                        <a:solidFill>
                          <a:sysClr val="windowText" lastClr="000000"/>
                        </a:solidFill>
                        <a:latin typeface="Times New Roman" panose="02020603050405020304" pitchFamily="18" charset="0"/>
                        <a:cs typeface="Times New Roman" panose="02020603050405020304" pitchFamily="18" charset="0"/>
                      </a:endParaRPr>
                    </a:p>
                  </a:txBody>
                  <a:tcPr marL="53877" marR="53877" marT="26938" marB="2693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pic>
        <p:nvPicPr>
          <p:cNvPr id="8" name="圖片 7">
            <a:extLst>
              <a:ext uri="{FF2B5EF4-FFF2-40B4-BE49-F238E27FC236}">
                <a16:creationId xmlns:a16="http://schemas.microsoft.com/office/drawing/2014/main" id="{A172EF6D-5038-4393-9DDC-3F6DAD14C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368" y="3949069"/>
            <a:ext cx="2199765" cy="2199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9880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Future work</a:t>
            </a:r>
          </a:p>
        </p:txBody>
      </p:sp>
      <p:sp>
        <p:nvSpPr>
          <p:cNvPr id="4" name="TextBox 5">
            <a:extLst>
              <a:ext uri="{FF2B5EF4-FFF2-40B4-BE49-F238E27FC236}">
                <a16:creationId xmlns:a16="http://schemas.microsoft.com/office/drawing/2014/main" id="{629759BC-6565-4788-B4E5-2922DC4F8011}"/>
              </a:ext>
            </a:extLst>
          </p:cNvPr>
          <p:cNvSpPr txBox="1"/>
          <p:nvPr/>
        </p:nvSpPr>
        <p:spPr>
          <a:xfrm>
            <a:off x="838200" y="1467168"/>
            <a:ext cx="10358336" cy="1704313"/>
          </a:xfrm>
          <a:prstGeom prst="rect">
            <a:avLst/>
          </a:prstGeom>
        </p:spPr>
        <p:txBody>
          <a:bodyPr wrap="square" lIns="0" tIns="0" rIns="0" bIns="0" rtlCol="0" anchor="t">
            <a:spAutoFit/>
          </a:bodyPr>
          <a:lstStyle/>
          <a:p>
            <a:pPr marL="342900" indent="-342900">
              <a:lnSpc>
                <a:spcPts val="3359"/>
              </a:lnSpc>
              <a:buFont typeface="+mj-lt"/>
              <a:buAutoNum type="arabicPeriod"/>
            </a:pPr>
            <a:r>
              <a:rPr lang="en-US" altLang="zh-TW" dirty="0">
                <a:solidFill>
                  <a:srgbClr val="000000"/>
                </a:solidFill>
                <a:latin typeface="Nunito Light"/>
              </a:rPr>
              <a:t>Grouping techniques can be further enhanced.</a:t>
            </a:r>
          </a:p>
          <a:p>
            <a:pPr marL="342900" indent="-342900">
              <a:lnSpc>
                <a:spcPts val="3359"/>
              </a:lnSpc>
              <a:buFont typeface="+mj-lt"/>
              <a:buAutoNum type="arabicPeriod"/>
            </a:pPr>
            <a:r>
              <a:rPr lang="en-US" altLang="zh-TW" dirty="0">
                <a:solidFill>
                  <a:srgbClr val="000000"/>
                </a:solidFill>
                <a:latin typeface="Nunito Light"/>
              </a:rPr>
              <a:t>Finding the optimal dimension of the data.</a:t>
            </a:r>
          </a:p>
          <a:p>
            <a:pPr marL="342900" indent="-342900">
              <a:lnSpc>
                <a:spcPts val="3359"/>
              </a:lnSpc>
              <a:buFont typeface="+mj-lt"/>
              <a:buAutoNum type="arabicPeriod"/>
            </a:pPr>
            <a:r>
              <a:rPr lang="en-US" altLang="zh-TW" dirty="0">
                <a:solidFill>
                  <a:srgbClr val="000000"/>
                </a:solidFill>
                <a:latin typeface="Nunito Light"/>
              </a:rPr>
              <a:t>Sequencing problem may be solved with optimization algorithms.</a:t>
            </a:r>
          </a:p>
          <a:p>
            <a:pPr marL="342900" indent="-342900">
              <a:lnSpc>
                <a:spcPts val="3359"/>
              </a:lnSpc>
              <a:buFont typeface="+mj-lt"/>
              <a:buAutoNum type="arabicPeriod"/>
            </a:pPr>
            <a:r>
              <a:rPr lang="en-US" altLang="zh-TW" dirty="0">
                <a:solidFill>
                  <a:srgbClr val="000000"/>
                </a:solidFill>
                <a:latin typeface="Nunito Light"/>
              </a:rPr>
              <a:t>Rigorous mathematical/statistical derivations are needed.</a:t>
            </a:r>
          </a:p>
        </p:txBody>
      </p:sp>
      <p:sp>
        <p:nvSpPr>
          <p:cNvPr id="5" name="頁尾版面配置區 3">
            <a:extLst>
              <a:ext uri="{FF2B5EF4-FFF2-40B4-BE49-F238E27FC236}">
                <a16:creationId xmlns:a16="http://schemas.microsoft.com/office/drawing/2014/main" id="{22B09E84-371C-4B02-8008-D28A1BCC0E0D}"/>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graphicFrame>
        <p:nvGraphicFramePr>
          <p:cNvPr id="6" name="圖表 5">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2214508322"/>
              </p:ext>
            </p:extLst>
          </p:nvPr>
        </p:nvGraphicFramePr>
        <p:xfrm>
          <a:off x="1311302" y="4834255"/>
          <a:ext cx="6052340" cy="15220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3531339074"/>
              </p:ext>
            </p:extLst>
          </p:nvPr>
        </p:nvGraphicFramePr>
        <p:xfrm>
          <a:off x="1311302" y="3312160"/>
          <a:ext cx="6052340" cy="15220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1092673576"/>
              </p:ext>
            </p:extLst>
          </p:nvPr>
        </p:nvGraphicFramePr>
        <p:xfrm>
          <a:off x="838200" y="3312160"/>
          <a:ext cx="6525442" cy="3044190"/>
        </p:xfrm>
        <a:graphic>
          <a:graphicData uri="http://schemas.openxmlformats.org/drawingml/2006/table">
            <a:tbl>
              <a:tblPr firstRow="1" bandRow="1">
                <a:tableStyleId>{2D5ABB26-0587-4C30-8999-92F81FD0307C}</a:tableStyleId>
              </a:tblPr>
              <a:tblGrid>
                <a:gridCol w="436880">
                  <a:extLst>
                    <a:ext uri="{9D8B030D-6E8A-4147-A177-3AD203B41FA5}">
                      <a16:colId xmlns:a16="http://schemas.microsoft.com/office/drawing/2014/main" val="3458012468"/>
                    </a:ext>
                  </a:extLst>
                </a:gridCol>
                <a:gridCol w="6088562">
                  <a:extLst>
                    <a:ext uri="{9D8B030D-6E8A-4147-A177-3AD203B41FA5}">
                      <a16:colId xmlns:a16="http://schemas.microsoft.com/office/drawing/2014/main" val="218743566"/>
                    </a:ext>
                  </a:extLst>
                </a:gridCol>
              </a:tblGrid>
              <a:tr h="1522095">
                <a:tc>
                  <a:txBody>
                    <a:bodyPr/>
                    <a:lstStyle/>
                    <a:p>
                      <a:pPr algn="ctr"/>
                      <a:r>
                        <a:rPr lang="en-US" b="1" dirty="0">
                          <a:solidFill>
                            <a:schemeClr val="bg1"/>
                          </a:solidFill>
                        </a:rPr>
                        <a:t>Worse</a:t>
                      </a:r>
                    </a:p>
                  </a:txBody>
                  <a:tcPr vert="eaVert" anchor="ctr">
                    <a:solidFill>
                      <a:srgbClr val="D79DA7"/>
                    </a:solidFill>
                  </a:tcPr>
                </a:tc>
                <a:tc>
                  <a:txBody>
                    <a:bodyPr/>
                    <a:lstStyle/>
                    <a:p>
                      <a:endParaRPr lang="en-US" dirty="0"/>
                    </a:p>
                  </a:txBody>
                  <a:tcPr/>
                </a:tc>
                <a:extLst>
                  <a:ext uri="{0D108BD9-81ED-4DB2-BD59-A6C34878D82A}">
                    <a16:rowId xmlns:a16="http://schemas.microsoft.com/office/drawing/2014/main" val="4034131320"/>
                  </a:ext>
                </a:extLst>
              </a:tr>
              <a:tr h="1522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Better</a:t>
                      </a:r>
                    </a:p>
                  </a:txBody>
                  <a:tcPr vert="eaVert" anchor="ctr">
                    <a:solidFill>
                      <a:srgbClr val="1F497D"/>
                    </a:solidFill>
                  </a:tcPr>
                </a:tc>
                <a:tc>
                  <a:txBody>
                    <a:bodyPr/>
                    <a:lstStyle/>
                    <a:p>
                      <a:endParaRPr lang="en-US" dirty="0"/>
                    </a:p>
                  </a:txBody>
                  <a:tcPr/>
                </a:tc>
                <a:extLst>
                  <a:ext uri="{0D108BD9-81ED-4DB2-BD59-A6C34878D82A}">
                    <a16:rowId xmlns:a16="http://schemas.microsoft.com/office/drawing/2014/main" val="459790104"/>
                  </a:ext>
                </a:extLst>
              </a:tr>
            </a:tbl>
          </a:graphicData>
        </a:graphic>
      </p:graphicFrame>
      <p:pic>
        <p:nvPicPr>
          <p:cNvPr id="8" name="圖片 7"/>
          <p:cNvPicPr>
            <a:picLocks noChangeAspect="1"/>
          </p:cNvPicPr>
          <p:nvPr/>
        </p:nvPicPr>
        <p:blipFill rotWithShape="1">
          <a:blip r:embed="rId5"/>
          <a:srcRect r="54157"/>
          <a:stretch/>
        </p:blipFill>
        <p:spPr>
          <a:xfrm>
            <a:off x="8896271" y="786342"/>
            <a:ext cx="2779881" cy="2717946"/>
          </a:xfrm>
          <a:prstGeom prst="rect">
            <a:avLst/>
          </a:prstGeom>
        </p:spPr>
      </p:pic>
      <p:pic>
        <p:nvPicPr>
          <p:cNvPr id="9" name="圖片 8"/>
          <p:cNvPicPr>
            <a:picLocks noChangeAspect="1"/>
          </p:cNvPicPr>
          <p:nvPr/>
        </p:nvPicPr>
        <p:blipFill rotWithShape="1">
          <a:blip r:embed="rId5"/>
          <a:srcRect l="51881" r="727"/>
          <a:stretch/>
        </p:blipFill>
        <p:spPr>
          <a:xfrm>
            <a:off x="8896272" y="3733377"/>
            <a:ext cx="2773366" cy="2622973"/>
          </a:xfrm>
          <a:prstGeom prst="rect">
            <a:avLst/>
          </a:prstGeom>
        </p:spPr>
      </p:pic>
    </p:spTree>
    <p:extLst>
      <p:ext uri="{BB962C8B-B14F-4D97-AF65-F5344CB8AC3E}">
        <p14:creationId xmlns:p14="http://schemas.microsoft.com/office/powerpoint/2010/main" val="3056007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Kaggle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 name="圖片 3">
            <a:hlinkClick r:id="rId3" action="ppaction://hlinkfile"/>
            <a:extLst>
              <a:ext uri="{FF2B5EF4-FFF2-40B4-BE49-F238E27FC236}">
                <a16:creationId xmlns:a16="http://schemas.microsoft.com/office/drawing/2014/main" id="{2BB60EDD-B06A-40F5-9F7D-AD49E8CC1043}"/>
              </a:ext>
            </a:extLst>
          </p:cNvPr>
          <p:cNvPicPr>
            <a:picLocks noChangeAspect="1"/>
          </p:cNvPicPr>
          <p:nvPr/>
        </p:nvPicPr>
        <p:blipFill rotWithShape="1">
          <a:blip r:embed="rId4"/>
          <a:srcRect l="524" r="695" b="73651"/>
          <a:stretch/>
        </p:blipFill>
        <p:spPr>
          <a:xfrm>
            <a:off x="5805448" y="45004"/>
            <a:ext cx="6291263" cy="1246891"/>
          </a:xfrm>
          <a:prstGeom prst="rect">
            <a:avLst/>
          </a:prstGeom>
        </p:spPr>
      </p:pic>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6" cstate="hqprint">
            <a:extLst>
              <a:ext uri="{28A0092B-C50C-407E-A947-70E740481C1C}">
                <a14:useLocalDpi xmlns:a14="http://schemas.microsoft.com/office/drawing/2010/main" val="0"/>
              </a:ext>
            </a:extLst>
          </a:blip>
          <a:stretch>
            <a:fillRect/>
          </a:stretch>
        </p:blipFill>
        <p:spPr bwMode="auto">
          <a:xfrm>
            <a:off x="8507506" y="1572366"/>
            <a:ext cx="3139116" cy="4913762"/>
          </a:xfrm>
          <a:prstGeom prst="rect">
            <a:avLst/>
          </a:prstGeom>
          <a:noFill/>
          <a:ln>
            <a:noFill/>
          </a:ln>
        </p:spPr>
      </p:pic>
      <p:graphicFrame>
        <p:nvGraphicFramePr>
          <p:cNvPr id="23" name="表格 22">
            <a:extLst>
              <a:ext uri="{FF2B5EF4-FFF2-40B4-BE49-F238E27FC236}">
                <a16:creationId xmlns:a16="http://schemas.microsoft.com/office/drawing/2014/main" id="{5E0432AE-A8B9-471F-B3EA-1E64B4C315B6}"/>
              </a:ext>
            </a:extLst>
          </p:cNvPr>
          <p:cNvGraphicFramePr>
            <a:graphicFrameLocks noGrp="1"/>
          </p:cNvGraphicFramePr>
          <p:nvPr/>
        </p:nvGraphicFramePr>
        <p:xfrm>
          <a:off x="838201" y="3927402"/>
          <a:ext cx="6291261" cy="2428949"/>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328194">
                <a:tc gridSpan="9">
                  <a:txBody>
                    <a:bodyPr/>
                    <a:lstStyle/>
                    <a:p>
                      <a:pPr marL="0" algn="ctr" defTabSz="914400" rtl="0" eaLnBrk="1" latinLnBrk="0" hangingPunct="1"/>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Categorical feature uniqueness of Kaggle</a:t>
                      </a:r>
                      <a:r>
                        <a:rPr lang="zh-TW" altLang="en-US" sz="13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3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300" b="0" kern="1200" dirty="0">
                        <a:solidFill>
                          <a:schemeClr val="tx1"/>
                        </a:solidFill>
                        <a:latin typeface="Times New Roman" panose="02020603050405020304" pitchFamily="18" charset="0"/>
                        <a:ea typeface="+mn-ea"/>
                        <a:cs typeface="Times New Roman" panose="02020603050405020304" pitchFamily="18" charset="0"/>
                      </a:endParaRPr>
                    </a:p>
                  </a:txBody>
                  <a:tcPr marL="16875" marR="16875" marT="8438" marB="843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94287">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nom0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nom4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Green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Triangle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Snake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Finland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Bassoon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Grandmaster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Cold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Blue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Trapezoid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Hamster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Russia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Piano</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Expert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01078">
                <a:tc>
                  <a:txBody>
                    <a:bodyPr/>
                    <a:lstStyle/>
                    <a:p>
                      <a:pPr algn="ctr"/>
                      <a:r>
                        <a:rPr lang="en-US" altLang="zh-TW" sz="900" dirty="0">
                          <a:latin typeface="Times New Roman" panose="02020603050405020304" pitchFamily="18" charset="0"/>
                          <a:cs typeface="Times New Roman" panose="02020603050405020304" pitchFamily="18" charset="0"/>
                        </a:rPr>
                        <a:t>Red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Polygon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Lion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Canada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Theremin</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Novice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Lava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Square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Costa Rica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Oboe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Contributor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Boiling Hot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340289627"/>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Star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Dog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China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Master</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Freezing</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01078">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Circle</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Axolotl</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India</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Warm</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o </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Z</a:t>
                      </a:r>
                      <a:endParaRPr lang="zh-TW" altLang="en-US" sz="900" dirty="0">
                        <a:latin typeface="Times New Roman" panose="02020603050405020304" pitchFamily="18" charset="0"/>
                        <a:cs typeface="Times New Roman" panose="02020603050405020304" pitchFamily="18" charset="0"/>
                      </a:endParaRPr>
                    </a:p>
                  </a:txBody>
                  <a:tcPr marL="40381" marR="40381" marT="20192" marB="201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graphicFrame>
        <p:nvGraphicFramePr>
          <p:cNvPr id="25" name="表格 24">
            <a:extLst>
              <a:ext uri="{FF2B5EF4-FFF2-40B4-BE49-F238E27FC236}">
                <a16:creationId xmlns:a16="http://schemas.microsoft.com/office/drawing/2014/main" id="{F20541F3-2117-42BD-984A-FBB37100751B}"/>
              </a:ext>
            </a:extLst>
          </p:cNvPr>
          <p:cNvGraphicFramePr>
            <a:graphicFrameLocks noGrp="1"/>
          </p:cNvGraphicFramePr>
          <p:nvPr/>
        </p:nvGraphicFramePr>
        <p:xfrm>
          <a:off x="838201" y="1717087"/>
          <a:ext cx="6291261" cy="2139835"/>
        </p:xfrm>
        <a:graphic>
          <a:graphicData uri="http://schemas.openxmlformats.org/drawingml/2006/table">
            <a:tbl>
              <a:tblPr firstRow="1" bandRow="1">
                <a:tableStyleId>{5C22544A-7EE6-4342-B048-85BDC9FD1C3A}</a:tableStyleId>
              </a:tblPr>
              <a:tblGrid>
                <a:gridCol w="699029">
                  <a:extLst>
                    <a:ext uri="{9D8B030D-6E8A-4147-A177-3AD203B41FA5}">
                      <a16:colId xmlns:a16="http://schemas.microsoft.com/office/drawing/2014/main" val="2260549720"/>
                    </a:ext>
                  </a:extLst>
                </a:gridCol>
                <a:gridCol w="699029">
                  <a:extLst>
                    <a:ext uri="{9D8B030D-6E8A-4147-A177-3AD203B41FA5}">
                      <a16:colId xmlns:a16="http://schemas.microsoft.com/office/drawing/2014/main" val="1311468088"/>
                    </a:ext>
                  </a:extLst>
                </a:gridCol>
                <a:gridCol w="699029">
                  <a:extLst>
                    <a:ext uri="{9D8B030D-6E8A-4147-A177-3AD203B41FA5}">
                      <a16:colId xmlns:a16="http://schemas.microsoft.com/office/drawing/2014/main" val="2313657216"/>
                    </a:ext>
                  </a:extLst>
                </a:gridCol>
                <a:gridCol w="699029">
                  <a:extLst>
                    <a:ext uri="{9D8B030D-6E8A-4147-A177-3AD203B41FA5}">
                      <a16:colId xmlns:a16="http://schemas.microsoft.com/office/drawing/2014/main" val="3585073101"/>
                    </a:ext>
                  </a:extLst>
                </a:gridCol>
                <a:gridCol w="699029">
                  <a:extLst>
                    <a:ext uri="{9D8B030D-6E8A-4147-A177-3AD203B41FA5}">
                      <a16:colId xmlns:a16="http://schemas.microsoft.com/office/drawing/2014/main" val="2578897840"/>
                    </a:ext>
                  </a:extLst>
                </a:gridCol>
                <a:gridCol w="699029">
                  <a:extLst>
                    <a:ext uri="{9D8B030D-6E8A-4147-A177-3AD203B41FA5}">
                      <a16:colId xmlns:a16="http://schemas.microsoft.com/office/drawing/2014/main" val="3985743775"/>
                    </a:ext>
                  </a:extLst>
                </a:gridCol>
                <a:gridCol w="699029">
                  <a:extLst>
                    <a:ext uri="{9D8B030D-6E8A-4147-A177-3AD203B41FA5}">
                      <a16:colId xmlns:a16="http://schemas.microsoft.com/office/drawing/2014/main" val="977496068"/>
                    </a:ext>
                  </a:extLst>
                </a:gridCol>
                <a:gridCol w="699029">
                  <a:extLst>
                    <a:ext uri="{9D8B030D-6E8A-4147-A177-3AD203B41FA5}">
                      <a16:colId xmlns:a16="http://schemas.microsoft.com/office/drawing/2014/main" val="1931065360"/>
                    </a:ext>
                  </a:extLst>
                </a:gridCol>
                <a:gridCol w="699029">
                  <a:extLst>
                    <a:ext uri="{9D8B030D-6E8A-4147-A177-3AD203B41FA5}">
                      <a16:colId xmlns:a16="http://schemas.microsoft.com/office/drawing/2014/main" val="1838861713"/>
                    </a:ext>
                  </a:extLst>
                </a:gridCol>
              </a:tblGrid>
              <a:tr h="263864">
                <a:tc gridSpan="9">
                  <a:txBody>
                    <a:bodyPr/>
                    <a:lstStyle/>
                    <a:p>
                      <a:pPr marL="0" algn="ctr" defTabSz="914400" rtl="0" eaLnBrk="1" latinLnBrk="0" hangingPunct="1"/>
                      <a:r>
                        <a:rPr lang="en-US" altLang="zh-TW" sz="1200" b="0" kern="1200" dirty="0">
                          <a:solidFill>
                            <a:schemeClr val="tx1"/>
                          </a:solidFill>
                          <a:latin typeface="Times New Roman" panose="02020603050405020304" pitchFamily="18" charset="0"/>
                          <a:ea typeface="+mn-ea"/>
                          <a:cs typeface="Times New Roman" panose="02020603050405020304" pitchFamily="18" charset="0"/>
                        </a:rPr>
                        <a:t>Numerical feature uniqueness of Kaggle</a:t>
                      </a:r>
                      <a:r>
                        <a:rPr lang="zh-TW" altLang="en-US" sz="12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200" b="0" kern="1200" dirty="0">
                          <a:solidFill>
                            <a:schemeClr val="tx1"/>
                          </a:solidFill>
                          <a:latin typeface="Times New Roman" panose="02020603050405020304" pitchFamily="18" charset="0"/>
                          <a:ea typeface="+mn-ea"/>
                          <a:cs typeface="Times New Roman" panose="02020603050405020304" pitchFamily="18" charset="0"/>
                        </a:rPr>
                        <a:t>CFEC dataset</a:t>
                      </a:r>
                      <a:endParaRPr lang="zh-TW" altLang="en-US" sz="1200" b="0" kern="1200" dirty="0">
                        <a:solidFill>
                          <a:schemeClr val="tx1"/>
                        </a:solidFill>
                        <a:latin typeface="Times New Roman" panose="02020603050405020304" pitchFamily="18" charset="0"/>
                        <a:ea typeface="+mn-ea"/>
                        <a:cs typeface="Times New Roman" panose="02020603050405020304" pitchFamily="18" charset="0"/>
                      </a:endParaRPr>
                    </a:p>
                  </a:txBody>
                  <a:tcPr marL="16658" marR="16658" marT="8329" marB="83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257176">
                <a:tc>
                  <a:txBody>
                    <a:bodyPr/>
                    <a:lstStyle/>
                    <a:p>
                      <a:pPr algn="ctr"/>
                      <a:r>
                        <a:rPr lang="en-US" altLang="zh-TW" sz="1000" dirty="0">
                          <a:solidFill>
                            <a:schemeClr val="tx1"/>
                          </a:solidFill>
                          <a:latin typeface="Times New Roman" panose="02020603050405020304" pitchFamily="18" charset="0"/>
                          <a:cs typeface="Times New Roman" panose="02020603050405020304" pitchFamily="18" charset="0"/>
                        </a:rPr>
                        <a:t>bin0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bin1</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bin2</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bin3</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bin4</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ord0</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day</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month</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1"/>
                          </a:solidFill>
                          <a:latin typeface="Times New Roman" panose="02020603050405020304" pitchFamily="18" charset="0"/>
                          <a:cs typeface="Times New Roman" panose="02020603050405020304" pitchFamily="18" charset="0"/>
                        </a:rPr>
                        <a:t>Target</a:t>
                      </a:r>
                      <a:endParaRPr lang="zh-TW" altLang="en-US" sz="1000" dirty="0">
                        <a:solidFill>
                          <a:schemeClr val="tx1"/>
                        </a:solidFill>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0</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323759">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3</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992893"/>
                  </a:ext>
                </a:extLst>
              </a:tr>
              <a:tr h="323759">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7</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900" dirty="0">
                          <a:latin typeface="Times New Roman" panose="02020603050405020304" pitchFamily="18" charset="0"/>
                          <a:cs typeface="Times New Roman" panose="02020603050405020304" pitchFamily="18" charset="0"/>
                        </a:rPr>
                        <a:t>12</a:t>
                      </a: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900" dirty="0">
                        <a:latin typeface="Times New Roman" panose="02020603050405020304" pitchFamily="18" charset="0"/>
                        <a:cs typeface="Times New Roman" panose="02020603050405020304" pitchFamily="18" charset="0"/>
                      </a:endParaRPr>
                    </a:p>
                  </a:txBody>
                  <a:tcPr marL="39907" marR="39907" marT="19954" marB="199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Tree>
    <p:extLst>
      <p:ext uri="{BB962C8B-B14F-4D97-AF65-F5344CB8AC3E}">
        <p14:creationId xmlns:p14="http://schemas.microsoft.com/office/powerpoint/2010/main" val="1106347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A95CC32-1532-4531-87D1-D28AB7FAB2E2}"/>
              </a:ext>
            </a:extLst>
          </p:cNvPr>
          <p:cNvGraphicFramePr>
            <a:graphicFrameLocks noGrp="1"/>
          </p:cNvGraphicFramePr>
          <p:nvPr>
            <p:extLst>
              <p:ext uri="{D42A27DB-BD31-4B8C-83A1-F6EECF244321}">
                <p14:modId xmlns:p14="http://schemas.microsoft.com/office/powerpoint/2010/main" val="1188999307"/>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Binary Data</a:t>
                      </a:r>
                      <a:endParaRPr lang="zh-TW" altLang="en-US"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5"/>
                    </a:solidFill>
                  </a:tcPr>
                </a:tc>
                <a:tc>
                  <a:txBody>
                    <a:bodyPr/>
                    <a:lstStyle/>
                    <a:p>
                      <a:pPr algn="ctr"/>
                      <a:r>
                        <a:rPr lang="en-US" altLang="zh-TW" dirty="0"/>
                        <a:t>Grouped by PCA</a:t>
                      </a:r>
                      <a:endParaRPr lang="zh-TW" altLang="en-US"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9" name="表格 18">
            <a:extLst>
              <a:ext uri="{FF2B5EF4-FFF2-40B4-BE49-F238E27FC236}">
                <a16:creationId xmlns:a16="http://schemas.microsoft.com/office/drawing/2014/main" id="{0CCBC6C6-DAE7-4782-BAAA-00C517ACC4A7}"/>
              </a:ext>
            </a:extLst>
          </p:cNvPr>
          <p:cNvGraphicFramePr>
            <a:graphicFrameLocks noGrp="1"/>
          </p:cNvGraphicFramePr>
          <p:nvPr>
            <p:extLst>
              <p:ext uri="{D42A27DB-BD31-4B8C-83A1-F6EECF244321}">
                <p14:modId xmlns:p14="http://schemas.microsoft.com/office/powerpoint/2010/main" val="1325694069"/>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21" name="標題 1">
            <a:extLst>
              <a:ext uri="{FF2B5EF4-FFF2-40B4-BE49-F238E27FC236}">
                <a16:creationId xmlns:a16="http://schemas.microsoft.com/office/drawing/2014/main" id="{D3CA9288-8A91-40EA-99EE-1E47B8146D96}"/>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-Grouping</a:t>
            </a:r>
            <a:endParaRPr lang="zh-TW" altLang="en-US" i="1" dirty="0">
              <a:solidFill>
                <a:srgbClr val="14365D"/>
              </a:solidFill>
              <a:latin typeface="Nunito Light" panose="00000400000000000000" pitchFamily="2" charset="0"/>
            </a:endParaRPr>
          </a:p>
        </p:txBody>
      </p:sp>
      <p:grpSp>
        <p:nvGrpSpPr>
          <p:cNvPr id="28" name="群組 27">
            <a:extLst>
              <a:ext uri="{FF2B5EF4-FFF2-40B4-BE49-F238E27FC236}">
                <a16:creationId xmlns:a16="http://schemas.microsoft.com/office/drawing/2014/main" id="{2217FB8F-4ECF-4DE1-BFEB-C51414D78FEB}"/>
              </a:ext>
            </a:extLst>
          </p:cNvPr>
          <p:cNvGrpSpPr/>
          <p:nvPr/>
        </p:nvGrpSpPr>
        <p:grpSpPr>
          <a:xfrm>
            <a:off x="232216" y="1834666"/>
            <a:ext cx="5670000" cy="4536688"/>
            <a:chOff x="12342800" y="2019668"/>
            <a:chExt cx="5670000" cy="4536688"/>
          </a:xfrm>
        </p:grpSpPr>
        <p:graphicFrame>
          <p:nvGraphicFramePr>
            <p:cNvPr id="29" name="圖表 28">
              <a:extLst>
                <a:ext uri="{FF2B5EF4-FFF2-40B4-BE49-F238E27FC236}">
                  <a16:creationId xmlns:a16="http://schemas.microsoft.com/office/drawing/2014/main" id="{B6B029D7-5E2E-4BCA-B33C-9F76BD144282}"/>
                </a:ext>
              </a:extLst>
            </p:cNvPr>
            <p:cNvGraphicFramePr>
              <a:graphicFrameLocks/>
            </p:cNvGraphicFramePr>
            <p:nvPr>
              <p:extLst>
                <p:ext uri="{D42A27DB-BD31-4B8C-83A1-F6EECF244321}">
                  <p14:modId xmlns:p14="http://schemas.microsoft.com/office/powerpoint/2010/main" val="830864211"/>
                </p:ext>
              </p:extLst>
            </p:nvPr>
          </p:nvGraphicFramePr>
          <p:xfrm>
            <a:off x="12342800" y="2019668"/>
            <a:ext cx="5670000" cy="1512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圖表 29">
              <a:extLst>
                <a:ext uri="{FF2B5EF4-FFF2-40B4-BE49-F238E27FC236}">
                  <a16:creationId xmlns:a16="http://schemas.microsoft.com/office/drawing/2014/main" id="{3C2C3BFC-CF25-491F-8328-941D7F1215D1}"/>
                </a:ext>
              </a:extLst>
            </p:cNvPr>
            <p:cNvGraphicFramePr>
              <a:graphicFrameLocks/>
            </p:cNvGraphicFramePr>
            <p:nvPr>
              <p:extLst>
                <p:ext uri="{D42A27DB-BD31-4B8C-83A1-F6EECF244321}">
                  <p14:modId xmlns:p14="http://schemas.microsoft.com/office/powerpoint/2010/main" val="3396216130"/>
                </p:ext>
              </p:extLst>
            </p:nvPr>
          </p:nvGraphicFramePr>
          <p:xfrm>
            <a:off x="12342800" y="3532012"/>
            <a:ext cx="5670000" cy="15123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圖表 30">
              <a:extLst>
                <a:ext uri="{FF2B5EF4-FFF2-40B4-BE49-F238E27FC236}">
                  <a16:creationId xmlns:a16="http://schemas.microsoft.com/office/drawing/2014/main" id="{A4A735AF-4E4A-4709-BAB7-1AC6CFCBE7EC}"/>
                </a:ext>
              </a:extLst>
            </p:cNvPr>
            <p:cNvGraphicFramePr>
              <a:graphicFrameLocks/>
            </p:cNvGraphicFramePr>
            <p:nvPr>
              <p:extLst>
                <p:ext uri="{D42A27DB-BD31-4B8C-83A1-F6EECF244321}">
                  <p14:modId xmlns:p14="http://schemas.microsoft.com/office/powerpoint/2010/main" val="3296764991"/>
                </p:ext>
              </p:extLst>
            </p:nvPr>
          </p:nvGraphicFramePr>
          <p:xfrm>
            <a:off x="12342800" y="5044356"/>
            <a:ext cx="5670000" cy="15120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7" name="群組 6">
            <a:extLst>
              <a:ext uri="{FF2B5EF4-FFF2-40B4-BE49-F238E27FC236}">
                <a16:creationId xmlns:a16="http://schemas.microsoft.com/office/drawing/2014/main" id="{95CA7CD7-5227-436B-993F-EBFA7F8C585E}"/>
              </a:ext>
            </a:extLst>
          </p:cNvPr>
          <p:cNvGrpSpPr/>
          <p:nvPr/>
        </p:nvGrpSpPr>
        <p:grpSpPr>
          <a:xfrm>
            <a:off x="6005164" y="1834666"/>
            <a:ext cx="5670000" cy="4536689"/>
            <a:chOff x="10797728" y="742639"/>
            <a:chExt cx="5842519" cy="4747940"/>
          </a:xfrm>
        </p:grpSpPr>
        <p:graphicFrame>
          <p:nvGraphicFramePr>
            <p:cNvPr id="41" name="圖表 40">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2191589771"/>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圖表 41">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1044099266"/>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圖表 42">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489585528"/>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978773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extLst>
              <p:ext uri="{D42A27DB-BD31-4B8C-83A1-F6EECF244321}">
                <p14:modId xmlns:p14="http://schemas.microsoft.com/office/powerpoint/2010/main" val="1444370705"/>
              </p:ext>
            </p:extLst>
          </p:nvPr>
        </p:nvGraphicFramePr>
        <p:xfrm>
          <a:off x="1446913" y="1546448"/>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pSp>
        <p:nvGrpSpPr>
          <p:cNvPr id="9" name="群組 8">
            <a:extLst>
              <a:ext uri="{FF2B5EF4-FFF2-40B4-BE49-F238E27FC236}">
                <a16:creationId xmlns:a16="http://schemas.microsoft.com/office/drawing/2014/main" id="{3484F687-6E52-46E1-88E6-5C92016E8FF7}"/>
              </a:ext>
            </a:extLst>
          </p:cNvPr>
          <p:cNvGrpSpPr/>
          <p:nvPr/>
        </p:nvGrpSpPr>
        <p:grpSpPr>
          <a:xfrm>
            <a:off x="2887979" y="2143436"/>
            <a:ext cx="3467807" cy="889006"/>
            <a:chOff x="2897063" y="1984807"/>
            <a:chExt cx="2895600" cy="889006"/>
          </a:xfrm>
        </p:grpSpPr>
        <p:sp>
          <p:nvSpPr>
            <p:cNvPr id="4" name="箭號: 向右 3">
              <a:extLst>
                <a:ext uri="{FF2B5EF4-FFF2-40B4-BE49-F238E27FC236}">
                  <a16:creationId xmlns:a16="http://schemas.microsoft.com/office/drawing/2014/main" id="{F83FA4DC-92D7-4884-A078-13EE3563E606}"/>
                </a:ext>
              </a:extLst>
            </p:cNvPr>
            <p:cNvSpPr/>
            <p:nvPr/>
          </p:nvSpPr>
          <p:spPr>
            <a:xfrm>
              <a:off x="2897063" y="1984807"/>
              <a:ext cx="2895600" cy="889006"/>
            </a:xfrm>
            <a:prstGeom prst="rightArrow">
              <a:avLst/>
            </a:prstGeom>
            <a:gradFill>
              <a:gsLst>
                <a:gs pos="0">
                  <a:srgbClr val="C00000"/>
                </a:gs>
                <a:gs pos="100000">
                  <a:srgbClr val="1436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5951A5D7-A857-4090-B079-511FD0A85555}"/>
                </a:ext>
              </a:extLst>
            </p:cNvPr>
            <p:cNvSpPr txBox="1"/>
            <p:nvPr/>
          </p:nvSpPr>
          <p:spPr>
            <a:xfrm>
              <a:off x="2897063" y="2244644"/>
              <a:ext cx="2421697" cy="369332"/>
            </a:xfrm>
            <a:prstGeom prst="rect">
              <a:avLst/>
            </a:prstGeom>
            <a:noFill/>
          </p:spPr>
          <p:txBody>
            <a:bodyPr wrap="square" rtlCol="0">
              <a:spAutoFit/>
            </a:bodyPr>
            <a:lstStyle/>
            <a:p>
              <a:pPr algn="ctr"/>
              <a:r>
                <a:rPr lang="en-US" altLang="zh-TW" dirty="0" err="1">
                  <a:solidFill>
                    <a:schemeClr val="bg1"/>
                  </a:solidFill>
                </a:rPr>
                <a:t>OneHot</a:t>
              </a:r>
              <a:r>
                <a:rPr lang="en-US" altLang="zh-TW" dirty="0">
                  <a:solidFill>
                    <a:schemeClr val="bg1"/>
                  </a:solidFill>
                </a:rPr>
                <a:t> Encoding</a:t>
              </a:r>
              <a:endParaRPr lang="zh-TW" altLang="en-US" dirty="0">
                <a:solidFill>
                  <a:schemeClr val="bg1"/>
                </a:solidFill>
              </a:endParaRPr>
            </a:p>
          </p:txBody>
        </p:sp>
      </p:grpSp>
      <p:graphicFrame>
        <p:nvGraphicFramePr>
          <p:cNvPr id="10" name="表格 9">
            <a:extLst>
              <a:ext uri="{FF2B5EF4-FFF2-40B4-BE49-F238E27FC236}">
                <a16:creationId xmlns:a16="http://schemas.microsoft.com/office/drawing/2014/main" id="{5D765305-F3C0-4EEE-B271-44877E005D07}"/>
              </a:ext>
            </a:extLst>
          </p:cNvPr>
          <p:cNvGraphicFramePr>
            <a:graphicFrameLocks noGrp="1"/>
          </p:cNvGraphicFramePr>
          <p:nvPr>
            <p:extLst>
              <p:ext uri="{D42A27DB-BD31-4B8C-83A1-F6EECF244321}">
                <p14:modId xmlns:p14="http://schemas.microsoft.com/office/powerpoint/2010/main" val="2821024171"/>
              </p:ext>
            </p:extLst>
          </p:nvPr>
        </p:nvGraphicFramePr>
        <p:xfrm>
          <a:off x="6355787" y="1542844"/>
          <a:ext cx="49804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5">
                  <a:txBody>
                    <a:bodyPr/>
                    <a:lstStyle/>
                    <a:p>
                      <a:pPr algn="ctr"/>
                      <a:r>
                        <a:rPr lang="en-US" altLang="zh-TW" sz="1600" b="1" kern="1200" dirty="0">
                          <a:solidFill>
                            <a:schemeClr val="lt1"/>
                          </a:solidFill>
                          <a:latin typeface="+mn-lt"/>
                          <a:ea typeface="+mn-ea"/>
                          <a:cs typeface="+mn-cs"/>
                        </a:rPr>
                        <a:t>Binary</a:t>
                      </a:r>
                      <a:endParaRPr lang="zh-TW" altLang="en-US" sz="1600" b="1" kern="1200" dirty="0">
                        <a:solidFill>
                          <a:schemeClr val="lt1"/>
                        </a:solidFill>
                        <a:latin typeface="+mn-lt"/>
                        <a:ea typeface="+mn-ea"/>
                        <a:cs typeface="+mn-cs"/>
                      </a:endParaRPr>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588137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8D059BCE-52CF-4614-B47C-8BADE94FA00F}"/>
              </a:ext>
            </a:extLst>
          </p:cNvPr>
          <p:cNvGraphicFramePr>
            <a:graphicFrameLocks noGrp="1"/>
          </p:cNvGraphicFramePr>
          <p:nvPr/>
        </p:nvGraphicFramePr>
        <p:xfrm>
          <a:off x="838200" y="1722064"/>
          <a:ext cx="6291264" cy="3786574"/>
        </p:xfrm>
        <a:graphic>
          <a:graphicData uri="http://schemas.openxmlformats.org/drawingml/2006/table">
            <a:tbl>
              <a:tblPr firstRow="1" bandRow="1">
                <a:tableStyleId>{5C22544A-7EE6-4342-B048-85BDC9FD1C3A}</a:tableStyleId>
              </a:tblPr>
              <a:tblGrid>
                <a:gridCol w="898752">
                  <a:extLst>
                    <a:ext uri="{9D8B030D-6E8A-4147-A177-3AD203B41FA5}">
                      <a16:colId xmlns:a16="http://schemas.microsoft.com/office/drawing/2014/main" val="2260549720"/>
                    </a:ext>
                  </a:extLst>
                </a:gridCol>
                <a:gridCol w="898752">
                  <a:extLst>
                    <a:ext uri="{9D8B030D-6E8A-4147-A177-3AD203B41FA5}">
                      <a16:colId xmlns:a16="http://schemas.microsoft.com/office/drawing/2014/main" val="1311468088"/>
                    </a:ext>
                  </a:extLst>
                </a:gridCol>
                <a:gridCol w="898752">
                  <a:extLst>
                    <a:ext uri="{9D8B030D-6E8A-4147-A177-3AD203B41FA5}">
                      <a16:colId xmlns:a16="http://schemas.microsoft.com/office/drawing/2014/main" val="2313657216"/>
                    </a:ext>
                  </a:extLst>
                </a:gridCol>
                <a:gridCol w="898752">
                  <a:extLst>
                    <a:ext uri="{9D8B030D-6E8A-4147-A177-3AD203B41FA5}">
                      <a16:colId xmlns:a16="http://schemas.microsoft.com/office/drawing/2014/main" val="3585073101"/>
                    </a:ext>
                  </a:extLst>
                </a:gridCol>
                <a:gridCol w="898752">
                  <a:extLst>
                    <a:ext uri="{9D8B030D-6E8A-4147-A177-3AD203B41FA5}">
                      <a16:colId xmlns:a16="http://schemas.microsoft.com/office/drawing/2014/main" val="2578897840"/>
                    </a:ext>
                  </a:extLst>
                </a:gridCol>
                <a:gridCol w="898752">
                  <a:extLst>
                    <a:ext uri="{9D8B030D-6E8A-4147-A177-3AD203B41FA5}">
                      <a16:colId xmlns:a16="http://schemas.microsoft.com/office/drawing/2014/main" val="3985743775"/>
                    </a:ext>
                  </a:extLst>
                </a:gridCol>
                <a:gridCol w="898752">
                  <a:extLst>
                    <a:ext uri="{9D8B030D-6E8A-4147-A177-3AD203B41FA5}">
                      <a16:colId xmlns:a16="http://schemas.microsoft.com/office/drawing/2014/main" val="1838861713"/>
                    </a:ext>
                  </a:extLst>
                </a:gridCol>
              </a:tblGrid>
              <a:tr h="538203">
                <a:tc gridSpan="7">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8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8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538203">
                <a:tc>
                  <a:txBody>
                    <a:bodyPr/>
                    <a:lstStyle/>
                    <a:p>
                      <a:pPr algn="ctr"/>
                      <a:r>
                        <a:rPr lang="en-US" altLang="zh-TW" sz="1200" dirty="0">
                          <a:solidFill>
                            <a:schemeClr val="tx1"/>
                          </a:solidFill>
                          <a:latin typeface="Times New Roman" panose="02020603050405020304" pitchFamily="18" charset="0"/>
                          <a:cs typeface="Times New Roman" panose="02020603050405020304" pitchFamily="18" charset="0"/>
                        </a:rPr>
                        <a:t>Price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Maintenance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Doors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Persons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Luggage boot</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Safety</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Evaluation</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677542">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small</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Unacceptable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big</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5more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UCI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cstate="hqprint">
            <a:extLst>
              <a:ext uri="{28A0092B-C50C-407E-A947-70E740481C1C}">
                <a14:useLocalDpi xmlns:a14="http://schemas.microsoft.com/office/drawing/2010/main" val="0"/>
              </a:ext>
            </a:extLst>
          </a:blip>
          <a:stretch>
            <a:fillRect/>
          </a:stretch>
        </p:blipFill>
        <p:spPr bwMode="auto">
          <a:xfrm>
            <a:off x="8509393" y="1647039"/>
            <a:ext cx="3135342" cy="4907856"/>
          </a:xfrm>
          <a:prstGeom prst="rect">
            <a:avLst/>
          </a:prstGeom>
          <a:noFill/>
          <a:ln>
            <a:noFill/>
          </a:ln>
        </p:spPr>
      </p:pic>
      <p:grpSp>
        <p:nvGrpSpPr>
          <p:cNvPr id="13" name="群組 12">
            <a:extLst>
              <a:ext uri="{FF2B5EF4-FFF2-40B4-BE49-F238E27FC236}">
                <a16:creationId xmlns:a16="http://schemas.microsoft.com/office/drawing/2014/main" id="{F3BD7FE3-0BCE-4674-85BD-BAB36704F4CC}"/>
              </a:ext>
            </a:extLst>
          </p:cNvPr>
          <p:cNvGrpSpPr/>
          <p:nvPr/>
        </p:nvGrpSpPr>
        <p:grpSpPr>
          <a:xfrm>
            <a:off x="5805450" y="30190"/>
            <a:ext cx="6291260" cy="1547305"/>
            <a:chOff x="5805450" y="30190"/>
            <a:chExt cx="6291260" cy="1547305"/>
          </a:xfrm>
        </p:grpSpPr>
        <p:pic>
          <p:nvPicPr>
            <p:cNvPr id="14" name="圖片 13">
              <a:hlinkClick r:id="rId5" action="ppaction://hlinkfile"/>
              <a:extLst>
                <a:ext uri="{FF2B5EF4-FFF2-40B4-BE49-F238E27FC236}">
                  <a16:creationId xmlns:a16="http://schemas.microsoft.com/office/drawing/2014/main" id="{7C17A0C0-0543-43A1-91E1-8E6CE419BD9D}"/>
                </a:ext>
              </a:extLst>
            </p:cNvPr>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985" b="16888"/>
            <a:stretch/>
          </p:blipFill>
          <p:spPr bwMode="auto">
            <a:xfrm>
              <a:off x="5805450" y="30190"/>
              <a:ext cx="6291260" cy="1545129"/>
            </a:xfrm>
            <a:prstGeom prst="rect">
              <a:avLst/>
            </a:prstGeom>
            <a:noFill/>
          </p:spPr>
        </p:pic>
        <p:sp>
          <p:nvSpPr>
            <p:cNvPr id="16" name="矩形 15">
              <a:extLst>
                <a:ext uri="{FF2B5EF4-FFF2-40B4-BE49-F238E27FC236}">
                  <a16:creationId xmlns:a16="http://schemas.microsoft.com/office/drawing/2014/main" id="{98AAD08C-6FBB-427A-888C-85D00834944B}"/>
                </a:ext>
              </a:extLst>
            </p:cNvPr>
            <p:cNvSpPr/>
            <p:nvPr/>
          </p:nvSpPr>
          <p:spPr>
            <a:xfrm>
              <a:off x="10363200" y="1171575"/>
              <a:ext cx="1628775" cy="405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15563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8D059BCE-52CF-4614-B47C-8BADE94FA00F}"/>
              </a:ext>
            </a:extLst>
          </p:cNvPr>
          <p:cNvGraphicFramePr>
            <a:graphicFrameLocks noGrp="1"/>
          </p:cNvGraphicFramePr>
          <p:nvPr/>
        </p:nvGraphicFramePr>
        <p:xfrm>
          <a:off x="838200" y="1722064"/>
          <a:ext cx="6291264" cy="3786574"/>
        </p:xfrm>
        <a:graphic>
          <a:graphicData uri="http://schemas.openxmlformats.org/drawingml/2006/table">
            <a:tbl>
              <a:tblPr firstRow="1" bandRow="1">
                <a:tableStyleId>{5C22544A-7EE6-4342-B048-85BDC9FD1C3A}</a:tableStyleId>
              </a:tblPr>
              <a:tblGrid>
                <a:gridCol w="898752">
                  <a:extLst>
                    <a:ext uri="{9D8B030D-6E8A-4147-A177-3AD203B41FA5}">
                      <a16:colId xmlns:a16="http://schemas.microsoft.com/office/drawing/2014/main" val="2260549720"/>
                    </a:ext>
                  </a:extLst>
                </a:gridCol>
                <a:gridCol w="898752">
                  <a:extLst>
                    <a:ext uri="{9D8B030D-6E8A-4147-A177-3AD203B41FA5}">
                      <a16:colId xmlns:a16="http://schemas.microsoft.com/office/drawing/2014/main" val="1311468088"/>
                    </a:ext>
                  </a:extLst>
                </a:gridCol>
                <a:gridCol w="898752">
                  <a:extLst>
                    <a:ext uri="{9D8B030D-6E8A-4147-A177-3AD203B41FA5}">
                      <a16:colId xmlns:a16="http://schemas.microsoft.com/office/drawing/2014/main" val="2313657216"/>
                    </a:ext>
                  </a:extLst>
                </a:gridCol>
                <a:gridCol w="898752">
                  <a:extLst>
                    <a:ext uri="{9D8B030D-6E8A-4147-A177-3AD203B41FA5}">
                      <a16:colId xmlns:a16="http://schemas.microsoft.com/office/drawing/2014/main" val="3585073101"/>
                    </a:ext>
                  </a:extLst>
                </a:gridCol>
                <a:gridCol w="898752">
                  <a:extLst>
                    <a:ext uri="{9D8B030D-6E8A-4147-A177-3AD203B41FA5}">
                      <a16:colId xmlns:a16="http://schemas.microsoft.com/office/drawing/2014/main" val="2578897840"/>
                    </a:ext>
                  </a:extLst>
                </a:gridCol>
                <a:gridCol w="898752">
                  <a:extLst>
                    <a:ext uri="{9D8B030D-6E8A-4147-A177-3AD203B41FA5}">
                      <a16:colId xmlns:a16="http://schemas.microsoft.com/office/drawing/2014/main" val="3985743775"/>
                    </a:ext>
                  </a:extLst>
                </a:gridCol>
                <a:gridCol w="898752">
                  <a:extLst>
                    <a:ext uri="{9D8B030D-6E8A-4147-A177-3AD203B41FA5}">
                      <a16:colId xmlns:a16="http://schemas.microsoft.com/office/drawing/2014/main" val="1838861713"/>
                    </a:ext>
                  </a:extLst>
                </a:gridCol>
              </a:tblGrid>
              <a:tr h="538203">
                <a:tc gridSpan="7">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n-ea"/>
                          <a:cs typeface="Times New Roman" panose="02020603050405020304" pitchFamily="18" charset="0"/>
                        </a:rPr>
                        <a:t>Feature uniqueness of UCI</a:t>
                      </a:r>
                      <a:r>
                        <a:rPr lang="zh-TW" altLang="en-US" sz="1800" b="0" kern="1200" dirty="0">
                          <a:solidFill>
                            <a:schemeClr val="tx1"/>
                          </a:solidFill>
                          <a:latin typeface="Times New Roman" panose="02020603050405020304" pitchFamily="18" charset="0"/>
                          <a:ea typeface="+mn-ea"/>
                          <a:cs typeface="Times New Roman" panose="02020603050405020304" pitchFamily="18" charset="0"/>
                        </a:rPr>
                        <a:t> </a:t>
                      </a:r>
                      <a:r>
                        <a:rPr lang="en-US" altLang="zh-TW" sz="1800" b="0" kern="1200" dirty="0">
                          <a:solidFill>
                            <a:schemeClr val="tx1"/>
                          </a:solidFill>
                          <a:latin typeface="Times New Roman" panose="02020603050405020304" pitchFamily="18" charset="0"/>
                          <a:ea typeface="+mn-ea"/>
                          <a:cs typeface="Times New Roman" panose="02020603050405020304" pitchFamily="18" charset="0"/>
                        </a:rPr>
                        <a:t>car evaluation dataset</a:t>
                      </a:r>
                      <a:endParaRPr lang="zh-TW" altLang="en-US" sz="1800" b="0" kern="1200" dirty="0">
                        <a:solidFill>
                          <a:schemeClr val="tx1"/>
                        </a:solidFill>
                        <a:latin typeface="Times New Roman" panose="02020603050405020304" pitchFamily="18" charset="0"/>
                        <a:ea typeface="+mn-ea"/>
                        <a:cs typeface="Times New Roman" panose="02020603050405020304" pitchFamily="18" charset="0"/>
                      </a:endParaRPr>
                    </a:p>
                  </a:txBody>
                  <a:tcPr marL="16924" marR="16924" marT="8462" marB="8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167784"/>
                  </a:ext>
                </a:extLst>
              </a:tr>
              <a:tr h="538203">
                <a:tc>
                  <a:txBody>
                    <a:bodyPr/>
                    <a:lstStyle/>
                    <a:p>
                      <a:pPr algn="ctr"/>
                      <a:r>
                        <a:rPr lang="en-US" altLang="zh-TW" sz="1200" dirty="0">
                          <a:solidFill>
                            <a:schemeClr val="tx1"/>
                          </a:solidFill>
                          <a:latin typeface="Times New Roman" panose="02020603050405020304" pitchFamily="18" charset="0"/>
                          <a:cs typeface="Times New Roman" panose="02020603050405020304" pitchFamily="18" charset="0"/>
                        </a:rPr>
                        <a:t>Price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Maintenance</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Doors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Persons</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Luggage boot</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Safety</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Times New Roman" panose="02020603050405020304" pitchFamily="18" charset="0"/>
                          <a:cs typeface="Times New Roman" panose="02020603050405020304" pitchFamily="18" charset="0"/>
                        </a:rPr>
                        <a:t>Evaluation</a:t>
                      </a:r>
                      <a:endParaRPr lang="zh-TW" altLang="en-US" sz="1200" dirty="0">
                        <a:solidFill>
                          <a:schemeClr val="tx1"/>
                        </a:solidFill>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844198"/>
                  </a:ext>
                </a:extLst>
              </a:tr>
              <a:tr h="677542">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err="1">
                          <a:latin typeface="Times New Roman" panose="02020603050405020304" pitchFamily="18" charset="0"/>
                          <a:cs typeface="Times New Roman" panose="02020603050405020304" pitchFamily="18" charset="0"/>
                        </a:rPr>
                        <a:t>vhigh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2</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small</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238049435"/>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3</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high</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Unacceptable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3661456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med</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4</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big</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58942074"/>
                  </a:ext>
                </a:extLst>
              </a:tr>
              <a:tr h="677542">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low</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100" dirty="0">
                          <a:latin typeface="Times New Roman" panose="02020603050405020304" pitchFamily="18" charset="0"/>
                          <a:cs typeface="Times New Roman" panose="02020603050405020304" pitchFamily="18" charset="0"/>
                        </a:rPr>
                        <a:t>5more</a:t>
                      </a: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100" dirty="0">
                        <a:latin typeface="Times New Roman" panose="02020603050405020304" pitchFamily="18" charset="0"/>
                        <a:cs typeface="Times New Roman" panose="02020603050405020304" pitchFamily="18" charset="0"/>
                      </a:endParaRPr>
                    </a:p>
                  </a:txBody>
                  <a:tcPr marL="40519" marR="40519" marT="20260" marB="20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70631"/>
                  </a:ext>
                </a:extLst>
              </a:tr>
            </a:tbl>
          </a:graphicData>
        </a:graphic>
      </p:graphicFrame>
      <p:sp>
        <p:nvSpPr>
          <p:cNvPr id="2" name="標題 1">
            <a:extLst>
              <a:ext uri="{FF2B5EF4-FFF2-40B4-BE49-F238E27FC236}">
                <a16:creationId xmlns:a16="http://schemas.microsoft.com/office/drawing/2014/main" id="{9863A037-346C-46ED-874C-6E5E22A48CD6}"/>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UCI dataset</a:t>
            </a:r>
            <a:endParaRPr lang="zh-TW" altLang="en-US" dirty="0">
              <a:solidFill>
                <a:srgbClr val="14365D"/>
              </a:solidFill>
              <a:latin typeface="Nunito SemiBold" panose="00000700000000000000" pitchFamily="2" charset="0"/>
            </a:endParaRPr>
          </a:p>
        </p:txBody>
      </p:sp>
      <p:sp>
        <p:nvSpPr>
          <p:cNvPr id="3" name="頁尾版面配置區 2">
            <a:extLst>
              <a:ext uri="{FF2B5EF4-FFF2-40B4-BE49-F238E27FC236}">
                <a16:creationId xmlns:a16="http://schemas.microsoft.com/office/drawing/2014/main" id="{D8F09910-4CFC-4061-91E6-11C907D0C3E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102" name="Picture 6">
            <a:extLst>
              <a:ext uri="{FF2B5EF4-FFF2-40B4-BE49-F238E27FC236}">
                <a16:creationId xmlns:a16="http://schemas.microsoft.com/office/drawing/2014/main" id="{E338BA15-F593-4247-949B-8B1BA239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4773328"/>
            <a:ext cx="4709881" cy="46057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58FD6CAB-E976-4377-ACFF-F628B5DB656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510208" y="1647039"/>
            <a:ext cx="3133712" cy="4907856"/>
          </a:xfrm>
          <a:prstGeom prst="rect">
            <a:avLst/>
          </a:prstGeom>
          <a:noFill/>
          <a:ln>
            <a:noFill/>
          </a:ln>
        </p:spPr>
      </p:pic>
      <p:sp>
        <p:nvSpPr>
          <p:cNvPr id="27" name="矩形 26">
            <a:extLst>
              <a:ext uri="{FF2B5EF4-FFF2-40B4-BE49-F238E27FC236}">
                <a16:creationId xmlns:a16="http://schemas.microsoft.com/office/drawing/2014/main" id="{69ABC322-6DCB-4F92-B25E-592EA7E2B465}"/>
              </a:ext>
            </a:extLst>
          </p:cNvPr>
          <p:cNvSpPr/>
          <p:nvPr/>
        </p:nvSpPr>
        <p:spPr>
          <a:xfrm>
            <a:off x="838201" y="2306730"/>
            <a:ext cx="5334000" cy="3168237"/>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05A9AE09-FA9B-48D7-929D-52627B6D4712}"/>
              </a:ext>
            </a:extLst>
          </p:cNvPr>
          <p:cNvGrpSpPr/>
          <p:nvPr/>
        </p:nvGrpSpPr>
        <p:grpSpPr>
          <a:xfrm>
            <a:off x="5805450" y="30190"/>
            <a:ext cx="6291260" cy="1547305"/>
            <a:chOff x="5805450" y="30190"/>
            <a:chExt cx="6291260" cy="1547305"/>
          </a:xfrm>
        </p:grpSpPr>
        <p:pic>
          <p:nvPicPr>
            <p:cNvPr id="12" name="圖片 11">
              <a:hlinkClick r:id="rId5" action="ppaction://hlinkfile"/>
              <a:extLst>
                <a:ext uri="{FF2B5EF4-FFF2-40B4-BE49-F238E27FC236}">
                  <a16:creationId xmlns:a16="http://schemas.microsoft.com/office/drawing/2014/main" id="{421A9B05-9BF4-4A67-88DC-1AA290634BE7}"/>
                </a:ext>
              </a:extLst>
            </p:cNvPr>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985" b="16888"/>
            <a:stretch/>
          </p:blipFill>
          <p:spPr bwMode="auto">
            <a:xfrm>
              <a:off x="5805450" y="30190"/>
              <a:ext cx="6291260" cy="1545129"/>
            </a:xfrm>
            <a:prstGeom prst="rect">
              <a:avLst/>
            </a:prstGeom>
            <a:noFill/>
          </p:spPr>
        </p:pic>
        <p:sp>
          <p:nvSpPr>
            <p:cNvPr id="17" name="矩形 16">
              <a:extLst>
                <a:ext uri="{FF2B5EF4-FFF2-40B4-BE49-F238E27FC236}">
                  <a16:creationId xmlns:a16="http://schemas.microsoft.com/office/drawing/2014/main" id="{B3C82F77-1BDC-4BE0-9F5F-ECF480AE7C32}"/>
                </a:ext>
              </a:extLst>
            </p:cNvPr>
            <p:cNvSpPr/>
            <p:nvPr/>
          </p:nvSpPr>
          <p:spPr>
            <a:xfrm>
              <a:off x="10363200" y="1171575"/>
              <a:ext cx="1628775" cy="405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196611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3D0E29C-F68B-4D36-A072-1D5FB156C765}"/>
              </a:ext>
            </a:extLst>
          </p:cNvPr>
          <p:cNvPicPr>
            <a:picLocks noChangeAspect="1"/>
          </p:cNvPicPr>
          <p:nvPr/>
        </p:nvPicPr>
        <p:blipFill>
          <a:blip r:embed="rId3"/>
          <a:stretch>
            <a:fillRect/>
          </a:stretch>
        </p:blipFill>
        <p:spPr>
          <a:xfrm>
            <a:off x="721134" y="2172875"/>
            <a:ext cx="10800000" cy="4245354"/>
          </a:xfrm>
          <a:prstGeom prst="rect">
            <a:avLst/>
          </a:prstGeom>
        </p:spPr>
      </p:pic>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表格 6">
            <a:extLst>
              <a:ext uri="{FF2B5EF4-FFF2-40B4-BE49-F238E27FC236}">
                <a16:creationId xmlns:a16="http://schemas.microsoft.com/office/drawing/2014/main" id="{F9F64B25-8E85-44C4-857D-A3F7FB91D141}"/>
              </a:ext>
            </a:extLst>
          </p:cNvPr>
          <p:cNvGraphicFramePr>
            <a:graphicFrameLocks noGrp="1"/>
          </p:cNvGraphicFramePr>
          <p:nvPr>
            <p:extLst>
              <p:ext uri="{D42A27DB-BD31-4B8C-83A1-F6EECF244321}">
                <p14:modId xmlns:p14="http://schemas.microsoft.com/office/powerpoint/2010/main" val="2588808559"/>
              </p:ext>
            </p:extLst>
          </p:nvPr>
        </p:nvGraphicFramePr>
        <p:xfrm>
          <a:off x="696000" y="1802035"/>
          <a:ext cx="10800000" cy="370840"/>
        </p:xfrm>
        <a:graphic>
          <a:graphicData uri="http://schemas.openxmlformats.org/drawingml/2006/table">
            <a:tbl>
              <a:tblPr firstRow="1" bandRow="1">
                <a:tableStyleId>{5C22544A-7EE6-4342-B048-85BDC9FD1C3A}</a:tableStyleId>
              </a:tblPr>
              <a:tblGrid>
                <a:gridCol w="10800000">
                  <a:extLst>
                    <a:ext uri="{9D8B030D-6E8A-4147-A177-3AD203B41FA5}">
                      <a16:colId xmlns:a16="http://schemas.microsoft.com/office/drawing/2014/main" val="1754926654"/>
                    </a:ext>
                  </a:extLst>
                </a:gridCol>
              </a:tblGrid>
              <a:tr h="370840">
                <a:tc>
                  <a:txBody>
                    <a:bodyPr/>
                    <a:lstStyle/>
                    <a:p>
                      <a:pPr algn="ctr"/>
                      <a:r>
                        <a:rPr lang="en-US" altLang="zh-TW" dirty="0"/>
                        <a:t>Car Evaluations Dataset</a:t>
                      </a:r>
                      <a:endParaRPr lang="zh-TW" altLang="en-US" dirty="0"/>
                    </a:p>
                  </a:txBody>
                  <a:tcPr anchor="ctr">
                    <a:solidFill>
                      <a:schemeClr val="bg2">
                        <a:lumMod val="25000"/>
                      </a:schemeClr>
                    </a:solidFill>
                  </a:tcPr>
                </a:tc>
                <a:extLst>
                  <a:ext uri="{0D108BD9-81ED-4DB2-BD59-A6C34878D82A}">
                    <a16:rowId xmlns:a16="http://schemas.microsoft.com/office/drawing/2014/main" val="518203525"/>
                  </a:ext>
                </a:extLst>
              </a:tr>
            </a:tbl>
          </a:graphicData>
        </a:graphic>
      </p:graphicFrame>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UCI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i="1" dirty="0">
              <a:solidFill>
                <a:srgbClr val="14365D"/>
              </a:solidFill>
              <a:latin typeface="Nunito Light" panose="00000400000000000000" pitchFamily="2" charset="0"/>
            </a:endParaRPr>
          </a:p>
        </p:txBody>
      </p:sp>
      <p:graphicFrame>
        <p:nvGraphicFramePr>
          <p:cNvPr id="15" name="表格 14">
            <a:extLst>
              <a:ext uri="{FF2B5EF4-FFF2-40B4-BE49-F238E27FC236}">
                <a16:creationId xmlns:a16="http://schemas.microsoft.com/office/drawing/2014/main" id="{756897ED-20F3-4CFC-87F6-AA736FAC6586}"/>
              </a:ext>
            </a:extLst>
          </p:cNvPr>
          <p:cNvGraphicFramePr>
            <a:graphicFrameLocks noGrp="1"/>
          </p:cNvGraphicFramePr>
          <p:nvPr>
            <p:extLst>
              <p:ext uri="{D42A27DB-BD31-4B8C-83A1-F6EECF244321}">
                <p14:modId xmlns:p14="http://schemas.microsoft.com/office/powerpoint/2010/main" val="1024432873"/>
              </p:ext>
            </p:extLst>
          </p:nvPr>
        </p:nvGraphicFramePr>
        <p:xfrm>
          <a:off x="713584" y="5411478"/>
          <a:ext cx="10778975" cy="1019136"/>
        </p:xfrm>
        <a:graphic>
          <a:graphicData uri="http://schemas.openxmlformats.org/drawingml/2006/table">
            <a:tbl>
              <a:tblPr firstRow="1" bandRow="1">
                <a:tableStyleId>{5C22544A-7EE6-4342-B048-85BDC9FD1C3A}</a:tableStyleId>
              </a:tblPr>
              <a:tblGrid>
                <a:gridCol w="658015">
                  <a:extLst>
                    <a:ext uri="{9D8B030D-6E8A-4147-A177-3AD203B41FA5}">
                      <a16:colId xmlns:a16="http://schemas.microsoft.com/office/drawing/2014/main" val="1410914144"/>
                    </a:ext>
                  </a:extLst>
                </a:gridCol>
                <a:gridCol w="506048">
                  <a:extLst>
                    <a:ext uri="{9D8B030D-6E8A-4147-A177-3AD203B41FA5}">
                      <a16:colId xmlns:a16="http://schemas.microsoft.com/office/drawing/2014/main" val="653436839"/>
                    </a:ext>
                  </a:extLst>
                </a:gridCol>
                <a:gridCol w="506048">
                  <a:extLst>
                    <a:ext uri="{9D8B030D-6E8A-4147-A177-3AD203B41FA5}">
                      <a16:colId xmlns:a16="http://schemas.microsoft.com/office/drawing/2014/main" val="4075076914"/>
                    </a:ext>
                  </a:extLst>
                </a:gridCol>
                <a:gridCol w="506048">
                  <a:extLst>
                    <a:ext uri="{9D8B030D-6E8A-4147-A177-3AD203B41FA5}">
                      <a16:colId xmlns:a16="http://schemas.microsoft.com/office/drawing/2014/main" val="3482459056"/>
                    </a:ext>
                  </a:extLst>
                </a:gridCol>
                <a:gridCol w="506048">
                  <a:extLst>
                    <a:ext uri="{9D8B030D-6E8A-4147-A177-3AD203B41FA5}">
                      <a16:colId xmlns:a16="http://schemas.microsoft.com/office/drawing/2014/main" val="517009710"/>
                    </a:ext>
                  </a:extLst>
                </a:gridCol>
                <a:gridCol w="506048">
                  <a:extLst>
                    <a:ext uri="{9D8B030D-6E8A-4147-A177-3AD203B41FA5}">
                      <a16:colId xmlns:a16="http://schemas.microsoft.com/office/drawing/2014/main" val="642869118"/>
                    </a:ext>
                  </a:extLst>
                </a:gridCol>
                <a:gridCol w="506048">
                  <a:extLst>
                    <a:ext uri="{9D8B030D-6E8A-4147-A177-3AD203B41FA5}">
                      <a16:colId xmlns:a16="http://schemas.microsoft.com/office/drawing/2014/main" val="2187397629"/>
                    </a:ext>
                  </a:extLst>
                </a:gridCol>
                <a:gridCol w="506048">
                  <a:extLst>
                    <a:ext uri="{9D8B030D-6E8A-4147-A177-3AD203B41FA5}">
                      <a16:colId xmlns:a16="http://schemas.microsoft.com/office/drawing/2014/main" val="3676660289"/>
                    </a:ext>
                  </a:extLst>
                </a:gridCol>
                <a:gridCol w="506048">
                  <a:extLst>
                    <a:ext uri="{9D8B030D-6E8A-4147-A177-3AD203B41FA5}">
                      <a16:colId xmlns:a16="http://schemas.microsoft.com/office/drawing/2014/main" val="2864291957"/>
                    </a:ext>
                  </a:extLst>
                </a:gridCol>
                <a:gridCol w="506048">
                  <a:extLst>
                    <a:ext uri="{9D8B030D-6E8A-4147-A177-3AD203B41FA5}">
                      <a16:colId xmlns:a16="http://schemas.microsoft.com/office/drawing/2014/main" val="3502343873"/>
                    </a:ext>
                  </a:extLst>
                </a:gridCol>
                <a:gridCol w="506048">
                  <a:extLst>
                    <a:ext uri="{9D8B030D-6E8A-4147-A177-3AD203B41FA5}">
                      <a16:colId xmlns:a16="http://schemas.microsoft.com/office/drawing/2014/main" val="1953448204"/>
                    </a:ext>
                  </a:extLst>
                </a:gridCol>
                <a:gridCol w="506048">
                  <a:extLst>
                    <a:ext uri="{9D8B030D-6E8A-4147-A177-3AD203B41FA5}">
                      <a16:colId xmlns:a16="http://schemas.microsoft.com/office/drawing/2014/main" val="3461022136"/>
                    </a:ext>
                  </a:extLst>
                </a:gridCol>
                <a:gridCol w="506048">
                  <a:extLst>
                    <a:ext uri="{9D8B030D-6E8A-4147-A177-3AD203B41FA5}">
                      <a16:colId xmlns:a16="http://schemas.microsoft.com/office/drawing/2014/main" val="1376422181"/>
                    </a:ext>
                  </a:extLst>
                </a:gridCol>
                <a:gridCol w="506048">
                  <a:extLst>
                    <a:ext uri="{9D8B030D-6E8A-4147-A177-3AD203B41FA5}">
                      <a16:colId xmlns:a16="http://schemas.microsoft.com/office/drawing/2014/main" val="4174219331"/>
                    </a:ext>
                  </a:extLst>
                </a:gridCol>
                <a:gridCol w="506048">
                  <a:extLst>
                    <a:ext uri="{9D8B030D-6E8A-4147-A177-3AD203B41FA5}">
                      <a16:colId xmlns:a16="http://schemas.microsoft.com/office/drawing/2014/main" val="3207883953"/>
                    </a:ext>
                  </a:extLst>
                </a:gridCol>
                <a:gridCol w="506048">
                  <a:extLst>
                    <a:ext uri="{9D8B030D-6E8A-4147-A177-3AD203B41FA5}">
                      <a16:colId xmlns:a16="http://schemas.microsoft.com/office/drawing/2014/main" val="3178850808"/>
                    </a:ext>
                  </a:extLst>
                </a:gridCol>
                <a:gridCol w="506048">
                  <a:extLst>
                    <a:ext uri="{9D8B030D-6E8A-4147-A177-3AD203B41FA5}">
                      <a16:colId xmlns:a16="http://schemas.microsoft.com/office/drawing/2014/main" val="1199434512"/>
                    </a:ext>
                  </a:extLst>
                </a:gridCol>
                <a:gridCol w="506048">
                  <a:extLst>
                    <a:ext uri="{9D8B030D-6E8A-4147-A177-3AD203B41FA5}">
                      <a16:colId xmlns:a16="http://schemas.microsoft.com/office/drawing/2014/main" val="529548148"/>
                    </a:ext>
                  </a:extLst>
                </a:gridCol>
                <a:gridCol w="506048">
                  <a:extLst>
                    <a:ext uri="{9D8B030D-6E8A-4147-A177-3AD203B41FA5}">
                      <a16:colId xmlns:a16="http://schemas.microsoft.com/office/drawing/2014/main" val="3788261577"/>
                    </a:ext>
                  </a:extLst>
                </a:gridCol>
                <a:gridCol w="506048">
                  <a:extLst>
                    <a:ext uri="{9D8B030D-6E8A-4147-A177-3AD203B41FA5}">
                      <a16:colId xmlns:a16="http://schemas.microsoft.com/office/drawing/2014/main" val="2358498159"/>
                    </a:ext>
                  </a:extLst>
                </a:gridCol>
                <a:gridCol w="506048">
                  <a:extLst>
                    <a:ext uri="{9D8B030D-6E8A-4147-A177-3AD203B41FA5}">
                      <a16:colId xmlns:a16="http://schemas.microsoft.com/office/drawing/2014/main" val="3018277387"/>
                    </a:ext>
                  </a:extLst>
                </a:gridCol>
              </a:tblGrid>
              <a:tr h="351340">
                <a:tc rowSpan="3">
                  <a:txBody>
                    <a:bodyPr/>
                    <a:lstStyle/>
                    <a:p>
                      <a:pPr algn="ctr"/>
                      <a:endParaRPr lang="zh-TW" altLang="en-US" sz="800" b="1" dirty="0"/>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900" b="1" dirty="0"/>
                        <a:t>Ordinal</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900" b="1" dirty="0"/>
                        <a:t>Target</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33387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600" b="1" dirty="0">
                          <a:solidFill>
                            <a:schemeClr val="bg1"/>
                          </a:solidFill>
                        </a:rPr>
                        <a:t>Traditional</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600" b="1" dirty="0">
                          <a:solidFill>
                            <a:schemeClr val="bg1"/>
                          </a:solidFill>
                        </a:rPr>
                        <a:t>Default</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Correlation</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PCA</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600" b="1" dirty="0">
                          <a:solidFill>
                            <a:schemeClr val="bg1"/>
                          </a:solidFill>
                        </a:rPr>
                        <a:t>RND</a:t>
                      </a:r>
                      <a:endParaRPr lang="zh-TW" altLang="en-US" sz="1600" b="1" dirty="0">
                        <a:solidFill>
                          <a:schemeClr val="bg1"/>
                        </a:solidFill>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333870">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600" b="1" kern="1200" dirty="0">
                          <a:solidFill>
                            <a:schemeClr val="bg1"/>
                          </a:solidFill>
                          <a:latin typeface="+mn-lt"/>
                          <a:ea typeface="+mn-ea"/>
                          <a:cs typeface="+mn-cs"/>
                        </a:rPr>
                        <a:t>21</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a:solidFill>
                            <a:schemeClr val="bg1"/>
                          </a:solidFill>
                          <a:latin typeface="+mn-lt"/>
                          <a:ea typeface="+mn-ea"/>
                          <a:cs typeface="+mn-cs"/>
                        </a:rPr>
                        <a:t>15</a:t>
                      </a:r>
                      <a:endParaRPr lang="zh-TW" altLang="en-US" sz="1600" b="1" kern="1200" dirty="0">
                        <a:solidFill>
                          <a:schemeClr val="bg1"/>
                        </a:solidFill>
                        <a:latin typeface="+mn-lt"/>
                        <a:ea typeface="+mn-ea"/>
                        <a:cs typeface="+mn-cs"/>
                      </a:endParaRPr>
                    </a:p>
                  </a:txBody>
                  <a:tcPr marL="70190" marR="70190" marT="35095" marB="350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600" b="1" kern="1200" dirty="0">
                          <a:solidFill>
                            <a:schemeClr val="bg1"/>
                          </a:solidFill>
                          <a:latin typeface="+mn-lt"/>
                          <a:ea typeface="+mn-ea"/>
                          <a:cs typeface="+mn-cs"/>
                        </a:rPr>
                        <a:t>6</a:t>
                      </a:r>
                      <a:endParaRPr lang="zh-TW" altLang="en-US" sz="1600" b="1" kern="1200" dirty="0">
                        <a:solidFill>
                          <a:schemeClr val="bg1"/>
                        </a:solidFill>
                        <a:latin typeface="+mn-lt"/>
                        <a:ea typeface="+mn-ea"/>
                        <a:cs typeface="+mn-cs"/>
                      </a:endParaRPr>
                    </a:p>
                  </a:txBody>
                  <a:tcPr marL="90058" marR="90058" marT="45029" marB="450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774063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0203C51-396B-457F-BCC4-EC3765E5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91682"/>
            <a:ext cx="11385203" cy="6023679"/>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797253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13" name="標題 1">
            <a:extLst>
              <a:ext uri="{FF2B5EF4-FFF2-40B4-BE49-F238E27FC236}">
                <a16:creationId xmlns:a16="http://schemas.microsoft.com/office/drawing/2014/main" id="{FA9A3926-1838-4DBB-9318-ADF284AAE67B}"/>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pic>
        <p:nvPicPr>
          <p:cNvPr id="11" name="圖片 10">
            <a:extLst>
              <a:ext uri="{FF2B5EF4-FFF2-40B4-BE49-F238E27FC236}">
                <a16:creationId xmlns:a16="http://schemas.microsoft.com/office/drawing/2014/main" id="{BB218502-044E-4EB7-A8E2-EDE4A0670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91682"/>
            <a:ext cx="10375900" cy="6023679"/>
          </a:xfrm>
          <a:prstGeom prst="rect">
            <a:avLst/>
          </a:prstGeom>
        </p:spPr>
      </p:pic>
      <p:graphicFrame>
        <p:nvGraphicFramePr>
          <p:cNvPr id="5" name="表格 4">
            <a:extLst>
              <a:ext uri="{FF2B5EF4-FFF2-40B4-BE49-F238E27FC236}">
                <a16:creationId xmlns:a16="http://schemas.microsoft.com/office/drawing/2014/main" id="{AE0BAEE3-4AC8-4B8C-A21C-BEB359E3FDA7}"/>
              </a:ext>
            </a:extLst>
          </p:cNvPr>
          <p:cNvGraphicFramePr>
            <a:graphicFrameLocks noGrp="1"/>
          </p:cNvGraphicFramePr>
          <p:nvPr>
            <p:extLst>
              <p:ext uri="{D42A27DB-BD31-4B8C-83A1-F6EECF244321}">
                <p14:modId xmlns:p14="http://schemas.microsoft.com/office/powerpoint/2010/main" val="3601772253"/>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Tree>
    <p:extLst>
      <p:ext uri="{BB962C8B-B14F-4D97-AF65-F5344CB8AC3E}">
        <p14:creationId xmlns:p14="http://schemas.microsoft.com/office/powerpoint/2010/main" val="38494048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E329B0B-1D80-4D52-ABD4-37DD5A871219}"/>
              </a:ext>
            </a:extLst>
          </p:cNvPr>
          <p:cNvPicPr>
            <a:picLocks noChangeAspect="1"/>
          </p:cNvPicPr>
          <p:nvPr/>
        </p:nvPicPr>
        <p:blipFill>
          <a:blip r:embed="rId3"/>
          <a:stretch>
            <a:fillRect/>
          </a:stretch>
        </p:blipFill>
        <p:spPr>
          <a:xfrm>
            <a:off x="1449432" y="1323024"/>
            <a:ext cx="9720000" cy="4057868"/>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176631567"/>
              </p:ext>
            </p:extLst>
          </p:nvPr>
        </p:nvGraphicFramePr>
        <p:xfrm>
          <a:off x="1517787" y="5229766"/>
          <a:ext cx="9625271" cy="970661"/>
        </p:xfrm>
        <a:graphic>
          <a:graphicData uri="http://schemas.openxmlformats.org/drawingml/2006/table">
            <a:tbl>
              <a:tblPr firstRow="1" bandRow="1">
                <a:tableStyleId>{5C22544A-7EE6-4342-B048-85BDC9FD1C3A}</a:tableStyleId>
              </a:tblPr>
              <a:tblGrid>
                <a:gridCol w="528931">
                  <a:extLst>
                    <a:ext uri="{9D8B030D-6E8A-4147-A177-3AD203B41FA5}">
                      <a16:colId xmlns:a16="http://schemas.microsoft.com/office/drawing/2014/main" val="1410914144"/>
                    </a:ext>
                  </a:extLst>
                </a:gridCol>
                <a:gridCol w="454817">
                  <a:extLst>
                    <a:ext uri="{9D8B030D-6E8A-4147-A177-3AD203B41FA5}">
                      <a16:colId xmlns:a16="http://schemas.microsoft.com/office/drawing/2014/main" val="653436839"/>
                    </a:ext>
                  </a:extLst>
                </a:gridCol>
                <a:gridCol w="454817">
                  <a:extLst>
                    <a:ext uri="{9D8B030D-6E8A-4147-A177-3AD203B41FA5}">
                      <a16:colId xmlns:a16="http://schemas.microsoft.com/office/drawing/2014/main" val="4075076914"/>
                    </a:ext>
                  </a:extLst>
                </a:gridCol>
                <a:gridCol w="454817">
                  <a:extLst>
                    <a:ext uri="{9D8B030D-6E8A-4147-A177-3AD203B41FA5}">
                      <a16:colId xmlns:a16="http://schemas.microsoft.com/office/drawing/2014/main" val="3482459056"/>
                    </a:ext>
                  </a:extLst>
                </a:gridCol>
                <a:gridCol w="454817">
                  <a:extLst>
                    <a:ext uri="{9D8B030D-6E8A-4147-A177-3AD203B41FA5}">
                      <a16:colId xmlns:a16="http://schemas.microsoft.com/office/drawing/2014/main" val="517009710"/>
                    </a:ext>
                  </a:extLst>
                </a:gridCol>
                <a:gridCol w="454817">
                  <a:extLst>
                    <a:ext uri="{9D8B030D-6E8A-4147-A177-3AD203B41FA5}">
                      <a16:colId xmlns:a16="http://schemas.microsoft.com/office/drawing/2014/main" val="642869118"/>
                    </a:ext>
                  </a:extLst>
                </a:gridCol>
                <a:gridCol w="454817">
                  <a:extLst>
                    <a:ext uri="{9D8B030D-6E8A-4147-A177-3AD203B41FA5}">
                      <a16:colId xmlns:a16="http://schemas.microsoft.com/office/drawing/2014/main" val="2187397629"/>
                    </a:ext>
                  </a:extLst>
                </a:gridCol>
                <a:gridCol w="454817">
                  <a:extLst>
                    <a:ext uri="{9D8B030D-6E8A-4147-A177-3AD203B41FA5}">
                      <a16:colId xmlns:a16="http://schemas.microsoft.com/office/drawing/2014/main" val="3676660289"/>
                    </a:ext>
                  </a:extLst>
                </a:gridCol>
                <a:gridCol w="454817">
                  <a:extLst>
                    <a:ext uri="{9D8B030D-6E8A-4147-A177-3AD203B41FA5}">
                      <a16:colId xmlns:a16="http://schemas.microsoft.com/office/drawing/2014/main" val="2864291957"/>
                    </a:ext>
                  </a:extLst>
                </a:gridCol>
                <a:gridCol w="454817">
                  <a:extLst>
                    <a:ext uri="{9D8B030D-6E8A-4147-A177-3AD203B41FA5}">
                      <a16:colId xmlns:a16="http://schemas.microsoft.com/office/drawing/2014/main" val="3502343873"/>
                    </a:ext>
                  </a:extLst>
                </a:gridCol>
                <a:gridCol w="454817">
                  <a:extLst>
                    <a:ext uri="{9D8B030D-6E8A-4147-A177-3AD203B41FA5}">
                      <a16:colId xmlns:a16="http://schemas.microsoft.com/office/drawing/2014/main" val="1953448204"/>
                    </a:ext>
                  </a:extLst>
                </a:gridCol>
                <a:gridCol w="454817">
                  <a:extLst>
                    <a:ext uri="{9D8B030D-6E8A-4147-A177-3AD203B41FA5}">
                      <a16:colId xmlns:a16="http://schemas.microsoft.com/office/drawing/2014/main" val="3461022136"/>
                    </a:ext>
                  </a:extLst>
                </a:gridCol>
                <a:gridCol w="454817">
                  <a:extLst>
                    <a:ext uri="{9D8B030D-6E8A-4147-A177-3AD203B41FA5}">
                      <a16:colId xmlns:a16="http://schemas.microsoft.com/office/drawing/2014/main" val="1376422181"/>
                    </a:ext>
                  </a:extLst>
                </a:gridCol>
                <a:gridCol w="454817">
                  <a:extLst>
                    <a:ext uri="{9D8B030D-6E8A-4147-A177-3AD203B41FA5}">
                      <a16:colId xmlns:a16="http://schemas.microsoft.com/office/drawing/2014/main" val="4174219331"/>
                    </a:ext>
                  </a:extLst>
                </a:gridCol>
                <a:gridCol w="454817">
                  <a:extLst>
                    <a:ext uri="{9D8B030D-6E8A-4147-A177-3AD203B41FA5}">
                      <a16:colId xmlns:a16="http://schemas.microsoft.com/office/drawing/2014/main" val="3207883953"/>
                    </a:ext>
                  </a:extLst>
                </a:gridCol>
                <a:gridCol w="454817">
                  <a:extLst>
                    <a:ext uri="{9D8B030D-6E8A-4147-A177-3AD203B41FA5}">
                      <a16:colId xmlns:a16="http://schemas.microsoft.com/office/drawing/2014/main" val="3178850808"/>
                    </a:ext>
                  </a:extLst>
                </a:gridCol>
                <a:gridCol w="454817">
                  <a:extLst>
                    <a:ext uri="{9D8B030D-6E8A-4147-A177-3AD203B41FA5}">
                      <a16:colId xmlns:a16="http://schemas.microsoft.com/office/drawing/2014/main" val="1199434512"/>
                    </a:ext>
                  </a:extLst>
                </a:gridCol>
                <a:gridCol w="454817">
                  <a:extLst>
                    <a:ext uri="{9D8B030D-6E8A-4147-A177-3AD203B41FA5}">
                      <a16:colId xmlns:a16="http://schemas.microsoft.com/office/drawing/2014/main" val="529548148"/>
                    </a:ext>
                  </a:extLst>
                </a:gridCol>
                <a:gridCol w="454817">
                  <a:extLst>
                    <a:ext uri="{9D8B030D-6E8A-4147-A177-3AD203B41FA5}">
                      <a16:colId xmlns:a16="http://schemas.microsoft.com/office/drawing/2014/main" val="3788261577"/>
                    </a:ext>
                  </a:extLst>
                </a:gridCol>
                <a:gridCol w="454817">
                  <a:extLst>
                    <a:ext uri="{9D8B030D-6E8A-4147-A177-3AD203B41FA5}">
                      <a16:colId xmlns:a16="http://schemas.microsoft.com/office/drawing/2014/main" val="2358498159"/>
                    </a:ext>
                  </a:extLst>
                </a:gridCol>
                <a:gridCol w="454817">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
        <p:nvSpPr>
          <p:cNvPr id="13" name="標題 1">
            <a:extLst>
              <a:ext uri="{FF2B5EF4-FFF2-40B4-BE49-F238E27FC236}">
                <a16:creationId xmlns:a16="http://schemas.microsoft.com/office/drawing/2014/main" id="{FA9A3926-1838-4DBB-9318-ADF284AAE67B}"/>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1475597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134CE9E-A881-491D-98F7-99446900186D}"/>
              </a:ext>
            </a:extLst>
          </p:cNvPr>
          <p:cNvSpPr/>
          <p:nvPr/>
        </p:nvSpPr>
        <p:spPr>
          <a:xfrm>
            <a:off x="1449432" y="1323025"/>
            <a:ext cx="9693626" cy="1382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CEEDC7F3-BEC4-4616-AFCA-1073A2273877}"/>
              </a:ext>
            </a:extLst>
          </p:cNvPr>
          <p:cNvPicPr>
            <a:picLocks noChangeAspect="1"/>
          </p:cNvPicPr>
          <p:nvPr/>
        </p:nvPicPr>
        <p:blipFill>
          <a:blip r:embed="rId3"/>
          <a:stretch>
            <a:fillRect/>
          </a:stretch>
        </p:blipFill>
        <p:spPr>
          <a:xfrm>
            <a:off x="1449432" y="1621963"/>
            <a:ext cx="9720000" cy="3697384"/>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768278920"/>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2</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3969676752"/>
              </p:ext>
            </p:extLst>
          </p:nvPr>
        </p:nvGraphicFramePr>
        <p:xfrm>
          <a:off x="1517787" y="5229766"/>
          <a:ext cx="9625271" cy="970661"/>
        </p:xfrm>
        <a:graphic>
          <a:graphicData uri="http://schemas.openxmlformats.org/drawingml/2006/table">
            <a:tbl>
              <a:tblPr firstRow="1" bandRow="1">
                <a:tableStyleId>{5C22544A-7EE6-4342-B048-85BDC9FD1C3A}</a:tableStyleId>
              </a:tblPr>
              <a:tblGrid>
                <a:gridCol w="528931">
                  <a:extLst>
                    <a:ext uri="{9D8B030D-6E8A-4147-A177-3AD203B41FA5}">
                      <a16:colId xmlns:a16="http://schemas.microsoft.com/office/drawing/2014/main" val="1410914144"/>
                    </a:ext>
                  </a:extLst>
                </a:gridCol>
                <a:gridCol w="454817">
                  <a:extLst>
                    <a:ext uri="{9D8B030D-6E8A-4147-A177-3AD203B41FA5}">
                      <a16:colId xmlns:a16="http://schemas.microsoft.com/office/drawing/2014/main" val="653436839"/>
                    </a:ext>
                  </a:extLst>
                </a:gridCol>
                <a:gridCol w="454817">
                  <a:extLst>
                    <a:ext uri="{9D8B030D-6E8A-4147-A177-3AD203B41FA5}">
                      <a16:colId xmlns:a16="http://schemas.microsoft.com/office/drawing/2014/main" val="4075076914"/>
                    </a:ext>
                  </a:extLst>
                </a:gridCol>
                <a:gridCol w="454817">
                  <a:extLst>
                    <a:ext uri="{9D8B030D-6E8A-4147-A177-3AD203B41FA5}">
                      <a16:colId xmlns:a16="http://schemas.microsoft.com/office/drawing/2014/main" val="3482459056"/>
                    </a:ext>
                  </a:extLst>
                </a:gridCol>
                <a:gridCol w="454817">
                  <a:extLst>
                    <a:ext uri="{9D8B030D-6E8A-4147-A177-3AD203B41FA5}">
                      <a16:colId xmlns:a16="http://schemas.microsoft.com/office/drawing/2014/main" val="517009710"/>
                    </a:ext>
                  </a:extLst>
                </a:gridCol>
                <a:gridCol w="454817">
                  <a:extLst>
                    <a:ext uri="{9D8B030D-6E8A-4147-A177-3AD203B41FA5}">
                      <a16:colId xmlns:a16="http://schemas.microsoft.com/office/drawing/2014/main" val="642869118"/>
                    </a:ext>
                  </a:extLst>
                </a:gridCol>
                <a:gridCol w="454817">
                  <a:extLst>
                    <a:ext uri="{9D8B030D-6E8A-4147-A177-3AD203B41FA5}">
                      <a16:colId xmlns:a16="http://schemas.microsoft.com/office/drawing/2014/main" val="2187397629"/>
                    </a:ext>
                  </a:extLst>
                </a:gridCol>
                <a:gridCol w="454817">
                  <a:extLst>
                    <a:ext uri="{9D8B030D-6E8A-4147-A177-3AD203B41FA5}">
                      <a16:colId xmlns:a16="http://schemas.microsoft.com/office/drawing/2014/main" val="3676660289"/>
                    </a:ext>
                  </a:extLst>
                </a:gridCol>
                <a:gridCol w="454817">
                  <a:extLst>
                    <a:ext uri="{9D8B030D-6E8A-4147-A177-3AD203B41FA5}">
                      <a16:colId xmlns:a16="http://schemas.microsoft.com/office/drawing/2014/main" val="2864291957"/>
                    </a:ext>
                  </a:extLst>
                </a:gridCol>
                <a:gridCol w="454817">
                  <a:extLst>
                    <a:ext uri="{9D8B030D-6E8A-4147-A177-3AD203B41FA5}">
                      <a16:colId xmlns:a16="http://schemas.microsoft.com/office/drawing/2014/main" val="3502343873"/>
                    </a:ext>
                  </a:extLst>
                </a:gridCol>
                <a:gridCol w="454817">
                  <a:extLst>
                    <a:ext uri="{9D8B030D-6E8A-4147-A177-3AD203B41FA5}">
                      <a16:colId xmlns:a16="http://schemas.microsoft.com/office/drawing/2014/main" val="1953448204"/>
                    </a:ext>
                  </a:extLst>
                </a:gridCol>
                <a:gridCol w="454817">
                  <a:extLst>
                    <a:ext uri="{9D8B030D-6E8A-4147-A177-3AD203B41FA5}">
                      <a16:colId xmlns:a16="http://schemas.microsoft.com/office/drawing/2014/main" val="3461022136"/>
                    </a:ext>
                  </a:extLst>
                </a:gridCol>
                <a:gridCol w="454817">
                  <a:extLst>
                    <a:ext uri="{9D8B030D-6E8A-4147-A177-3AD203B41FA5}">
                      <a16:colId xmlns:a16="http://schemas.microsoft.com/office/drawing/2014/main" val="1376422181"/>
                    </a:ext>
                  </a:extLst>
                </a:gridCol>
                <a:gridCol w="454817">
                  <a:extLst>
                    <a:ext uri="{9D8B030D-6E8A-4147-A177-3AD203B41FA5}">
                      <a16:colId xmlns:a16="http://schemas.microsoft.com/office/drawing/2014/main" val="4174219331"/>
                    </a:ext>
                  </a:extLst>
                </a:gridCol>
                <a:gridCol w="454817">
                  <a:extLst>
                    <a:ext uri="{9D8B030D-6E8A-4147-A177-3AD203B41FA5}">
                      <a16:colId xmlns:a16="http://schemas.microsoft.com/office/drawing/2014/main" val="3207883953"/>
                    </a:ext>
                  </a:extLst>
                </a:gridCol>
                <a:gridCol w="454817">
                  <a:extLst>
                    <a:ext uri="{9D8B030D-6E8A-4147-A177-3AD203B41FA5}">
                      <a16:colId xmlns:a16="http://schemas.microsoft.com/office/drawing/2014/main" val="3178850808"/>
                    </a:ext>
                  </a:extLst>
                </a:gridCol>
                <a:gridCol w="454817">
                  <a:extLst>
                    <a:ext uri="{9D8B030D-6E8A-4147-A177-3AD203B41FA5}">
                      <a16:colId xmlns:a16="http://schemas.microsoft.com/office/drawing/2014/main" val="1199434512"/>
                    </a:ext>
                  </a:extLst>
                </a:gridCol>
                <a:gridCol w="454817">
                  <a:extLst>
                    <a:ext uri="{9D8B030D-6E8A-4147-A177-3AD203B41FA5}">
                      <a16:colId xmlns:a16="http://schemas.microsoft.com/office/drawing/2014/main" val="529548148"/>
                    </a:ext>
                  </a:extLst>
                </a:gridCol>
                <a:gridCol w="454817">
                  <a:extLst>
                    <a:ext uri="{9D8B030D-6E8A-4147-A177-3AD203B41FA5}">
                      <a16:colId xmlns:a16="http://schemas.microsoft.com/office/drawing/2014/main" val="3788261577"/>
                    </a:ext>
                  </a:extLst>
                </a:gridCol>
                <a:gridCol w="454817">
                  <a:extLst>
                    <a:ext uri="{9D8B030D-6E8A-4147-A177-3AD203B41FA5}">
                      <a16:colId xmlns:a16="http://schemas.microsoft.com/office/drawing/2014/main" val="2358498159"/>
                    </a:ext>
                  </a:extLst>
                </a:gridCol>
                <a:gridCol w="454817">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
        <p:nvSpPr>
          <p:cNvPr id="14" name="標題 1">
            <a:extLst>
              <a:ext uri="{FF2B5EF4-FFF2-40B4-BE49-F238E27FC236}">
                <a16:creationId xmlns:a16="http://schemas.microsoft.com/office/drawing/2014/main" id="{157F72B8-C2A0-49A3-ACD4-14D86AE6FB44}"/>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2</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2645126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92646B00-5146-4DFD-B21F-9FD0DE7E1F81}"/>
              </a:ext>
            </a:extLst>
          </p:cNvPr>
          <p:cNvSpPr/>
          <p:nvPr/>
        </p:nvSpPr>
        <p:spPr>
          <a:xfrm>
            <a:off x="1449432" y="1323025"/>
            <a:ext cx="9693626" cy="1382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098FF220-A2FC-4102-ADB6-678C54356A5C}"/>
              </a:ext>
            </a:extLst>
          </p:cNvPr>
          <p:cNvPicPr>
            <a:picLocks noChangeAspect="1"/>
          </p:cNvPicPr>
          <p:nvPr/>
        </p:nvPicPr>
        <p:blipFill rotWithShape="1">
          <a:blip r:embed="rId3"/>
          <a:srcRect r="543"/>
          <a:stretch/>
        </p:blipFill>
        <p:spPr>
          <a:xfrm>
            <a:off x="1393349" y="1699136"/>
            <a:ext cx="9720000" cy="3633960"/>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C697085-FE98-41B3-88C4-D17C7CEE0DED}"/>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3</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637398860"/>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3</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5813E5ED-65A3-46EC-BB90-1F6C803059F7}"/>
              </a:ext>
            </a:extLst>
          </p:cNvPr>
          <p:cNvGraphicFramePr>
            <a:graphicFrameLocks noGrp="1"/>
          </p:cNvGraphicFramePr>
          <p:nvPr>
            <p:extLst>
              <p:ext uri="{D42A27DB-BD31-4B8C-83A1-F6EECF244321}">
                <p14:modId xmlns:p14="http://schemas.microsoft.com/office/powerpoint/2010/main" val="440739071"/>
              </p:ext>
            </p:extLst>
          </p:nvPr>
        </p:nvGraphicFramePr>
        <p:xfrm>
          <a:off x="1508995" y="5229766"/>
          <a:ext cx="9634054" cy="970661"/>
        </p:xfrm>
        <a:graphic>
          <a:graphicData uri="http://schemas.openxmlformats.org/drawingml/2006/table">
            <a:tbl>
              <a:tblPr firstRow="1" bandRow="1">
                <a:tableStyleId>{5C22544A-7EE6-4342-B048-85BDC9FD1C3A}</a:tableStyleId>
              </a:tblPr>
              <a:tblGrid>
                <a:gridCol w="529414">
                  <a:extLst>
                    <a:ext uri="{9D8B030D-6E8A-4147-A177-3AD203B41FA5}">
                      <a16:colId xmlns:a16="http://schemas.microsoft.com/office/drawing/2014/main" val="1410914144"/>
                    </a:ext>
                  </a:extLst>
                </a:gridCol>
                <a:gridCol w="455232">
                  <a:extLst>
                    <a:ext uri="{9D8B030D-6E8A-4147-A177-3AD203B41FA5}">
                      <a16:colId xmlns:a16="http://schemas.microsoft.com/office/drawing/2014/main" val="653436839"/>
                    </a:ext>
                  </a:extLst>
                </a:gridCol>
                <a:gridCol w="455232">
                  <a:extLst>
                    <a:ext uri="{9D8B030D-6E8A-4147-A177-3AD203B41FA5}">
                      <a16:colId xmlns:a16="http://schemas.microsoft.com/office/drawing/2014/main" val="4075076914"/>
                    </a:ext>
                  </a:extLst>
                </a:gridCol>
                <a:gridCol w="455232">
                  <a:extLst>
                    <a:ext uri="{9D8B030D-6E8A-4147-A177-3AD203B41FA5}">
                      <a16:colId xmlns:a16="http://schemas.microsoft.com/office/drawing/2014/main" val="3482459056"/>
                    </a:ext>
                  </a:extLst>
                </a:gridCol>
                <a:gridCol w="455232">
                  <a:extLst>
                    <a:ext uri="{9D8B030D-6E8A-4147-A177-3AD203B41FA5}">
                      <a16:colId xmlns:a16="http://schemas.microsoft.com/office/drawing/2014/main" val="517009710"/>
                    </a:ext>
                  </a:extLst>
                </a:gridCol>
                <a:gridCol w="455232">
                  <a:extLst>
                    <a:ext uri="{9D8B030D-6E8A-4147-A177-3AD203B41FA5}">
                      <a16:colId xmlns:a16="http://schemas.microsoft.com/office/drawing/2014/main" val="642869118"/>
                    </a:ext>
                  </a:extLst>
                </a:gridCol>
                <a:gridCol w="455232">
                  <a:extLst>
                    <a:ext uri="{9D8B030D-6E8A-4147-A177-3AD203B41FA5}">
                      <a16:colId xmlns:a16="http://schemas.microsoft.com/office/drawing/2014/main" val="2187397629"/>
                    </a:ext>
                  </a:extLst>
                </a:gridCol>
                <a:gridCol w="455232">
                  <a:extLst>
                    <a:ext uri="{9D8B030D-6E8A-4147-A177-3AD203B41FA5}">
                      <a16:colId xmlns:a16="http://schemas.microsoft.com/office/drawing/2014/main" val="3676660289"/>
                    </a:ext>
                  </a:extLst>
                </a:gridCol>
                <a:gridCol w="455232">
                  <a:extLst>
                    <a:ext uri="{9D8B030D-6E8A-4147-A177-3AD203B41FA5}">
                      <a16:colId xmlns:a16="http://schemas.microsoft.com/office/drawing/2014/main" val="2864291957"/>
                    </a:ext>
                  </a:extLst>
                </a:gridCol>
                <a:gridCol w="455232">
                  <a:extLst>
                    <a:ext uri="{9D8B030D-6E8A-4147-A177-3AD203B41FA5}">
                      <a16:colId xmlns:a16="http://schemas.microsoft.com/office/drawing/2014/main" val="3502343873"/>
                    </a:ext>
                  </a:extLst>
                </a:gridCol>
                <a:gridCol w="455232">
                  <a:extLst>
                    <a:ext uri="{9D8B030D-6E8A-4147-A177-3AD203B41FA5}">
                      <a16:colId xmlns:a16="http://schemas.microsoft.com/office/drawing/2014/main" val="1953448204"/>
                    </a:ext>
                  </a:extLst>
                </a:gridCol>
                <a:gridCol w="455232">
                  <a:extLst>
                    <a:ext uri="{9D8B030D-6E8A-4147-A177-3AD203B41FA5}">
                      <a16:colId xmlns:a16="http://schemas.microsoft.com/office/drawing/2014/main" val="3461022136"/>
                    </a:ext>
                  </a:extLst>
                </a:gridCol>
                <a:gridCol w="455232">
                  <a:extLst>
                    <a:ext uri="{9D8B030D-6E8A-4147-A177-3AD203B41FA5}">
                      <a16:colId xmlns:a16="http://schemas.microsoft.com/office/drawing/2014/main" val="1376422181"/>
                    </a:ext>
                  </a:extLst>
                </a:gridCol>
                <a:gridCol w="455232">
                  <a:extLst>
                    <a:ext uri="{9D8B030D-6E8A-4147-A177-3AD203B41FA5}">
                      <a16:colId xmlns:a16="http://schemas.microsoft.com/office/drawing/2014/main" val="4174219331"/>
                    </a:ext>
                  </a:extLst>
                </a:gridCol>
                <a:gridCol w="455232">
                  <a:extLst>
                    <a:ext uri="{9D8B030D-6E8A-4147-A177-3AD203B41FA5}">
                      <a16:colId xmlns:a16="http://schemas.microsoft.com/office/drawing/2014/main" val="3207883953"/>
                    </a:ext>
                  </a:extLst>
                </a:gridCol>
                <a:gridCol w="455232">
                  <a:extLst>
                    <a:ext uri="{9D8B030D-6E8A-4147-A177-3AD203B41FA5}">
                      <a16:colId xmlns:a16="http://schemas.microsoft.com/office/drawing/2014/main" val="3178850808"/>
                    </a:ext>
                  </a:extLst>
                </a:gridCol>
                <a:gridCol w="455232">
                  <a:extLst>
                    <a:ext uri="{9D8B030D-6E8A-4147-A177-3AD203B41FA5}">
                      <a16:colId xmlns:a16="http://schemas.microsoft.com/office/drawing/2014/main" val="1199434512"/>
                    </a:ext>
                  </a:extLst>
                </a:gridCol>
                <a:gridCol w="455232">
                  <a:extLst>
                    <a:ext uri="{9D8B030D-6E8A-4147-A177-3AD203B41FA5}">
                      <a16:colId xmlns:a16="http://schemas.microsoft.com/office/drawing/2014/main" val="529548148"/>
                    </a:ext>
                  </a:extLst>
                </a:gridCol>
                <a:gridCol w="455232">
                  <a:extLst>
                    <a:ext uri="{9D8B030D-6E8A-4147-A177-3AD203B41FA5}">
                      <a16:colId xmlns:a16="http://schemas.microsoft.com/office/drawing/2014/main" val="3788261577"/>
                    </a:ext>
                  </a:extLst>
                </a:gridCol>
                <a:gridCol w="455232">
                  <a:extLst>
                    <a:ext uri="{9D8B030D-6E8A-4147-A177-3AD203B41FA5}">
                      <a16:colId xmlns:a16="http://schemas.microsoft.com/office/drawing/2014/main" val="2358498159"/>
                    </a:ext>
                  </a:extLst>
                </a:gridCol>
                <a:gridCol w="455232">
                  <a:extLst>
                    <a:ext uri="{9D8B030D-6E8A-4147-A177-3AD203B41FA5}">
                      <a16:colId xmlns:a16="http://schemas.microsoft.com/office/drawing/2014/main" val="3018277387"/>
                    </a:ext>
                  </a:extLst>
                </a:gridCol>
              </a:tblGrid>
              <a:tr h="346425">
                <a:tc rowSpan="3">
                  <a:txBody>
                    <a:bodyPr/>
                    <a:lstStyle/>
                    <a:p>
                      <a:pPr algn="ctr"/>
                      <a:endParaRPr lang="zh-TW" altLang="en-US" sz="800" b="1" dirty="0"/>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900" b="1" dirty="0"/>
                        <a:t>One</a:t>
                      </a:r>
                      <a:br>
                        <a:rPr lang="en-US" altLang="zh-TW" sz="900" b="1" dirty="0"/>
                      </a:br>
                      <a:r>
                        <a:rPr lang="en-US" altLang="zh-TW" sz="900" b="1" dirty="0"/>
                        <a:t>Hot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900" b="1" dirty="0"/>
                        <a:t>Binary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800" b="1" dirty="0"/>
                        <a:t>Ordinal</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1" dirty="0"/>
                        <a:t>Target</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900" b="1" dirty="0"/>
                        <a:t>Sum</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900" b="1" dirty="0"/>
                        <a:t>Purity</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900" b="1" dirty="0"/>
                        <a:t>FI</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900" b="1" dirty="0"/>
                        <a:t>RND</a:t>
                      </a:r>
                      <a:endParaRPr lang="zh-TW" altLang="en-US" sz="900" b="1" dirty="0"/>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94803">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1500" b="1" dirty="0">
                          <a:solidFill>
                            <a:schemeClr val="bg1"/>
                          </a:solidFill>
                        </a:rPr>
                        <a:t>Traditional</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1500" b="1" dirty="0">
                          <a:solidFill>
                            <a:schemeClr val="bg1"/>
                          </a:solidFill>
                        </a:rPr>
                        <a:t>Default</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Correlation</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PCA</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1500" b="1" dirty="0">
                          <a:solidFill>
                            <a:schemeClr val="bg1"/>
                          </a:solidFill>
                        </a:rPr>
                        <a:t>RND</a:t>
                      </a:r>
                      <a:endParaRPr lang="zh-TW" altLang="en-US" sz="1500" b="1" dirty="0">
                        <a:solidFill>
                          <a:schemeClr val="bg1"/>
                        </a:solidFill>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94803">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kern="1200" dirty="0">
                          <a:solidFill>
                            <a:schemeClr val="bg1"/>
                          </a:solidFill>
                          <a:latin typeface="+mn-lt"/>
                          <a:ea typeface="+mn-ea"/>
                          <a:cs typeface="+mn-cs"/>
                        </a:rPr>
                        <a:t>～</a:t>
                      </a:r>
                    </a:p>
                  </a:txBody>
                  <a:tcPr marL="68031" marR="68031" marT="34016" marB="340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1500" b="1" kern="1200" dirty="0">
                          <a:solidFill>
                            <a:schemeClr val="bg1"/>
                          </a:solidFill>
                          <a:latin typeface="+mn-lt"/>
                          <a:ea typeface="+mn-ea"/>
                          <a:cs typeface="+mn-cs"/>
                        </a:rPr>
                        <a:t>3</a:t>
                      </a:r>
                      <a:endParaRPr lang="zh-TW" altLang="en-US" sz="1500" b="1" kern="1200" dirty="0">
                        <a:solidFill>
                          <a:schemeClr val="bg1"/>
                        </a:solidFill>
                        <a:latin typeface="+mn-lt"/>
                        <a:ea typeface="+mn-ea"/>
                        <a:cs typeface="+mn-cs"/>
                      </a:endParaRPr>
                    </a:p>
                  </a:txBody>
                  <a:tcPr marL="83518" marR="83518" marT="41759" marB="4175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771077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216978C-4C89-4B8C-B7D0-0014DFE18640}"/>
              </a:ext>
            </a:extLst>
          </p:cNvPr>
          <p:cNvPicPr preferRelativeResize="0">
            <a:picLocks/>
          </p:cNvPicPr>
          <p:nvPr/>
        </p:nvPicPr>
        <p:blipFill>
          <a:blip r:embed="rId3"/>
          <a:stretch>
            <a:fillRect/>
          </a:stretch>
        </p:blipFill>
        <p:spPr>
          <a:xfrm>
            <a:off x="1412391" y="1322371"/>
            <a:ext cx="9540000" cy="4870650"/>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2396945164"/>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1</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33F5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AE0BAEE3-4AC8-4B8C-A21C-BEB359E3FDA7}"/>
              </a:ext>
            </a:extLst>
          </p:cNvPr>
          <p:cNvGraphicFramePr>
            <a:graphicFrameLocks noGrp="1"/>
          </p:cNvGraphicFramePr>
          <p:nvPr>
            <p:extLst>
              <p:ext uri="{D42A27DB-BD31-4B8C-83A1-F6EECF244321}">
                <p14:modId xmlns:p14="http://schemas.microsoft.com/office/powerpoint/2010/main" val="3713579304"/>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5F10068C-AC14-472F-981C-6FAE1EC09D37}"/>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1</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56488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2573A06-3D6F-4EEA-AB43-5ADC8F4F2C3C}"/>
              </a:ext>
            </a:extLst>
          </p:cNvPr>
          <p:cNvPicPr preferRelativeResize="0">
            <a:picLocks/>
          </p:cNvPicPr>
          <p:nvPr/>
        </p:nvPicPr>
        <p:blipFill>
          <a:blip r:embed="rId3"/>
          <a:stretch>
            <a:fillRect/>
          </a:stretch>
        </p:blipFill>
        <p:spPr>
          <a:xfrm>
            <a:off x="1412391" y="1322371"/>
            <a:ext cx="9540000" cy="4888505"/>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1553847427"/>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2</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DE0B79B8-1EFF-44AD-95AB-E173CB470A97}"/>
              </a:ext>
            </a:extLst>
          </p:cNvPr>
          <p:cNvGraphicFramePr>
            <a:graphicFrameLocks noGrp="1"/>
          </p:cNvGraphicFramePr>
          <p:nvPr>
            <p:extLst>
              <p:ext uri="{D42A27DB-BD31-4B8C-83A1-F6EECF244321}">
                <p14:modId xmlns:p14="http://schemas.microsoft.com/office/powerpoint/2010/main" val="929236668"/>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630F57CD-2A72-41ED-82CA-9ABFA9CCFFCE}"/>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2</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61205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F5295016-E1A9-4A59-BB42-17AA4DD0E808}"/>
              </a:ext>
            </a:extLst>
          </p:cNvPr>
          <p:cNvGraphicFramePr>
            <a:graphicFrameLocks noGrp="1"/>
          </p:cNvGraphicFramePr>
          <p:nvPr/>
        </p:nvGraphicFramePr>
        <p:xfrm>
          <a:off x="1446913" y="1546448"/>
          <a:ext cx="1441067" cy="2090190"/>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3" name="頁尾版面配置區 2">
            <a:extLst>
              <a:ext uri="{FF2B5EF4-FFF2-40B4-BE49-F238E27FC236}">
                <a16:creationId xmlns:a16="http://schemas.microsoft.com/office/drawing/2014/main" id="{B6A46A41-6C34-467E-8446-8396D4CBEFD9}"/>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7" name="圖片 6">
            <a:extLst>
              <a:ext uri="{FF2B5EF4-FFF2-40B4-BE49-F238E27FC236}">
                <a16:creationId xmlns:a16="http://schemas.microsoft.com/office/drawing/2014/main" id="{5B9B7661-907F-4899-BC8A-F23840AC8ECF}"/>
              </a:ext>
            </a:extLst>
          </p:cNvPr>
          <p:cNvPicPr>
            <a:picLocks noChangeAspect="1"/>
          </p:cNvPicPr>
          <p:nvPr/>
        </p:nvPicPr>
        <p:blipFill rotWithShape="1">
          <a:blip r:embed="rId3"/>
          <a:srcRect l="4354" t="1" r="35947" b="38097"/>
          <a:stretch/>
        </p:blipFill>
        <p:spPr>
          <a:xfrm>
            <a:off x="7471154" y="3868677"/>
            <a:ext cx="3882646" cy="2487673"/>
          </a:xfrm>
          <a:prstGeom prst="rect">
            <a:avLst/>
          </a:prstGeom>
        </p:spPr>
      </p:pic>
      <p:sp>
        <p:nvSpPr>
          <p:cNvPr id="8" name="標題 1">
            <a:extLst>
              <a:ext uri="{FF2B5EF4-FFF2-40B4-BE49-F238E27FC236}">
                <a16:creationId xmlns:a16="http://schemas.microsoft.com/office/drawing/2014/main" id="{93010EFE-F7EE-4161-9847-9CA62B997FB6}"/>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sp>
        <p:nvSpPr>
          <p:cNvPr id="2" name="左大括弧 1">
            <a:extLst>
              <a:ext uri="{FF2B5EF4-FFF2-40B4-BE49-F238E27FC236}">
                <a16:creationId xmlns:a16="http://schemas.microsoft.com/office/drawing/2014/main" id="{887F64EC-4987-4DF0-8175-6E9EA86876FE}"/>
              </a:ext>
            </a:extLst>
          </p:cNvPr>
          <p:cNvSpPr/>
          <p:nvPr/>
        </p:nvSpPr>
        <p:spPr>
          <a:xfrm rot="10800000" flipH="1">
            <a:off x="999323" y="1971675"/>
            <a:ext cx="345246" cy="1661359"/>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左大括弧 11">
            <a:extLst>
              <a:ext uri="{FF2B5EF4-FFF2-40B4-BE49-F238E27FC236}">
                <a16:creationId xmlns:a16="http://schemas.microsoft.com/office/drawing/2014/main" id="{82FF8CC4-4982-4AED-871C-4C4C77366995}"/>
              </a:ext>
            </a:extLst>
          </p:cNvPr>
          <p:cNvSpPr/>
          <p:nvPr/>
        </p:nvSpPr>
        <p:spPr>
          <a:xfrm rot="5400000">
            <a:off x="8926327" y="-973400"/>
            <a:ext cx="174625" cy="4645140"/>
          </a:xfrm>
          <a:prstGeom prst="leftBrace">
            <a:avLst>
              <a:gd name="adj1" fmla="val 8333"/>
              <a:gd name="adj2" fmla="val 50273"/>
            </a:avLst>
          </a:prstGeom>
          <a:ln w="38100">
            <a:solidFill>
              <a:srgbClr val="1436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grpSp>
        <p:nvGrpSpPr>
          <p:cNvPr id="9" name="群組 8">
            <a:extLst>
              <a:ext uri="{FF2B5EF4-FFF2-40B4-BE49-F238E27FC236}">
                <a16:creationId xmlns:a16="http://schemas.microsoft.com/office/drawing/2014/main" id="{3484F687-6E52-46E1-88E6-5C92016E8FF7}"/>
              </a:ext>
            </a:extLst>
          </p:cNvPr>
          <p:cNvGrpSpPr/>
          <p:nvPr/>
        </p:nvGrpSpPr>
        <p:grpSpPr>
          <a:xfrm>
            <a:off x="2887979" y="2143436"/>
            <a:ext cx="3467807" cy="889006"/>
            <a:chOff x="2897063" y="1984807"/>
            <a:chExt cx="2895600" cy="889006"/>
          </a:xfrm>
        </p:grpSpPr>
        <p:sp>
          <p:nvSpPr>
            <p:cNvPr id="4" name="箭號: 向右 3">
              <a:extLst>
                <a:ext uri="{FF2B5EF4-FFF2-40B4-BE49-F238E27FC236}">
                  <a16:creationId xmlns:a16="http://schemas.microsoft.com/office/drawing/2014/main" id="{F83FA4DC-92D7-4884-A078-13EE3563E606}"/>
                </a:ext>
              </a:extLst>
            </p:cNvPr>
            <p:cNvSpPr/>
            <p:nvPr/>
          </p:nvSpPr>
          <p:spPr>
            <a:xfrm>
              <a:off x="2897063" y="1984807"/>
              <a:ext cx="2895600" cy="889006"/>
            </a:xfrm>
            <a:prstGeom prst="rightArrow">
              <a:avLst/>
            </a:prstGeom>
            <a:gradFill>
              <a:gsLst>
                <a:gs pos="0">
                  <a:srgbClr val="C00000"/>
                </a:gs>
                <a:gs pos="100000">
                  <a:srgbClr val="1436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5951A5D7-A857-4090-B079-511FD0A85555}"/>
                </a:ext>
              </a:extLst>
            </p:cNvPr>
            <p:cNvSpPr txBox="1"/>
            <p:nvPr/>
          </p:nvSpPr>
          <p:spPr>
            <a:xfrm>
              <a:off x="2897063" y="2244644"/>
              <a:ext cx="2421697" cy="369332"/>
            </a:xfrm>
            <a:prstGeom prst="rect">
              <a:avLst/>
            </a:prstGeom>
            <a:noFill/>
          </p:spPr>
          <p:txBody>
            <a:bodyPr wrap="square" rtlCol="0">
              <a:spAutoFit/>
            </a:bodyPr>
            <a:lstStyle/>
            <a:p>
              <a:pPr algn="ctr"/>
              <a:r>
                <a:rPr lang="en-US" altLang="zh-TW" dirty="0" err="1">
                  <a:solidFill>
                    <a:schemeClr val="bg1"/>
                  </a:solidFill>
                </a:rPr>
                <a:t>OneHot</a:t>
              </a:r>
              <a:r>
                <a:rPr lang="en-US" altLang="zh-TW" dirty="0">
                  <a:solidFill>
                    <a:schemeClr val="bg1"/>
                  </a:solidFill>
                </a:rPr>
                <a:t> Encoding</a:t>
              </a:r>
              <a:endParaRPr lang="zh-TW" altLang="en-US" dirty="0">
                <a:solidFill>
                  <a:schemeClr val="bg1"/>
                </a:solidFill>
              </a:endParaRPr>
            </a:p>
          </p:txBody>
        </p:sp>
      </p:grpSp>
      <p:grpSp>
        <p:nvGrpSpPr>
          <p:cNvPr id="6" name="群組 5">
            <a:extLst>
              <a:ext uri="{FF2B5EF4-FFF2-40B4-BE49-F238E27FC236}">
                <a16:creationId xmlns:a16="http://schemas.microsoft.com/office/drawing/2014/main" id="{92978A53-C2D8-4D45-B4F4-849765F4BFE9}"/>
              </a:ext>
            </a:extLst>
          </p:cNvPr>
          <p:cNvGrpSpPr/>
          <p:nvPr/>
        </p:nvGrpSpPr>
        <p:grpSpPr>
          <a:xfrm>
            <a:off x="3465261" y="5105477"/>
            <a:ext cx="3933361" cy="1200109"/>
            <a:chOff x="6927543" y="2667000"/>
            <a:chExt cx="3933361" cy="1200109"/>
          </a:xfrm>
        </p:grpSpPr>
        <p:pic>
          <p:nvPicPr>
            <p:cNvPr id="11" name="圖片 10">
              <a:extLst>
                <a:ext uri="{FF2B5EF4-FFF2-40B4-BE49-F238E27FC236}">
                  <a16:creationId xmlns:a16="http://schemas.microsoft.com/office/drawing/2014/main" id="{47F62B32-5405-4725-9BE9-5506D893FC30}"/>
                </a:ext>
              </a:extLst>
            </p:cNvPr>
            <p:cNvPicPr>
              <a:picLocks noChangeAspect="1"/>
            </p:cNvPicPr>
            <p:nvPr/>
          </p:nvPicPr>
          <p:blipFill rotWithShape="1">
            <a:blip r:embed="rId4"/>
            <a:srcRect t="14838" b="22004"/>
            <a:stretch/>
          </p:blipFill>
          <p:spPr>
            <a:xfrm>
              <a:off x="6927543" y="2667000"/>
              <a:ext cx="3933361" cy="1200109"/>
            </a:xfrm>
            <a:prstGeom prst="rect">
              <a:avLst/>
            </a:prstGeom>
          </p:spPr>
        </p:pic>
        <p:sp>
          <p:nvSpPr>
            <p:cNvPr id="5" name="立方體 4">
              <a:extLst>
                <a:ext uri="{FF2B5EF4-FFF2-40B4-BE49-F238E27FC236}">
                  <a16:creationId xmlns:a16="http://schemas.microsoft.com/office/drawing/2014/main" id="{B5098B24-CA88-4C6B-AFB2-B54A5CBD09F6}"/>
                </a:ext>
              </a:extLst>
            </p:cNvPr>
            <p:cNvSpPr/>
            <p:nvPr/>
          </p:nvSpPr>
          <p:spPr>
            <a:xfrm>
              <a:off x="7629525"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立方體 18">
              <a:extLst>
                <a:ext uri="{FF2B5EF4-FFF2-40B4-BE49-F238E27FC236}">
                  <a16:creationId xmlns:a16="http://schemas.microsoft.com/office/drawing/2014/main" id="{E475D8E7-02B7-4C3C-86DC-3AE1BBC99BA8}"/>
                </a:ext>
              </a:extLst>
            </p:cNvPr>
            <p:cNvSpPr/>
            <p:nvPr/>
          </p:nvSpPr>
          <p:spPr>
            <a:xfrm>
              <a:off x="9020175"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立方體 19">
              <a:extLst>
                <a:ext uri="{FF2B5EF4-FFF2-40B4-BE49-F238E27FC236}">
                  <a16:creationId xmlns:a16="http://schemas.microsoft.com/office/drawing/2014/main" id="{6D438884-7DEC-4C9B-9644-15A7EFD7C799}"/>
                </a:ext>
              </a:extLst>
            </p:cNvPr>
            <p:cNvSpPr/>
            <p:nvPr/>
          </p:nvSpPr>
          <p:spPr>
            <a:xfrm>
              <a:off x="8872538"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立方體 20">
              <a:extLst>
                <a:ext uri="{FF2B5EF4-FFF2-40B4-BE49-F238E27FC236}">
                  <a16:creationId xmlns:a16="http://schemas.microsoft.com/office/drawing/2014/main" id="{DEE567C9-38B4-409D-B9D2-9AC5FCDAF510}"/>
                </a:ext>
              </a:extLst>
            </p:cNvPr>
            <p:cNvSpPr/>
            <p:nvPr/>
          </p:nvSpPr>
          <p:spPr>
            <a:xfrm>
              <a:off x="8410577" y="355347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立方體 21">
              <a:extLst>
                <a:ext uri="{FF2B5EF4-FFF2-40B4-BE49-F238E27FC236}">
                  <a16:creationId xmlns:a16="http://schemas.microsoft.com/office/drawing/2014/main" id="{0819B4A6-5F0A-437F-AC4A-B81D407F4EC0}"/>
                </a:ext>
              </a:extLst>
            </p:cNvPr>
            <p:cNvSpPr/>
            <p:nvPr/>
          </p:nvSpPr>
          <p:spPr>
            <a:xfrm>
              <a:off x="10269538" y="355171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立方體 22">
              <a:extLst>
                <a:ext uri="{FF2B5EF4-FFF2-40B4-BE49-F238E27FC236}">
                  <a16:creationId xmlns:a16="http://schemas.microsoft.com/office/drawing/2014/main" id="{263444FD-51E5-4E17-A059-A0B9F3099BE3}"/>
                </a:ext>
              </a:extLst>
            </p:cNvPr>
            <p:cNvSpPr/>
            <p:nvPr/>
          </p:nvSpPr>
          <p:spPr>
            <a:xfrm>
              <a:off x="8567739"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立方體 23">
              <a:extLst>
                <a:ext uri="{FF2B5EF4-FFF2-40B4-BE49-F238E27FC236}">
                  <a16:creationId xmlns:a16="http://schemas.microsoft.com/office/drawing/2014/main" id="{E3E6F4DB-D2B0-4A83-B800-E57BF822B25F}"/>
                </a:ext>
              </a:extLst>
            </p:cNvPr>
            <p:cNvSpPr/>
            <p:nvPr/>
          </p:nvSpPr>
          <p:spPr>
            <a:xfrm>
              <a:off x="8724901"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立方體 24">
              <a:extLst>
                <a:ext uri="{FF2B5EF4-FFF2-40B4-BE49-F238E27FC236}">
                  <a16:creationId xmlns:a16="http://schemas.microsoft.com/office/drawing/2014/main" id="{B8FB95DE-BD91-492C-BEC8-7B38DF878024}"/>
                </a:ext>
              </a:extLst>
            </p:cNvPr>
            <p:cNvSpPr/>
            <p:nvPr/>
          </p:nvSpPr>
          <p:spPr>
            <a:xfrm>
              <a:off x="10121901" y="354806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立方體 25">
              <a:extLst>
                <a:ext uri="{FF2B5EF4-FFF2-40B4-BE49-F238E27FC236}">
                  <a16:creationId xmlns:a16="http://schemas.microsoft.com/office/drawing/2014/main" id="{DD2932A9-8781-4550-98A4-F92C235E6EAD}"/>
                </a:ext>
              </a:extLst>
            </p:cNvPr>
            <p:cNvSpPr/>
            <p:nvPr/>
          </p:nvSpPr>
          <p:spPr>
            <a:xfrm>
              <a:off x="10269538"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立方體 26">
              <a:extLst>
                <a:ext uri="{FF2B5EF4-FFF2-40B4-BE49-F238E27FC236}">
                  <a16:creationId xmlns:a16="http://schemas.microsoft.com/office/drawing/2014/main" id="{4DC216F1-5097-4E07-9128-104E7F0E3DD1}"/>
                </a:ext>
              </a:extLst>
            </p:cNvPr>
            <p:cNvSpPr/>
            <p:nvPr/>
          </p:nvSpPr>
          <p:spPr>
            <a:xfrm>
              <a:off x="10121901"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立方體 27">
              <a:extLst>
                <a:ext uri="{FF2B5EF4-FFF2-40B4-BE49-F238E27FC236}">
                  <a16:creationId xmlns:a16="http://schemas.microsoft.com/office/drawing/2014/main" id="{F0D61E5C-133E-45F1-91D3-5903EF5679D7}"/>
                </a:ext>
              </a:extLst>
            </p:cNvPr>
            <p:cNvSpPr/>
            <p:nvPr/>
          </p:nvSpPr>
          <p:spPr>
            <a:xfrm>
              <a:off x="10121901" y="3276065"/>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立方體 28">
              <a:extLst>
                <a:ext uri="{FF2B5EF4-FFF2-40B4-BE49-F238E27FC236}">
                  <a16:creationId xmlns:a16="http://schemas.microsoft.com/office/drawing/2014/main" id="{613A1F3A-6B59-468D-9923-CA5C9CF50E88}"/>
                </a:ext>
              </a:extLst>
            </p:cNvPr>
            <p:cNvSpPr/>
            <p:nvPr/>
          </p:nvSpPr>
          <p:spPr>
            <a:xfrm>
              <a:off x="10269538" y="327443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立方體 29">
              <a:extLst>
                <a:ext uri="{FF2B5EF4-FFF2-40B4-BE49-F238E27FC236}">
                  <a16:creationId xmlns:a16="http://schemas.microsoft.com/office/drawing/2014/main" id="{DD857E5C-3B67-4CE1-B3B5-EB82EADEDF1E}"/>
                </a:ext>
              </a:extLst>
            </p:cNvPr>
            <p:cNvSpPr/>
            <p:nvPr/>
          </p:nvSpPr>
          <p:spPr>
            <a:xfrm>
              <a:off x="10269538"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立方體 30">
              <a:extLst>
                <a:ext uri="{FF2B5EF4-FFF2-40B4-BE49-F238E27FC236}">
                  <a16:creationId xmlns:a16="http://schemas.microsoft.com/office/drawing/2014/main" id="{AAAB8203-719C-497D-B07B-68AAB445BF06}"/>
                </a:ext>
              </a:extLst>
            </p:cNvPr>
            <p:cNvSpPr/>
            <p:nvPr/>
          </p:nvSpPr>
          <p:spPr>
            <a:xfrm>
              <a:off x="10121901"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立方體 31">
              <a:extLst>
                <a:ext uri="{FF2B5EF4-FFF2-40B4-BE49-F238E27FC236}">
                  <a16:creationId xmlns:a16="http://schemas.microsoft.com/office/drawing/2014/main" id="{AFB3A523-636E-4113-91C7-0404A130FAB5}"/>
                </a:ext>
              </a:extLst>
            </p:cNvPr>
            <p:cNvSpPr/>
            <p:nvPr/>
          </p:nvSpPr>
          <p:spPr>
            <a:xfrm>
              <a:off x="10266363" y="2997001"/>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立方體 32">
              <a:extLst>
                <a:ext uri="{FF2B5EF4-FFF2-40B4-BE49-F238E27FC236}">
                  <a16:creationId xmlns:a16="http://schemas.microsoft.com/office/drawing/2014/main" id="{A5912791-E707-4EAE-B062-70CA08DB3F44}"/>
                </a:ext>
              </a:extLst>
            </p:cNvPr>
            <p:cNvSpPr/>
            <p:nvPr/>
          </p:nvSpPr>
          <p:spPr>
            <a:xfrm>
              <a:off x="10121901" y="2993449"/>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立方體 33">
              <a:extLst>
                <a:ext uri="{FF2B5EF4-FFF2-40B4-BE49-F238E27FC236}">
                  <a16:creationId xmlns:a16="http://schemas.microsoft.com/office/drawing/2014/main" id="{5849B8FD-DF61-4EBB-8732-7BBFEC1C05BC}"/>
                </a:ext>
              </a:extLst>
            </p:cNvPr>
            <p:cNvSpPr/>
            <p:nvPr/>
          </p:nvSpPr>
          <p:spPr>
            <a:xfrm>
              <a:off x="9977184" y="355171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立方體 34">
              <a:extLst>
                <a:ext uri="{FF2B5EF4-FFF2-40B4-BE49-F238E27FC236}">
                  <a16:creationId xmlns:a16="http://schemas.microsoft.com/office/drawing/2014/main" id="{CF16AF23-A0B8-4594-B38F-314B294A2A06}"/>
                </a:ext>
              </a:extLst>
            </p:cNvPr>
            <p:cNvSpPr/>
            <p:nvPr/>
          </p:nvSpPr>
          <p:spPr>
            <a:xfrm>
              <a:off x="9816847" y="354958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立方體 35">
              <a:extLst>
                <a:ext uri="{FF2B5EF4-FFF2-40B4-BE49-F238E27FC236}">
                  <a16:creationId xmlns:a16="http://schemas.microsoft.com/office/drawing/2014/main" id="{16E416C7-FFB7-4DCD-AC92-B601AB563763}"/>
                </a:ext>
              </a:extLst>
            </p:cNvPr>
            <p:cNvSpPr/>
            <p:nvPr/>
          </p:nvSpPr>
          <p:spPr>
            <a:xfrm>
              <a:off x="9977184" y="340872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立方體 36">
              <a:extLst>
                <a:ext uri="{FF2B5EF4-FFF2-40B4-BE49-F238E27FC236}">
                  <a16:creationId xmlns:a16="http://schemas.microsoft.com/office/drawing/2014/main" id="{860F610E-7974-4530-B604-C8368A4FB1DB}"/>
                </a:ext>
              </a:extLst>
            </p:cNvPr>
            <p:cNvSpPr/>
            <p:nvPr/>
          </p:nvSpPr>
          <p:spPr>
            <a:xfrm>
              <a:off x="9816847" y="341024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立方體 37">
              <a:extLst>
                <a:ext uri="{FF2B5EF4-FFF2-40B4-BE49-F238E27FC236}">
                  <a16:creationId xmlns:a16="http://schemas.microsoft.com/office/drawing/2014/main" id="{07524536-D42F-46D9-BE90-8651E752F681}"/>
                </a:ext>
              </a:extLst>
            </p:cNvPr>
            <p:cNvSpPr/>
            <p:nvPr/>
          </p:nvSpPr>
          <p:spPr>
            <a:xfrm>
              <a:off x="9816847" y="3277582"/>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立方體 38">
              <a:extLst>
                <a:ext uri="{FF2B5EF4-FFF2-40B4-BE49-F238E27FC236}">
                  <a16:creationId xmlns:a16="http://schemas.microsoft.com/office/drawing/2014/main" id="{B64D52A5-B637-49CE-B2F4-72D54E37A51B}"/>
                </a:ext>
              </a:extLst>
            </p:cNvPr>
            <p:cNvSpPr/>
            <p:nvPr/>
          </p:nvSpPr>
          <p:spPr>
            <a:xfrm>
              <a:off x="9977184" y="327443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立方體 39">
              <a:extLst>
                <a:ext uri="{FF2B5EF4-FFF2-40B4-BE49-F238E27FC236}">
                  <a16:creationId xmlns:a16="http://schemas.microsoft.com/office/drawing/2014/main" id="{1B257680-5496-4D87-8CB7-B87486158D03}"/>
                </a:ext>
              </a:extLst>
            </p:cNvPr>
            <p:cNvSpPr/>
            <p:nvPr/>
          </p:nvSpPr>
          <p:spPr>
            <a:xfrm>
              <a:off x="9977184" y="3132570"/>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立方體 40">
              <a:extLst>
                <a:ext uri="{FF2B5EF4-FFF2-40B4-BE49-F238E27FC236}">
                  <a16:creationId xmlns:a16="http://schemas.microsoft.com/office/drawing/2014/main" id="{828DEB0A-EFAE-4D04-B0B1-BB1D1B4A8721}"/>
                </a:ext>
              </a:extLst>
            </p:cNvPr>
            <p:cNvSpPr/>
            <p:nvPr/>
          </p:nvSpPr>
          <p:spPr>
            <a:xfrm>
              <a:off x="9816847" y="3134087"/>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立方體 41">
              <a:extLst>
                <a:ext uri="{FF2B5EF4-FFF2-40B4-BE49-F238E27FC236}">
                  <a16:creationId xmlns:a16="http://schemas.microsoft.com/office/drawing/2014/main" id="{C68E279A-5F91-473C-BCAF-D3E8E324358D}"/>
                </a:ext>
              </a:extLst>
            </p:cNvPr>
            <p:cNvSpPr/>
            <p:nvPr/>
          </p:nvSpPr>
          <p:spPr>
            <a:xfrm>
              <a:off x="9974009" y="2997001"/>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立方體 42">
              <a:extLst>
                <a:ext uri="{FF2B5EF4-FFF2-40B4-BE49-F238E27FC236}">
                  <a16:creationId xmlns:a16="http://schemas.microsoft.com/office/drawing/2014/main" id="{325A8E91-320A-47DC-91E1-A23FFDFA1746}"/>
                </a:ext>
              </a:extLst>
            </p:cNvPr>
            <p:cNvSpPr/>
            <p:nvPr/>
          </p:nvSpPr>
          <p:spPr>
            <a:xfrm>
              <a:off x="9816847" y="299496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立方體 43">
              <a:extLst>
                <a:ext uri="{FF2B5EF4-FFF2-40B4-BE49-F238E27FC236}">
                  <a16:creationId xmlns:a16="http://schemas.microsoft.com/office/drawing/2014/main" id="{ABC1C349-55C8-4919-9D03-F19F5F3B1823}"/>
                </a:ext>
              </a:extLst>
            </p:cNvPr>
            <p:cNvSpPr/>
            <p:nvPr/>
          </p:nvSpPr>
          <p:spPr>
            <a:xfrm>
              <a:off x="9662860" y="354752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立方體 44">
              <a:extLst>
                <a:ext uri="{FF2B5EF4-FFF2-40B4-BE49-F238E27FC236}">
                  <a16:creationId xmlns:a16="http://schemas.microsoft.com/office/drawing/2014/main" id="{B563FB46-D588-482D-977C-08DC2F8605FF}"/>
                </a:ext>
              </a:extLst>
            </p:cNvPr>
            <p:cNvSpPr/>
            <p:nvPr/>
          </p:nvSpPr>
          <p:spPr>
            <a:xfrm>
              <a:off x="9662860" y="3408186"/>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立方體 45">
              <a:extLst>
                <a:ext uri="{FF2B5EF4-FFF2-40B4-BE49-F238E27FC236}">
                  <a16:creationId xmlns:a16="http://schemas.microsoft.com/office/drawing/2014/main" id="{357CD0FF-6123-4358-A792-3ED7AA1E9567}"/>
                </a:ext>
              </a:extLst>
            </p:cNvPr>
            <p:cNvSpPr/>
            <p:nvPr/>
          </p:nvSpPr>
          <p:spPr>
            <a:xfrm>
              <a:off x="9662860" y="3275528"/>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立方體 46">
              <a:extLst>
                <a:ext uri="{FF2B5EF4-FFF2-40B4-BE49-F238E27FC236}">
                  <a16:creationId xmlns:a16="http://schemas.microsoft.com/office/drawing/2014/main" id="{1C60B4CC-7C34-4749-A71A-EACC9DF253CB}"/>
                </a:ext>
              </a:extLst>
            </p:cNvPr>
            <p:cNvSpPr/>
            <p:nvPr/>
          </p:nvSpPr>
          <p:spPr>
            <a:xfrm>
              <a:off x="9662860" y="3132033"/>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立方體 47">
              <a:extLst>
                <a:ext uri="{FF2B5EF4-FFF2-40B4-BE49-F238E27FC236}">
                  <a16:creationId xmlns:a16="http://schemas.microsoft.com/office/drawing/2014/main" id="{D8ACAF7B-5B2B-4E15-8638-DE0D4066C247}"/>
                </a:ext>
              </a:extLst>
            </p:cNvPr>
            <p:cNvSpPr/>
            <p:nvPr/>
          </p:nvSpPr>
          <p:spPr>
            <a:xfrm>
              <a:off x="9662860" y="2992912"/>
              <a:ext cx="114300" cy="104776"/>
            </a:xfrm>
            <a:prstGeom prst="cube">
              <a:avLst/>
            </a:prstGeom>
            <a:solidFill>
              <a:srgbClr val="FF0000"/>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a:extLst>
              <a:ext uri="{FF2B5EF4-FFF2-40B4-BE49-F238E27FC236}">
                <a16:creationId xmlns:a16="http://schemas.microsoft.com/office/drawing/2014/main" id="{50299DD2-3F4E-4DCE-B07B-2B710A3B79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5101" y="4121814"/>
            <a:ext cx="2297981" cy="22309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9" name="表格 48">
            <a:extLst>
              <a:ext uri="{FF2B5EF4-FFF2-40B4-BE49-F238E27FC236}">
                <a16:creationId xmlns:a16="http://schemas.microsoft.com/office/drawing/2014/main" id="{5797CB6E-5850-4751-A828-B8EA4E42AA1F}"/>
              </a:ext>
            </a:extLst>
          </p:cNvPr>
          <p:cNvGraphicFramePr>
            <a:graphicFrameLocks noGrp="1"/>
          </p:cNvGraphicFramePr>
          <p:nvPr>
            <p:extLst>
              <p:ext uri="{D42A27DB-BD31-4B8C-83A1-F6EECF244321}">
                <p14:modId xmlns:p14="http://schemas.microsoft.com/office/powerpoint/2010/main" val="678061289"/>
              </p:ext>
            </p:extLst>
          </p:nvPr>
        </p:nvGraphicFramePr>
        <p:xfrm>
          <a:off x="6355787" y="1542844"/>
          <a:ext cx="4980422" cy="2090190"/>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tblGrid>
              <a:tr h="418038">
                <a:tc rowSpan="5">
                  <a:txBody>
                    <a:bodyPr/>
                    <a:lstStyle/>
                    <a:p>
                      <a:pPr algn="ctr"/>
                      <a:r>
                        <a:rPr lang="en-US" altLang="zh-TW" sz="1600" b="1" kern="1200" dirty="0">
                          <a:solidFill>
                            <a:schemeClr val="lt1"/>
                          </a:solidFill>
                          <a:latin typeface="+mn-lt"/>
                          <a:ea typeface="+mn-ea"/>
                          <a:cs typeface="+mn-cs"/>
                        </a:rPr>
                        <a:t>Binary</a:t>
                      </a:r>
                      <a:endParaRPr lang="zh-TW" altLang="en-US" sz="1600" b="1" kern="1200" dirty="0">
                        <a:solidFill>
                          <a:schemeClr val="lt1"/>
                        </a:solidFill>
                        <a:latin typeface="+mn-lt"/>
                        <a:ea typeface="+mn-ea"/>
                        <a:cs typeface="+mn-cs"/>
                      </a:endParaRPr>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a:t>
                      </a:r>
                      <a:endParaRPr lang="zh-TW" altLang="en-US" sz="1200" dirty="0">
                        <a:solidFill>
                          <a:schemeClr val="tx1"/>
                        </a:solidFill>
                      </a:endParaRPr>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38100" cap="flat" cmpd="sng" algn="ctr">
                      <a:noFill/>
                      <a:prstDash val="sysDash"/>
                      <a:round/>
                      <a:headEnd type="none" w="med" len="med"/>
                      <a:tailEnd type="none" w="med" len="med"/>
                    </a:lnL>
                    <a:lnR w="38100" cap="flat" cmpd="sng" algn="ctr">
                      <a:noFill/>
                      <a:prstDash val="sysDash"/>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1F4E79"/>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38100" cap="flat" cmpd="sng" algn="ctr">
                      <a:noFill/>
                      <a:prstDash val="sysDash"/>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2446636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58ABF24-BC8C-4646-B5E0-B2AD39108E72}"/>
              </a:ext>
            </a:extLst>
          </p:cNvPr>
          <p:cNvPicPr preferRelativeResize="0">
            <a:picLocks/>
          </p:cNvPicPr>
          <p:nvPr/>
        </p:nvPicPr>
        <p:blipFill>
          <a:blip r:embed="rId3"/>
          <a:stretch>
            <a:fillRect/>
          </a:stretch>
        </p:blipFill>
        <p:spPr>
          <a:xfrm>
            <a:off x="1412391" y="1322371"/>
            <a:ext cx="9540000" cy="4877402"/>
          </a:xfrm>
          <a:prstGeom prst="rect">
            <a:avLst/>
          </a:prstGeom>
        </p:spPr>
      </p:pic>
      <p:pic>
        <p:nvPicPr>
          <p:cNvPr id="4" name="圖片 3">
            <a:extLst>
              <a:ext uri="{FF2B5EF4-FFF2-40B4-BE49-F238E27FC236}">
                <a16:creationId xmlns:a16="http://schemas.microsoft.com/office/drawing/2014/main" id="{D869D97D-D77F-4694-BF35-7C864439F708}"/>
              </a:ext>
            </a:extLst>
          </p:cNvPr>
          <p:cNvPicPr>
            <a:picLocks noChangeAspect="1"/>
          </p:cNvPicPr>
          <p:nvPr/>
        </p:nvPicPr>
        <p:blipFill>
          <a:blip r:embed="rId4"/>
          <a:stretch>
            <a:fillRect/>
          </a:stretch>
        </p:blipFill>
        <p:spPr>
          <a:xfrm>
            <a:off x="979205" y="7878056"/>
            <a:ext cx="9996375" cy="4581873"/>
          </a:xfrm>
          <a:prstGeom prst="rect">
            <a:avLst/>
          </a:prstGeom>
        </p:spPr>
      </p:pic>
      <p:sp>
        <p:nvSpPr>
          <p:cNvPr id="3" name="頁尾版面配置區 2">
            <a:extLst>
              <a:ext uri="{FF2B5EF4-FFF2-40B4-BE49-F238E27FC236}">
                <a16:creationId xmlns:a16="http://schemas.microsoft.com/office/drawing/2014/main" id="{6707EA73-CABB-47E4-8B05-C910F97C2BC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0" name="表格 9">
            <a:extLst>
              <a:ext uri="{FF2B5EF4-FFF2-40B4-BE49-F238E27FC236}">
                <a16:creationId xmlns:a16="http://schemas.microsoft.com/office/drawing/2014/main" id="{D6AF0200-E282-465E-978D-E8713CB05758}"/>
              </a:ext>
            </a:extLst>
          </p:cNvPr>
          <p:cNvGraphicFramePr>
            <a:graphicFrameLocks noGrp="1"/>
          </p:cNvGraphicFramePr>
          <p:nvPr>
            <p:extLst>
              <p:ext uri="{D42A27DB-BD31-4B8C-83A1-F6EECF244321}">
                <p14:modId xmlns:p14="http://schemas.microsoft.com/office/powerpoint/2010/main" val="4051473728"/>
              </p:ext>
            </p:extLst>
          </p:nvPr>
        </p:nvGraphicFramePr>
        <p:xfrm>
          <a:off x="934795" y="1323025"/>
          <a:ext cx="477604" cy="4877402"/>
        </p:xfrm>
        <a:graphic>
          <a:graphicData uri="http://schemas.openxmlformats.org/drawingml/2006/table">
            <a:tbl>
              <a:tblPr firstRow="1" bandRow="1">
                <a:tableStyleId>{5C22544A-7EE6-4342-B048-85BDC9FD1C3A}</a:tableStyleId>
              </a:tblPr>
              <a:tblGrid>
                <a:gridCol w="477604">
                  <a:extLst>
                    <a:ext uri="{9D8B030D-6E8A-4147-A177-3AD203B41FA5}">
                      <a16:colId xmlns:a16="http://schemas.microsoft.com/office/drawing/2014/main" val="289464316"/>
                    </a:ext>
                  </a:extLst>
                </a:gridCol>
              </a:tblGrid>
              <a:tr h="4877402">
                <a:tc>
                  <a:txBody>
                    <a:bodyPr/>
                    <a:lstStyle/>
                    <a:p>
                      <a:pPr algn="ctr"/>
                      <a:r>
                        <a:rPr lang="en-US" altLang="zh-TW" dirty="0"/>
                        <a:t>Dataset 3</a:t>
                      </a:r>
                      <a:endParaRPr lang="zh-TW" altLang="en-US" dirty="0"/>
                    </a:p>
                  </a:txBody>
                  <a:tcPr vert="eaVert"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42438208"/>
                  </a:ext>
                </a:extLst>
              </a:tr>
            </a:tbl>
          </a:graphicData>
        </a:graphic>
      </p:graphicFrame>
      <p:graphicFrame>
        <p:nvGraphicFramePr>
          <p:cNvPr id="12" name="表格 11">
            <a:extLst>
              <a:ext uri="{FF2B5EF4-FFF2-40B4-BE49-F238E27FC236}">
                <a16:creationId xmlns:a16="http://schemas.microsoft.com/office/drawing/2014/main" id="{AC287479-538B-4571-B148-8CF185F5E292}"/>
              </a:ext>
            </a:extLst>
          </p:cNvPr>
          <p:cNvGraphicFramePr>
            <a:graphicFrameLocks noGrp="1"/>
          </p:cNvGraphicFramePr>
          <p:nvPr>
            <p:extLst>
              <p:ext uri="{D42A27DB-BD31-4B8C-83A1-F6EECF244321}">
                <p14:modId xmlns:p14="http://schemas.microsoft.com/office/powerpoint/2010/main" val="929236668"/>
              </p:ext>
            </p:extLst>
          </p:nvPr>
        </p:nvGraphicFramePr>
        <p:xfrm>
          <a:off x="11100670" y="1329777"/>
          <a:ext cx="1041014" cy="4870644"/>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2748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41883">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41883">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41883">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sp>
        <p:nvSpPr>
          <p:cNvPr id="13" name="標題 1">
            <a:extLst>
              <a:ext uri="{FF2B5EF4-FFF2-40B4-BE49-F238E27FC236}">
                <a16:creationId xmlns:a16="http://schemas.microsoft.com/office/drawing/2014/main" id="{E9B80447-0DED-43AA-A1EF-1A572C0331A0}"/>
              </a:ext>
            </a:extLst>
          </p:cNvPr>
          <p:cNvSpPr>
            <a:spLocks noGrp="1"/>
          </p:cNvSpPr>
          <p:nvPr>
            <p:ph type="title"/>
          </p:nvPr>
        </p:nvSpPr>
        <p:spPr>
          <a:xfrm>
            <a:off x="838200" y="81953"/>
            <a:ext cx="10515600" cy="1325563"/>
          </a:xfrm>
        </p:spPr>
        <p:txBody>
          <a:bodyPr/>
          <a:lstStyle/>
          <a:p>
            <a:r>
              <a:rPr lang="en-US" altLang="zh-TW" dirty="0">
                <a:solidFill>
                  <a:srgbClr val="14365D"/>
                </a:solidFill>
                <a:latin typeface="Nunito SemiBold" panose="00000700000000000000" pitchFamily="2" charset="0"/>
              </a:rPr>
              <a:t>Simulated data 3</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-Classification</a:t>
            </a:r>
            <a:endParaRPr lang="zh-TW" altLang="en-US" dirty="0">
              <a:latin typeface="Nunito SemiBold" panose="00000700000000000000" pitchFamily="2" charset="0"/>
            </a:endParaRPr>
          </a:p>
        </p:txBody>
      </p:sp>
    </p:spTree>
    <p:extLst>
      <p:ext uri="{BB962C8B-B14F-4D97-AF65-F5344CB8AC3E}">
        <p14:creationId xmlns:p14="http://schemas.microsoft.com/office/powerpoint/2010/main" val="2466123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7D29973-51F7-4AA7-8F55-F8644A8241CB}"/>
              </a:ext>
            </a:extLst>
          </p:cNvPr>
          <p:cNvSpPr/>
          <p:nvPr/>
        </p:nvSpPr>
        <p:spPr>
          <a:xfrm>
            <a:off x="838200" y="1690688"/>
            <a:ext cx="10515600" cy="46656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8F8A97D9-5B4D-493C-AD10-5B8504FCB63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9" name="標題 1">
            <a:extLst>
              <a:ext uri="{FF2B5EF4-FFF2-40B4-BE49-F238E27FC236}">
                <a16:creationId xmlns:a16="http://schemas.microsoft.com/office/drawing/2014/main" id="{BA9052D6-13D6-46F3-8E7A-8C39EB4C314A}"/>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UCI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-Group by hierarchical clustering</a:t>
            </a:r>
            <a:endParaRPr lang="zh-TW" altLang="en-US" i="1" dirty="0">
              <a:solidFill>
                <a:srgbClr val="14365D"/>
              </a:solidFill>
              <a:latin typeface="Nunito Light" panose="00000400000000000000" pitchFamily="2" charset="0"/>
            </a:endParaRPr>
          </a:p>
        </p:txBody>
      </p:sp>
      <p:pic>
        <p:nvPicPr>
          <p:cNvPr id="10" name="圖片 9">
            <a:extLst>
              <a:ext uri="{FF2B5EF4-FFF2-40B4-BE49-F238E27FC236}">
                <a16:creationId xmlns:a16="http://schemas.microsoft.com/office/drawing/2014/main" id="{B4050283-5C9F-4FAF-BA4E-0FCC4CFE16A6}"/>
              </a:ext>
            </a:extLst>
          </p:cNvPr>
          <p:cNvPicPr/>
          <p:nvPr/>
        </p:nvPicPr>
        <p:blipFill>
          <a:blip r:embed="rId3"/>
          <a:stretch>
            <a:fillRect/>
          </a:stretch>
        </p:blipFill>
        <p:spPr>
          <a:xfrm>
            <a:off x="1021843" y="1767682"/>
            <a:ext cx="4941690" cy="4588668"/>
          </a:xfrm>
          <a:prstGeom prst="rect">
            <a:avLst/>
          </a:prstGeom>
        </p:spPr>
      </p:pic>
      <p:grpSp>
        <p:nvGrpSpPr>
          <p:cNvPr id="6" name="群組 5">
            <a:extLst>
              <a:ext uri="{FF2B5EF4-FFF2-40B4-BE49-F238E27FC236}">
                <a16:creationId xmlns:a16="http://schemas.microsoft.com/office/drawing/2014/main" id="{549678D2-5E46-4D00-9339-FCAB693C47A2}"/>
              </a:ext>
            </a:extLst>
          </p:cNvPr>
          <p:cNvGrpSpPr/>
          <p:nvPr/>
        </p:nvGrpSpPr>
        <p:grpSpPr>
          <a:xfrm>
            <a:off x="6228469" y="1767682"/>
            <a:ext cx="4973475" cy="4588668"/>
            <a:chOff x="4140200" y="690981"/>
            <a:chExt cx="9112806" cy="8407730"/>
          </a:xfrm>
        </p:grpSpPr>
        <p:pic>
          <p:nvPicPr>
            <p:cNvPr id="4" name="圖片 3">
              <a:extLst>
                <a:ext uri="{FF2B5EF4-FFF2-40B4-BE49-F238E27FC236}">
                  <a16:creationId xmlns:a16="http://schemas.microsoft.com/office/drawing/2014/main" id="{765446C5-B5CD-41CA-B390-A02EC121DD4B}"/>
                </a:ext>
              </a:extLst>
            </p:cNvPr>
            <p:cNvPicPr>
              <a:picLocks noChangeAspect="1"/>
            </p:cNvPicPr>
            <p:nvPr/>
          </p:nvPicPr>
          <p:blipFill>
            <a:blip r:embed="rId4"/>
            <a:stretch>
              <a:fillRect/>
            </a:stretch>
          </p:blipFill>
          <p:spPr>
            <a:xfrm>
              <a:off x="4204256" y="690981"/>
              <a:ext cx="9048750" cy="4704449"/>
            </a:xfrm>
            <a:prstGeom prst="rect">
              <a:avLst/>
            </a:prstGeom>
          </p:spPr>
        </p:pic>
        <p:pic>
          <p:nvPicPr>
            <p:cNvPr id="5" name="圖片 4">
              <a:extLst>
                <a:ext uri="{FF2B5EF4-FFF2-40B4-BE49-F238E27FC236}">
                  <a16:creationId xmlns:a16="http://schemas.microsoft.com/office/drawing/2014/main" id="{C31C16CE-CD89-4990-A7F3-8ACDC649C71B}"/>
                </a:ext>
              </a:extLst>
            </p:cNvPr>
            <p:cNvPicPr>
              <a:picLocks noChangeAspect="1"/>
            </p:cNvPicPr>
            <p:nvPr/>
          </p:nvPicPr>
          <p:blipFill rotWithShape="1">
            <a:blip r:embed="rId5"/>
            <a:srcRect t="4234"/>
            <a:stretch/>
          </p:blipFill>
          <p:spPr>
            <a:xfrm>
              <a:off x="4140200" y="4617288"/>
              <a:ext cx="9111360" cy="4481423"/>
            </a:xfrm>
            <a:prstGeom prst="rect">
              <a:avLst/>
            </a:prstGeom>
          </p:spPr>
        </p:pic>
      </p:grpSp>
    </p:spTree>
    <p:extLst>
      <p:ext uri="{BB962C8B-B14F-4D97-AF65-F5344CB8AC3E}">
        <p14:creationId xmlns:p14="http://schemas.microsoft.com/office/powerpoint/2010/main" val="2654079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0A754898-FD2A-40E4-92C4-BF9E8F87DF5D}"/>
              </a:ext>
            </a:extLst>
          </p:cNvPr>
          <p:cNvGraphicFramePr>
            <a:graphicFrameLocks noGrp="1"/>
          </p:cNvGraphicFramePr>
          <p:nvPr>
            <p:extLst>
              <p:ext uri="{D42A27DB-BD31-4B8C-83A1-F6EECF244321}">
                <p14:modId xmlns:p14="http://schemas.microsoft.com/office/powerpoint/2010/main" val="1336484872"/>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Grouped by PCA</a:t>
                      </a:r>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C47660"/>
                    </a:solidFill>
                  </a:tcPr>
                </a:tc>
                <a:tc>
                  <a:txBody>
                    <a:bodyPr/>
                    <a:lstStyle/>
                    <a:p>
                      <a:pPr algn="ctr"/>
                      <a:r>
                        <a:rPr lang="en-US" altLang="zh-TW" dirty="0"/>
                        <a:t>Sequenced by column sum</a:t>
                      </a:r>
                      <a:endParaRPr lang="zh-TW" altLang="en-US"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1F497D"/>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8F8F8"/>
                    </a:solidFill>
                  </a:tcPr>
                </a:tc>
                <a:extLst>
                  <a:ext uri="{0D108BD9-81ED-4DB2-BD59-A6C34878D82A}">
                    <a16:rowId xmlns:a16="http://schemas.microsoft.com/office/drawing/2014/main" val="3286156219"/>
                  </a:ext>
                </a:extLst>
              </a:tr>
            </a:tbl>
          </a:graphicData>
        </a:graphic>
      </p:graphicFrame>
      <p:grpSp>
        <p:nvGrpSpPr>
          <p:cNvPr id="11" name="群組 10">
            <a:extLst>
              <a:ext uri="{FF2B5EF4-FFF2-40B4-BE49-F238E27FC236}">
                <a16:creationId xmlns:a16="http://schemas.microsoft.com/office/drawing/2014/main" id="{5F87207A-284D-469A-89FA-1D9888E3A227}"/>
              </a:ext>
            </a:extLst>
          </p:cNvPr>
          <p:cNvGrpSpPr/>
          <p:nvPr/>
        </p:nvGrpSpPr>
        <p:grpSpPr>
          <a:xfrm>
            <a:off x="6306600" y="1893351"/>
            <a:ext cx="5047200" cy="4645562"/>
            <a:chOff x="6306600" y="1973791"/>
            <a:chExt cx="5047200" cy="4645562"/>
          </a:xfrm>
        </p:grpSpPr>
        <p:graphicFrame>
          <p:nvGraphicFramePr>
            <p:cNvPr id="22" name="圖表 2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100553718"/>
                </p:ext>
              </p:extLst>
            </p:nvPr>
          </p:nvGraphicFramePr>
          <p:xfrm>
            <a:off x="6306600" y="1973791"/>
            <a:ext cx="5047200" cy="1549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1696787363"/>
                </p:ext>
              </p:extLst>
            </p:nvPr>
          </p:nvGraphicFramePr>
          <p:xfrm>
            <a:off x="6306600" y="3523353"/>
            <a:ext cx="5047200" cy="154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圖表 2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377451253"/>
                </p:ext>
              </p:extLst>
            </p:nvPr>
          </p:nvGraphicFramePr>
          <p:xfrm>
            <a:off x="6306600" y="5071353"/>
            <a:ext cx="5047200" cy="1548000"/>
          </p:xfrm>
          <a:graphic>
            <a:graphicData uri="http://schemas.openxmlformats.org/drawingml/2006/chart">
              <c:chart xmlns:c="http://schemas.openxmlformats.org/drawingml/2006/chart" xmlns:r="http://schemas.openxmlformats.org/officeDocument/2006/relationships" r:id="rId5"/>
            </a:graphicData>
          </a:graphic>
        </p:graphicFrame>
      </p:gr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16" name="表格 15">
            <a:extLst>
              <a:ext uri="{FF2B5EF4-FFF2-40B4-BE49-F238E27FC236}">
                <a16:creationId xmlns:a16="http://schemas.microsoft.com/office/drawing/2014/main" id="{50F06B7F-1F82-4220-9CEE-B99615B329BA}"/>
              </a:ext>
            </a:extLst>
          </p:cNvPr>
          <p:cNvGraphicFramePr>
            <a:graphicFrameLocks noGrp="1"/>
          </p:cNvGraphicFramePr>
          <p:nvPr>
            <p:extLst>
              <p:ext uri="{D42A27DB-BD31-4B8C-83A1-F6EECF244321}">
                <p14:modId xmlns:p14="http://schemas.microsoft.com/office/powerpoint/2010/main" val="4260342925"/>
              </p:ext>
            </p:extLst>
          </p:nvPr>
        </p:nvGraphicFramePr>
        <p:xfrm>
          <a:off x="10188850" y="0"/>
          <a:ext cx="1577975" cy="1112520"/>
        </p:xfrm>
        <a:graphic>
          <a:graphicData uri="http://schemas.openxmlformats.org/drawingml/2006/table">
            <a:tbl>
              <a:tblPr firstRow="1" bandRow="1">
                <a:tableStyleId>{5C22544A-7EE6-4342-B048-85BDC9FD1C3A}</a:tableStyleId>
              </a:tblPr>
              <a:tblGrid>
                <a:gridCol w="1577975">
                  <a:extLst>
                    <a:ext uri="{9D8B030D-6E8A-4147-A177-3AD203B41FA5}">
                      <a16:colId xmlns:a16="http://schemas.microsoft.com/office/drawing/2014/main" val="3378590855"/>
                    </a:ext>
                  </a:extLst>
                </a:gridCol>
              </a:tblGrid>
              <a:tr h="370840">
                <a:tc>
                  <a:txBody>
                    <a:bodyPr/>
                    <a:lstStyle/>
                    <a:p>
                      <a:pPr algn="ctr"/>
                      <a:r>
                        <a:rPr lang="en-US" altLang="zh-TW" b="1" dirty="0">
                          <a:solidFill>
                            <a:schemeClr val="bg1"/>
                          </a:solidFill>
                          <a:latin typeface="Nunito Bold" panose="00000800000000000000" pitchFamily="2" charset="0"/>
                        </a:rPr>
                        <a:t>Group</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47660">
                        <a:alpha val="20000"/>
                      </a:srgbClr>
                    </a:solidFill>
                  </a:tcPr>
                </a:tc>
                <a:extLst>
                  <a:ext uri="{0D108BD9-81ED-4DB2-BD59-A6C34878D82A}">
                    <a16:rowId xmlns:a16="http://schemas.microsoft.com/office/drawing/2014/main" val="1664528463"/>
                  </a:ext>
                </a:extLst>
              </a:tr>
              <a:tr h="370840">
                <a:tc>
                  <a:txBody>
                    <a:bodyPr/>
                    <a:lstStyle/>
                    <a:p>
                      <a:pPr algn="ctr"/>
                      <a:r>
                        <a:rPr lang="en-US" altLang="zh-TW" b="1" dirty="0">
                          <a:solidFill>
                            <a:schemeClr val="bg1"/>
                          </a:solidFill>
                          <a:latin typeface="Nunito Bold" panose="00000800000000000000" pitchFamily="2" charset="0"/>
                        </a:rPr>
                        <a:t>Sequence</a:t>
                      </a:r>
                      <a:endParaRPr lang="zh-TW" altLang="en-US" b="1" dirty="0">
                        <a:solidFill>
                          <a:schemeClr val="bg1"/>
                        </a:solidFill>
                        <a:latin typeface="Nunito Bold" panose="00000800000000000000"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3963170542"/>
                  </a:ext>
                </a:extLst>
              </a:tr>
              <a:tr h="370840">
                <a:tc>
                  <a:txBody>
                    <a:bodyPr/>
                    <a:lstStyle/>
                    <a:p>
                      <a:pPr algn="ctr"/>
                      <a:r>
                        <a:rPr lang="en-US" altLang="zh-TW" b="1" dirty="0">
                          <a:solidFill>
                            <a:schemeClr val="bg1"/>
                          </a:solidFill>
                          <a:latin typeface="Nunito Bold" panose="00000800000000000000" pitchFamily="2" charset="0"/>
                        </a:rPr>
                        <a:t>BCD</a:t>
                      </a:r>
                      <a:endParaRPr lang="zh-TW" altLang="en-US" b="1" dirty="0">
                        <a:solidFill>
                          <a:schemeClr val="bg1"/>
                        </a:solidFill>
                        <a:latin typeface="Nunito Bold" panose="00000800000000000000"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3275115654"/>
                  </a:ext>
                </a:extLst>
              </a:tr>
            </a:tbl>
          </a:graphicData>
        </a:graphic>
      </p:graphicFrame>
      <p:sp>
        <p:nvSpPr>
          <p:cNvPr id="18" name="標題 1">
            <a:extLst>
              <a:ext uri="{FF2B5EF4-FFF2-40B4-BE49-F238E27FC236}">
                <a16:creationId xmlns:a16="http://schemas.microsoft.com/office/drawing/2014/main" id="{660EC47A-476F-4D5A-9480-3A8C37FD3A54}"/>
              </a:ext>
            </a:extLst>
          </p:cNvPr>
          <p:cNvSpPr>
            <a:spLocks noGrp="1"/>
          </p:cNvSpPr>
          <p:nvPr>
            <p:ph type="title"/>
          </p:nvPr>
        </p:nvSpPr>
        <p:spPr>
          <a:xfrm>
            <a:off x="838200" y="209249"/>
            <a:ext cx="10515600" cy="1325563"/>
          </a:xfrm>
        </p:spPr>
        <p:txBody>
          <a:bodyPr/>
          <a:lstStyle/>
          <a:p>
            <a:r>
              <a:rPr lang="en-US" altLang="zh-TW" dirty="0">
                <a:solidFill>
                  <a:srgbClr val="14365D"/>
                </a:solidFill>
                <a:latin typeface="Nunito SemiBold" panose="00000700000000000000" pitchFamily="2" charset="0"/>
              </a:rPr>
              <a:t>Methodology</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-Sequencing</a:t>
            </a:r>
            <a:endParaRPr lang="zh-TW" altLang="en-US" i="1" dirty="0">
              <a:solidFill>
                <a:srgbClr val="14365D"/>
              </a:solidFill>
              <a:latin typeface="Nunito Light" panose="00000400000000000000" pitchFamily="2" charset="0"/>
            </a:endParaRPr>
          </a:p>
        </p:txBody>
      </p:sp>
      <p:grpSp>
        <p:nvGrpSpPr>
          <p:cNvPr id="27" name="群組 26">
            <a:extLst>
              <a:ext uri="{FF2B5EF4-FFF2-40B4-BE49-F238E27FC236}">
                <a16:creationId xmlns:a16="http://schemas.microsoft.com/office/drawing/2014/main" id="{F3C3D5A5-55A4-4976-B723-EE39937252B5}"/>
              </a:ext>
            </a:extLst>
          </p:cNvPr>
          <p:cNvGrpSpPr/>
          <p:nvPr/>
        </p:nvGrpSpPr>
        <p:grpSpPr>
          <a:xfrm>
            <a:off x="335989" y="1948568"/>
            <a:ext cx="5670000" cy="4536689"/>
            <a:chOff x="10797728" y="742639"/>
            <a:chExt cx="5842519" cy="4747940"/>
          </a:xfrm>
        </p:grpSpPr>
        <p:graphicFrame>
          <p:nvGraphicFramePr>
            <p:cNvPr id="28" name="圖表 27">
              <a:extLst>
                <a:ext uri="{FF2B5EF4-FFF2-40B4-BE49-F238E27FC236}">
                  <a16:creationId xmlns:a16="http://schemas.microsoft.com/office/drawing/2014/main" id="{72E5BF5D-E40C-4BF2-BBD9-245CD0540A1A}"/>
                </a:ext>
              </a:extLst>
            </p:cNvPr>
            <p:cNvGraphicFramePr>
              <a:graphicFrameLocks/>
            </p:cNvGraphicFramePr>
            <p:nvPr>
              <p:extLst>
                <p:ext uri="{D42A27DB-BD31-4B8C-83A1-F6EECF244321}">
                  <p14:modId xmlns:p14="http://schemas.microsoft.com/office/powerpoint/2010/main" val="1085385282"/>
                </p:ext>
              </p:extLst>
            </p:nvPr>
          </p:nvGraphicFramePr>
          <p:xfrm>
            <a:off x="10797730" y="742639"/>
            <a:ext cx="5842517" cy="15843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圖表 28">
              <a:extLst>
                <a:ext uri="{FF2B5EF4-FFF2-40B4-BE49-F238E27FC236}">
                  <a16:creationId xmlns:a16="http://schemas.microsoft.com/office/drawing/2014/main" id="{991C0511-117E-464E-AB81-DFBF47DF4608}"/>
                </a:ext>
              </a:extLst>
            </p:cNvPr>
            <p:cNvGraphicFramePr>
              <a:graphicFrameLocks/>
            </p:cNvGraphicFramePr>
            <p:nvPr>
              <p:extLst>
                <p:ext uri="{D42A27DB-BD31-4B8C-83A1-F6EECF244321}">
                  <p14:modId xmlns:p14="http://schemas.microsoft.com/office/powerpoint/2010/main" val="715837444"/>
                </p:ext>
              </p:extLst>
            </p:nvPr>
          </p:nvGraphicFramePr>
          <p:xfrm>
            <a:off x="10797729" y="2326984"/>
            <a:ext cx="5842517" cy="157925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0" name="圖表 29">
              <a:extLst>
                <a:ext uri="{FF2B5EF4-FFF2-40B4-BE49-F238E27FC236}">
                  <a16:creationId xmlns:a16="http://schemas.microsoft.com/office/drawing/2014/main" id="{51C28DF7-0DC2-49DD-843D-9C100C89703E}"/>
                </a:ext>
              </a:extLst>
            </p:cNvPr>
            <p:cNvGraphicFramePr>
              <a:graphicFrameLocks/>
            </p:cNvGraphicFramePr>
            <p:nvPr>
              <p:extLst>
                <p:ext uri="{D42A27DB-BD31-4B8C-83A1-F6EECF244321}">
                  <p14:modId xmlns:p14="http://schemas.microsoft.com/office/powerpoint/2010/main" val="1496477582"/>
                </p:ext>
              </p:extLst>
            </p:nvPr>
          </p:nvGraphicFramePr>
          <p:xfrm>
            <a:off x="10797728" y="3911327"/>
            <a:ext cx="5833348" cy="1579252"/>
          </p:xfrm>
          <a:graphic>
            <a:graphicData uri="http://schemas.openxmlformats.org/drawingml/2006/chart">
              <c:chart xmlns:c="http://schemas.openxmlformats.org/drawingml/2006/chart" xmlns:r="http://schemas.openxmlformats.org/officeDocument/2006/relationships" r:id="rId8"/>
            </a:graphicData>
          </a:graphic>
        </p:graphicFrame>
      </p:grpSp>
    </p:spTree>
    <p:extLst>
      <p:ext uri="{BB962C8B-B14F-4D97-AF65-F5344CB8AC3E}">
        <p14:creationId xmlns:p14="http://schemas.microsoft.com/office/powerpoint/2010/main" val="142915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EFED7AE-7F78-45BD-81F8-758EA3280438}"/>
              </a:ext>
            </a:extLst>
          </p:cNvPr>
          <p:cNvSpPr/>
          <p:nvPr/>
        </p:nvSpPr>
        <p:spPr>
          <a:xfrm>
            <a:off x="838892" y="1690688"/>
            <a:ext cx="10514908" cy="44747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頁尾版面配置區 2">
            <a:extLst>
              <a:ext uri="{FF2B5EF4-FFF2-40B4-BE49-F238E27FC236}">
                <a16:creationId xmlns:a16="http://schemas.microsoft.com/office/drawing/2014/main" id="{895B1589-301E-4363-8DA3-9B5DF9CF8A36}"/>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5" name="圖片 4">
            <a:extLst>
              <a:ext uri="{FF2B5EF4-FFF2-40B4-BE49-F238E27FC236}">
                <a16:creationId xmlns:a16="http://schemas.microsoft.com/office/drawing/2014/main" id="{A7408631-0571-4449-9038-ED2B1BAFE995}"/>
              </a:ext>
            </a:extLst>
          </p:cNvPr>
          <p:cNvPicPr>
            <a:picLocks noChangeAspect="1"/>
          </p:cNvPicPr>
          <p:nvPr/>
        </p:nvPicPr>
        <p:blipFill>
          <a:blip r:embed="rId3"/>
          <a:stretch>
            <a:fillRect/>
          </a:stretch>
        </p:blipFill>
        <p:spPr>
          <a:xfrm>
            <a:off x="6584294" y="1776130"/>
            <a:ext cx="4769506" cy="3513119"/>
          </a:xfrm>
          <a:prstGeom prst="rect">
            <a:avLst/>
          </a:prstGeom>
        </p:spPr>
      </p:pic>
      <p:sp>
        <p:nvSpPr>
          <p:cNvPr id="6" name="標題 1">
            <a:extLst>
              <a:ext uri="{FF2B5EF4-FFF2-40B4-BE49-F238E27FC236}">
                <a16:creationId xmlns:a16="http://schemas.microsoft.com/office/drawing/2014/main" id="{C41528A6-C308-4953-A9A6-5B482FC4FAA4}"/>
              </a:ext>
            </a:extLst>
          </p:cNvPr>
          <p:cNvSpPr>
            <a:spLocks noGrp="1"/>
          </p:cNvSpPr>
          <p:nvPr>
            <p:ph type="title"/>
          </p:nvPr>
        </p:nvSpPr>
        <p:spPr>
          <a:xfrm>
            <a:off x="838200" y="365125"/>
            <a:ext cx="10515600" cy="1325563"/>
          </a:xfrm>
        </p:spPr>
        <p:txBody>
          <a:bodyPr/>
          <a:lstStyle/>
          <a:p>
            <a:r>
              <a:rPr lang="en-US" altLang="zh-TW" dirty="0">
                <a:solidFill>
                  <a:srgbClr val="14365D"/>
                </a:solidFill>
                <a:latin typeface="Nunito SemiBold" panose="00000700000000000000" pitchFamily="2" charset="0"/>
              </a:rPr>
              <a:t>Kaggle dataset</a:t>
            </a:r>
            <a:br>
              <a:rPr lang="en-US" altLang="zh-TW" dirty="0">
                <a:solidFill>
                  <a:srgbClr val="14365D"/>
                </a:solidFill>
                <a:latin typeface="Nunito SemiBold" panose="00000700000000000000" pitchFamily="2" charset="0"/>
              </a:rPr>
            </a:br>
            <a:r>
              <a:rPr lang="en-US" altLang="zh-TW" sz="2400" i="1" dirty="0">
                <a:solidFill>
                  <a:srgbClr val="14365D"/>
                </a:solidFill>
                <a:latin typeface="Nunito Light" panose="00000400000000000000" pitchFamily="2" charset="0"/>
              </a:rPr>
              <a:t>-Feature importance changes</a:t>
            </a:r>
            <a:endParaRPr lang="zh-TW" altLang="en-US" sz="2400" dirty="0">
              <a:solidFill>
                <a:srgbClr val="14365D"/>
              </a:solidFill>
              <a:latin typeface="Nunito SemiBold" panose="00000700000000000000" pitchFamily="2" charset="0"/>
            </a:endParaRPr>
          </a:p>
        </p:txBody>
      </p:sp>
      <p:grpSp>
        <p:nvGrpSpPr>
          <p:cNvPr id="9" name="群組 8">
            <a:extLst>
              <a:ext uri="{FF2B5EF4-FFF2-40B4-BE49-F238E27FC236}">
                <a16:creationId xmlns:a16="http://schemas.microsoft.com/office/drawing/2014/main" id="{6E84DF12-D4A0-4A40-ADC3-9A7A1F97A368}"/>
              </a:ext>
            </a:extLst>
          </p:cNvPr>
          <p:cNvGrpSpPr/>
          <p:nvPr/>
        </p:nvGrpSpPr>
        <p:grpSpPr>
          <a:xfrm>
            <a:off x="838200" y="1734650"/>
            <a:ext cx="4764827" cy="4430834"/>
            <a:chOff x="838200" y="1734650"/>
            <a:chExt cx="4764827" cy="4430834"/>
          </a:xfrm>
        </p:grpSpPr>
        <p:pic>
          <p:nvPicPr>
            <p:cNvPr id="4" name="圖片 3">
              <a:extLst>
                <a:ext uri="{FF2B5EF4-FFF2-40B4-BE49-F238E27FC236}">
                  <a16:creationId xmlns:a16="http://schemas.microsoft.com/office/drawing/2014/main" id="{C5113096-5B2A-4912-8F3B-C9500F35443E}"/>
                </a:ext>
              </a:extLst>
            </p:cNvPr>
            <p:cNvPicPr>
              <a:picLocks noChangeAspect="1"/>
            </p:cNvPicPr>
            <p:nvPr/>
          </p:nvPicPr>
          <p:blipFill rotWithShape="1">
            <a:blip r:embed="rId4"/>
            <a:srcRect t="2346"/>
            <a:stretch/>
          </p:blipFill>
          <p:spPr>
            <a:xfrm>
              <a:off x="838200" y="1776130"/>
              <a:ext cx="4764827" cy="4389354"/>
            </a:xfrm>
            <a:prstGeom prst="rect">
              <a:avLst/>
            </a:prstGeom>
          </p:spPr>
        </p:pic>
        <p:sp>
          <p:nvSpPr>
            <p:cNvPr id="8" name="矩形 7">
              <a:extLst>
                <a:ext uri="{FF2B5EF4-FFF2-40B4-BE49-F238E27FC236}">
                  <a16:creationId xmlns:a16="http://schemas.microsoft.com/office/drawing/2014/main" id="{7AB60EE8-9E8B-4923-8DC5-1FB30A032348}"/>
                </a:ext>
              </a:extLst>
            </p:cNvPr>
            <p:cNvSpPr/>
            <p:nvPr/>
          </p:nvSpPr>
          <p:spPr>
            <a:xfrm>
              <a:off x="1906265" y="1734650"/>
              <a:ext cx="2628696" cy="1908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32287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82D29A2-7206-461D-8806-0A2CD9AD4758}"/>
              </a:ext>
            </a:extLst>
          </p:cNvPr>
          <p:cNvPicPr>
            <a:picLocks noChangeAspect="1"/>
          </p:cNvPicPr>
          <p:nvPr/>
        </p:nvPicPr>
        <p:blipFill>
          <a:blip r:embed="rId3"/>
          <a:stretch>
            <a:fillRect/>
          </a:stretch>
        </p:blipFill>
        <p:spPr>
          <a:xfrm>
            <a:off x="6941226" y="2175170"/>
            <a:ext cx="4995324" cy="3632963"/>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7F7C9441-81D9-4B03-9DEF-44C4A674E0E2}"/>
                  </a:ext>
                </a:extLst>
              </p:cNvPr>
              <p:cNvSpPr txBox="1"/>
              <p:nvPr/>
            </p:nvSpPr>
            <p:spPr>
              <a:xfrm>
                <a:off x="838198" y="1690688"/>
                <a:ext cx="5430521" cy="4360168"/>
              </a:xfrm>
              <a:prstGeom prst="rect">
                <a:avLst/>
              </a:prstGeom>
            </p:spPr>
            <p:txBody>
              <a:bodyPr wrap="square" lIns="0" tIns="0" rIns="0" bIns="0" rtlCol="0" anchor="t">
                <a:spAutoFit/>
              </a:bodyPr>
              <a:lstStyle/>
              <a:p>
                <a:pPr indent="457200">
                  <a:lnSpc>
                    <a:spcPts val="3359"/>
                  </a:lnSpc>
                </a:pPr>
                <a:r>
                  <a:rPr lang="en-US" altLang="zh-TW" dirty="0">
                    <a:solidFill>
                      <a:srgbClr val="000000"/>
                    </a:solidFill>
                    <a:latin typeface="Nunito Light"/>
                  </a:rPr>
                  <a:t>However, mostly the original binary data is sparse, not every 8421BCD</a:t>
                </a:r>
                <a:r>
                  <a:rPr lang="zh-TW" altLang="en-US" dirty="0">
                    <a:solidFill>
                      <a:srgbClr val="000000"/>
                    </a:solidFill>
                    <a:latin typeface="Nunito Light"/>
                  </a:rPr>
                  <a:t> </a:t>
                </a:r>
                <a:r>
                  <a:rPr lang="en-US" altLang="zh-TW" dirty="0">
                    <a:solidFill>
                      <a:srgbClr val="000000"/>
                    </a:solidFill>
                    <a:latin typeface="Nunito Light"/>
                  </a:rPr>
                  <a:t>scenario will appear. And if there are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features in one group, the range of BCD encoded data will within </a:t>
                </a:r>
                <a14:m>
                  <m:oMath xmlns:m="http://schemas.openxmlformats.org/officeDocument/2006/math">
                    <m:d>
                      <m:dPr>
                        <m:begChr m:val="{"/>
                        <m:endChr m:val="}"/>
                        <m:ctrlPr>
                          <a:rPr lang="en-US" altLang="zh-TW" i="1">
                            <a:solidFill>
                              <a:schemeClr val="dk1"/>
                            </a:solidFill>
                            <a:latin typeface="Cambria Math" panose="02040503050406030204" pitchFamily="18" charset="0"/>
                            <a:ea typeface="Cambria Math" panose="02040503050406030204" pitchFamily="18" charset="0"/>
                          </a:rPr>
                        </m:ctrlPr>
                      </m:dPr>
                      <m:e>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a:solidFill>
                              <a:schemeClr val="dk1"/>
                            </a:solidFill>
                            <a:latin typeface="Cambria Math" panose="02040503050406030204" pitchFamily="18" charset="0"/>
                            <a:ea typeface="Cambria Math" panose="02040503050406030204" pitchFamily="18" charset="0"/>
                          </a:rPr>
                          <m:t>∈</m:t>
                        </m:r>
                        <m:r>
                          <a:rPr lang="en-US" altLang="zh-TW" i="1">
                            <a:solidFill>
                              <a:schemeClr val="dk1"/>
                            </a:solidFill>
                            <a:latin typeface="Cambria Math" panose="02040503050406030204" pitchFamily="18" charset="0"/>
                            <a:ea typeface="Cambria Math" panose="02040503050406030204" pitchFamily="18" charset="0"/>
                          </a:rPr>
                          <m:t>ℝ</m:t>
                        </m:r>
                        <m:r>
                          <a:rPr lang="en-US" altLang="zh-TW" i="1">
                            <a:solidFill>
                              <a:schemeClr val="dk1"/>
                            </a:solidFill>
                            <a:latin typeface="Cambria Math" panose="02040503050406030204" pitchFamily="18" charset="0"/>
                            <a:ea typeface="Cambria Math" panose="02040503050406030204" pitchFamily="18" charset="0"/>
                          </a:rPr>
                          <m:t> | 0≤</m:t>
                        </m:r>
                        <m:sSubSup>
                          <m:sSubSupPr>
                            <m:ctrlPr>
                              <a:rPr lang="en-US" altLang="zh-TW" i="1">
                                <a:solidFill>
                                  <a:schemeClr val="dk1"/>
                                </a:solidFill>
                                <a:latin typeface="Cambria Math" panose="02040503050406030204" pitchFamily="18" charset="0"/>
                              </a:rPr>
                            </m:ctrlPr>
                          </m:sSubSupPr>
                          <m:e>
                            <m:r>
                              <a:rPr lang="en-US" altLang="zh-TW" i="1">
                                <a:solidFill>
                                  <a:schemeClr val="dk1"/>
                                </a:solidFill>
                                <a:latin typeface="Cambria Math" panose="02040503050406030204" pitchFamily="18" charset="0"/>
                              </a:rPr>
                              <m:t>𝐹</m:t>
                            </m:r>
                          </m:e>
                          <m:sub>
                            <m:r>
                              <a:rPr lang="en-US" altLang="zh-TW" i="1">
                                <a:solidFill>
                                  <a:schemeClr val="dk1"/>
                                </a:solidFill>
                                <a:latin typeface="Cambria Math" panose="02040503050406030204" pitchFamily="18" charset="0"/>
                              </a:rPr>
                              <m:t>𝑗</m:t>
                            </m:r>
                          </m:sub>
                          <m:sup>
                            <m:r>
                              <a:rPr lang="en-US" altLang="zh-TW" i="1">
                                <a:solidFill>
                                  <a:schemeClr val="dk1"/>
                                </a:solidFill>
                                <a:latin typeface="Cambria Math" panose="02040503050406030204" pitchFamily="18" charset="0"/>
                              </a:rPr>
                              <m:t>𝑛</m:t>
                            </m:r>
                          </m:sup>
                        </m:sSubSup>
                        <m:r>
                          <a:rPr lang="en-US" altLang="zh-TW" i="1" smtClean="0">
                            <a:solidFill>
                              <a:schemeClr val="dk1"/>
                            </a:solidFill>
                            <a:latin typeface="Cambria Math" panose="02040503050406030204" pitchFamily="18" charset="0"/>
                            <a:ea typeface="Cambria Math" panose="02040503050406030204" pitchFamily="18" charset="0"/>
                          </a:rPr>
                          <m:t>&lt;</m:t>
                        </m:r>
                        <m:sSup>
                          <m:sSupPr>
                            <m:ctrlPr>
                              <a:rPr lang="en-US" altLang="zh-TW" i="1">
                                <a:solidFill>
                                  <a:schemeClr val="dk1"/>
                                </a:solidFill>
                                <a:latin typeface="Cambria Math" panose="02040503050406030204" pitchFamily="18" charset="0"/>
                                <a:ea typeface="Cambria Math" panose="02040503050406030204" pitchFamily="18" charset="0"/>
                              </a:rPr>
                            </m:ctrlPr>
                          </m:sSupPr>
                          <m:e>
                            <m:r>
                              <a:rPr lang="en-US" altLang="zh-TW" i="1">
                                <a:solidFill>
                                  <a:schemeClr val="dk1"/>
                                </a:solidFill>
                                <a:latin typeface="Cambria Math" panose="02040503050406030204" pitchFamily="18" charset="0"/>
                                <a:ea typeface="Cambria Math" panose="02040503050406030204" pitchFamily="18" charset="0"/>
                              </a:rPr>
                              <m:t>2</m:t>
                            </m:r>
                          </m:e>
                          <m:sup>
                            <m:r>
                              <a:rPr lang="en-US" altLang="zh-TW" i="1">
                                <a:solidFill>
                                  <a:schemeClr val="dk1"/>
                                </a:solidFill>
                                <a:latin typeface="Cambria Math" panose="02040503050406030204" pitchFamily="18" charset="0"/>
                                <a:ea typeface="Cambria Math" panose="02040503050406030204" pitchFamily="18" charset="0"/>
                              </a:rPr>
                              <m:t>𝑘</m:t>
                            </m:r>
                          </m:sup>
                        </m:sSup>
                        <m:r>
                          <a:rPr lang="en-US" altLang="zh-TW" b="0" i="1" smtClean="0">
                            <a:solidFill>
                              <a:schemeClr val="dk1"/>
                            </a:solidFill>
                            <a:latin typeface="Cambria Math" panose="02040503050406030204" pitchFamily="18" charset="0"/>
                            <a:ea typeface="Cambria Math" panose="02040503050406030204" pitchFamily="18" charset="0"/>
                          </a:rPr>
                          <m:t>−1</m:t>
                        </m:r>
                      </m:e>
                    </m:d>
                  </m:oMath>
                </a14:m>
                <a:r>
                  <a:rPr lang="en-US" altLang="zh-TW" dirty="0">
                    <a:solidFill>
                      <a:srgbClr val="000000"/>
                    </a:solidFill>
                    <a:latin typeface="Nunito Light"/>
                  </a:rPr>
                  <a:t>. </a:t>
                </a:r>
              </a:p>
              <a:p>
                <a:pPr indent="457200">
                  <a:lnSpc>
                    <a:spcPts val="3359"/>
                  </a:lnSpc>
                </a:pPr>
                <a:r>
                  <a:rPr lang="en-US" altLang="zh-TW" dirty="0">
                    <a:solidFill>
                      <a:srgbClr val="000000"/>
                    </a:solidFill>
                    <a:latin typeface="Nunito Light"/>
                  </a:rPr>
                  <a:t>This cause the encoded data expand in range when </a:t>
                </a:r>
                <a14:m>
                  <m:oMath xmlns:m="http://schemas.openxmlformats.org/officeDocument/2006/math">
                    <m:r>
                      <a:rPr lang="en-US" altLang="zh-TW" i="1" dirty="0">
                        <a:solidFill>
                          <a:srgbClr val="000000"/>
                        </a:solidFill>
                        <a:latin typeface="Cambria Math" panose="02040503050406030204" pitchFamily="18" charset="0"/>
                      </a:rPr>
                      <m:t>𝑘</m:t>
                    </m:r>
                  </m:oMath>
                </a14:m>
                <a:r>
                  <a:rPr lang="en-US" altLang="zh-TW" dirty="0">
                    <a:solidFill>
                      <a:srgbClr val="000000"/>
                    </a:solidFill>
                    <a:latin typeface="Nunito Light"/>
                  </a:rPr>
                  <a:t> is large, making both Euclidean distance calculation complicated and the sparsity between samples. A simple way to solve it is replace the BCD code with its ranking within the new feature.</a:t>
                </a:r>
              </a:p>
              <a:p>
                <a:pPr indent="457200">
                  <a:lnSpc>
                    <a:spcPts val="3359"/>
                  </a:lnSpc>
                </a:pPr>
                <a:endParaRPr lang="en-US" altLang="zh-TW" dirty="0">
                  <a:solidFill>
                    <a:srgbClr val="000000"/>
                  </a:solidFill>
                  <a:latin typeface="Nunito Light"/>
                </a:endParaRPr>
              </a:p>
            </p:txBody>
          </p:sp>
        </mc:Choice>
        <mc:Fallback xmlns="">
          <p:sp>
            <p:nvSpPr>
              <p:cNvPr id="5" name="TextBox 5">
                <a:extLst>
                  <a:ext uri="{FF2B5EF4-FFF2-40B4-BE49-F238E27FC236}">
                    <a16:creationId xmlns:a16="http://schemas.microsoft.com/office/drawing/2014/main" id="{7F7C9441-81D9-4B03-9DEF-44C4A674E0E2}"/>
                  </a:ext>
                </a:extLst>
              </p:cNvPr>
              <p:cNvSpPr txBox="1">
                <a:spLocks noRot="1" noChangeAspect="1" noMove="1" noResize="1" noEditPoints="1" noAdjustHandles="1" noChangeArrowheads="1" noChangeShapeType="1" noTextEdit="1"/>
              </p:cNvSpPr>
              <p:nvPr/>
            </p:nvSpPr>
            <p:spPr>
              <a:xfrm>
                <a:off x="838198" y="1690688"/>
                <a:ext cx="5430521" cy="4360168"/>
              </a:xfrm>
              <a:prstGeom prst="rect">
                <a:avLst/>
              </a:prstGeom>
              <a:blipFill>
                <a:blip r:embed="rId4"/>
                <a:stretch>
                  <a:fillRect l="-2581" r="-3255"/>
                </a:stretch>
              </a:blipFill>
            </p:spPr>
            <p:txBody>
              <a:bodyPr/>
              <a:lstStyle/>
              <a:p>
                <a:r>
                  <a:rPr lang="en-US">
                    <a:noFill/>
                  </a:rPr>
                  <a:t> </a:t>
                </a:r>
              </a:p>
            </p:txBody>
          </p:sp>
        </mc:Fallback>
      </mc:AlternateContent>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7" name="表格 16">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57824070"/>
              </p:ext>
            </p:extLst>
          </p:nvPr>
        </p:nvGraphicFramePr>
        <p:xfrm>
          <a:off x="6595057" y="2175170"/>
          <a:ext cx="457200" cy="303764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012548">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0125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10634853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FF689A8-6C62-4E01-8E90-283E47C2DDFE}"/>
              </a:ext>
            </a:extLst>
          </p:cNvPr>
          <p:cNvPicPr>
            <a:picLocks noChangeAspect="1"/>
          </p:cNvPicPr>
          <p:nvPr/>
        </p:nvPicPr>
        <p:blipFill>
          <a:blip r:embed="rId3"/>
          <a:stretch>
            <a:fillRect/>
          </a:stretch>
        </p:blipFill>
        <p:spPr>
          <a:xfrm>
            <a:off x="1325123" y="1612652"/>
            <a:ext cx="9347957" cy="4393662"/>
          </a:xfrm>
          <a:prstGeom prst="rect">
            <a:avLst/>
          </a:prstGeom>
        </p:spPr>
      </p:pic>
      <p:sp>
        <p:nvSpPr>
          <p:cNvPr id="2" name="標題 1">
            <a:extLst>
              <a:ext uri="{FF2B5EF4-FFF2-40B4-BE49-F238E27FC236}">
                <a16:creationId xmlns:a16="http://schemas.microsoft.com/office/drawing/2014/main" id="{36DC04C3-C563-4C98-8C07-9960108F9A80}"/>
              </a:ext>
            </a:extLst>
          </p:cNvPr>
          <p:cNvSpPr>
            <a:spLocks noGrp="1"/>
          </p:cNvSpPr>
          <p:nvPr>
            <p:ph type="title"/>
          </p:nvPr>
        </p:nvSpPr>
        <p:spPr>
          <a:xfrm>
            <a:off x="838200" y="365125"/>
            <a:ext cx="10515600" cy="1325563"/>
          </a:xfrm>
        </p:spPr>
        <p:txBody>
          <a:bodyPr/>
          <a:lstStyle/>
          <a:p>
            <a:r>
              <a:rPr lang="en-US" altLang="zh-TW" dirty="0">
                <a:solidFill>
                  <a:srgbClr val="14365D"/>
                </a:solidFill>
              </a:rPr>
              <a:t>Methodology - BCD encode</a:t>
            </a:r>
            <a:endParaRPr lang="zh-TW" altLang="en-US" dirty="0">
              <a:solidFill>
                <a:srgbClr val="14365D"/>
              </a:solidFill>
            </a:endParaRPr>
          </a:p>
        </p:txBody>
      </p:sp>
      <p:sp>
        <p:nvSpPr>
          <p:cNvPr id="3" name="頁尾版面配置區 2">
            <a:extLst>
              <a:ext uri="{FF2B5EF4-FFF2-40B4-BE49-F238E27FC236}">
                <a16:creationId xmlns:a16="http://schemas.microsoft.com/office/drawing/2014/main" id="{4A4CA6E6-464E-453E-BC2B-43F181B88B9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
        <p:nvSpPr>
          <p:cNvPr id="11" name="矩形 10"/>
          <p:cNvSpPr/>
          <p:nvPr/>
        </p:nvSpPr>
        <p:spPr>
          <a:xfrm>
            <a:off x="6436360" y="1690688"/>
            <a:ext cx="5537200" cy="488595"/>
          </a:xfrm>
          <a:prstGeom prst="rect">
            <a:avLst/>
          </a:prstGeom>
        </p:spPr>
        <p:txBody>
          <a:bodyPr wrap="square">
            <a:spAutoFit/>
          </a:bodyPr>
          <a:lstStyle/>
          <a:p>
            <a:pPr indent="457200">
              <a:lnSpc>
                <a:spcPts val="3359"/>
              </a:lnSpc>
            </a:pPr>
            <a:endParaRPr lang="en-US" altLang="zh-TW" dirty="0">
              <a:solidFill>
                <a:srgbClr val="000000"/>
              </a:solidFill>
              <a:latin typeface="Nunito Light"/>
            </a:endParaRPr>
          </a:p>
        </p:txBody>
      </p:sp>
      <p:graphicFrame>
        <p:nvGraphicFramePr>
          <p:cNvPr id="19" name="表格 18">
            <a:extLst>
              <a:ext uri="{FF2B5EF4-FFF2-40B4-BE49-F238E27FC236}">
                <a16:creationId xmlns:a16="http://schemas.microsoft.com/office/drawing/2014/main" id="{A0278BD2-B8CD-4BE1-BF40-642B6ED399F1}"/>
              </a:ext>
            </a:extLst>
          </p:cNvPr>
          <p:cNvGraphicFramePr>
            <a:graphicFrameLocks noGrp="1"/>
          </p:cNvGraphicFramePr>
          <p:nvPr>
            <p:extLst>
              <p:ext uri="{D42A27DB-BD31-4B8C-83A1-F6EECF244321}">
                <p14:modId xmlns:p14="http://schemas.microsoft.com/office/powerpoint/2010/main" val="1690025019"/>
              </p:ext>
            </p:extLst>
          </p:nvPr>
        </p:nvGraphicFramePr>
        <p:xfrm>
          <a:off x="973333" y="1617769"/>
          <a:ext cx="457200" cy="43876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944155436"/>
                    </a:ext>
                  </a:extLst>
                </a:gridCol>
              </a:tblGrid>
              <a:tr h="1462535">
                <a:tc>
                  <a:txBody>
                    <a:bodyPr/>
                    <a:lstStyle/>
                    <a:p>
                      <a:pPr algn="ctr"/>
                      <a:r>
                        <a:rPr lang="en-US" altLang="zh-TW" sz="1400" dirty="0"/>
                        <a:t>Sorted</a:t>
                      </a:r>
                      <a:endParaRPr lang="zh-TW" altLang="en-US" sz="1400" dirty="0"/>
                    </a:p>
                  </a:txBody>
                  <a:tcPr vert="eaVert" anchor="ctr">
                    <a:lnB w="38100" cap="flat" cmpd="sng" algn="ctr">
                      <a:solidFill>
                        <a:schemeClr val="bg1"/>
                      </a:solidFill>
                      <a:prstDash val="solid"/>
                      <a:round/>
                      <a:headEnd type="none" w="med" len="med"/>
                      <a:tailEnd type="none" w="med" len="med"/>
                    </a:lnB>
                    <a:solidFill>
                      <a:srgbClr val="797F98"/>
                    </a:solidFill>
                  </a:tcPr>
                </a:tc>
                <a:extLst>
                  <a:ext uri="{0D108BD9-81ED-4DB2-BD59-A6C34878D82A}">
                    <a16:rowId xmlns:a16="http://schemas.microsoft.com/office/drawing/2014/main" val="4017548446"/>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BCD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C9B9"/>
                    </a:solidFill>
                  </a:tcPr>
                </a:tc>
                <a:extLst>
                  <a:ext uri="{0D108BD9-81ED-4DB2-BD59-A6C34878D82A}">
                    <a16:rowId xmlns:a16="http://schemas.microsoft.com/office/drawing/2014/main" val="389112562"/>
                  </a:ext>
                </a:extLst>
              </a:tr>
              <a:tr h="14625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lt1"/>
                          </a:solidFill>
                          <a:latin typeface="+mn-lt"/>
                          <a:ea typeface="+mn-ea"/>
                          <a:cs typeface="+mn-cs"/>
                        </a:rPr>
                        <a:t>Ranked</a:t>
                      </a:r>
                      <a:endParaRPr lang="zh-TW" altLang="en-US" sz="1400" b="1" kern="1200" dirty="0">
                        <a:solidFill>
                          <a:schemeClr val="lt1"/>
                        </a:solidFill>
                        <a:latin typeface="+mn-lt"/>
                        <a:ea typeface="+mn-ea"/>
                        <a:cs typeface="+mn-cs"/>
                      </a:endParaRPr>
                    </a:p>
                  </a:txBody>
                  <a:tcPr vert="eaVert" anchor="ctr">
                    <a:lnT w="38100" cap="flat" cmpd="sng" algn="ctr">
                      <a:solidFill>
                        <a:schemeClr val="bg1"/>
                      </a:solidFill>
                      <a:prstDash val="solid"/>
                      <a:round/>
                      <a:headEnd type="none" w="med" len="med"/>
                      <a:tailEnd type="none" w="med" len="med"/>
                    </a:lnT>
                    <a:solidFill>
                      <a:srgbClr val="C47660"/>
                    </a:solidFill>
                  </a:tcPr>
                </a:tc>
                <a:extLst>
                  <a:ext uri="{0D108BD9-81ED-4DB2-BD59-A6C34878D82A}">
                    <a16:rowId xmlns:a16="http://schemas.microsoft.com/office/drawing/2014/main" val="485329945"/>
                  </a:ext>
                </a:extLst>
              </a:tr>
            </a:tbl>
          </a:graphicData>
        </a:graphic>
      </p:graphicFrame>
    </p:spTree>
    <p:extLst>
      <p:ext uri="{BB962C8B-B14F-4D97-AF65-F5344CB8AC3E}">
        <p14:creationId xmlns:p14="http://schemas.microsoft.com/office/powerpoint/2010/main" val="2330177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6B3810C-C8C8-42C3-B8A3-226354C365B1}"/>
              </a:ext>
            </a:extLst>
          </p:cNvPr>
          <p:cNvPicPr>
            <a:picLocks noChangeAspect="1"/>
          </p:cNvPicPr>
          <p:nvPr/>
        </p:nvPicPr>
        <p:blipFill>
          <a:blip r:embed="rId3"/>
          <a:stretch>
            <a:fillRect/>
          </a:stretch>
        </p:blipFill>
        <p:spPr>
          <a:xfrm>
            <a:off x="335164" y="1801543"/>
            <a:ext cx="11341650" cy="4701491"/>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by sum</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40" name="群組 39">
            <a:extLst>
              <a:ext uri="{FF2B5EF4-FFF2-40B4-BE49-F238E27FC236}">
                <a16:creationId xmlns:a16="http://schemas.microsoft.com/office/drawing/2014/main" id="{57A59D6F-4460-49C3-BD75-A47E4944009A}"/>
              </a:ext>
            </a:extLst>
          </p:cNvPr>
          <p:cNvGrpSpPr/>
          <p:nvPr/>
        </p:nvGrpSpPr>
        <p:grpSpPr>
          <a:xfrm>
            <a:off x="1498600" y="2012950"/>
            <a:ext cx="3352800" cy="4210392"/>
            <a:chOff x="1498600" y="2012950"/>
            <a:chExt cx="3352800" cy="4210392"/>
          </a:xfrm>
          <a:solidFill>
            <a:srgbClr val="F8F8F8"/>
          </a:solidFill>
        </p:grpSpPr>
        <p:grpSp>
          <p:nvGrpSpPr>
            <p:cNvPr id="14" name="群組 13">
              <a:extLst>
                <a:ext uri="{FF2B5EF4-FFF2-40B4-BE49-F238E27FC236}">
                  <a16:creationId xmlns:a16="http://schemas.microsoft.com/office/drawing/2014/main" id="{57426AA7-94C6-4632-A617-9B216E65B896}"/>
                </a:ext>
              </a:extLst>
            </p:cNvPr>
            <p:cNvGrpSpPr/>
            <p:nvPr/>
          </p:nvGrpSpPr>
          <p:grpSpPr>
            <a:xfrm>
              <a:off x="1498600" y="2012950"/>
              <a:ext cx="3352800" cy="495642"/>
              <a:chOff x="1571625" y="2124076"/>
              <a:chExt cx="2790824" cy="472440"/>
            </a:xfrm>
            <a:grpFill/>
          </p:grpSpPr>
          <p:sp>
            <p:nvSpPr>
              <p:cNvPr id="9" name="矩形 8">
                <a:extLst>
                  <a:ext uri="{FF2B5EF4-FFF2-40B4-BE49-F238E27FC236}">
                    <a16:creationId xmlns:a16="http://schemas.microsoft.com/office/drawing/2014/main" id="{BAC349C2-99CE-49B5-BA66-4E9CEB8FD4E7}"/>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1ABCFB8-AA19-47A1-8E6E-0BD2111425D2}"/>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22587D6-63D5-41CA-86C9-422E9A53AEF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C0537D2-BF90-43DC-AC64-12ECD9F430E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A4941B-BC1C-4F14-990C-2344DC4A788F}"/>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67AB0653-DBD9-4AE2-AB11-40E741106186}"/>
                </a:ext>
              </a:extLst>
            </p:cNvPr>
            <p:cNvGrpSpPr/>
            <p:nvPr/>
          </p:nvGrpSpPr>
          <p:grpSpPr>
            <a:xfrm>
              <a:off x="1498600" y="2936875"/>
              <a:ext cx="3352800" cy="495642"/>
              <a:chOff x="1571625" y="2124076"/>
              <a:chExt cx="2790824" cy="472440"/>
            </a:xfrm>
            <a:grpFill/>
          </p:grpSpPr>
          <p:sp>
            <p:nvSpPr>
              <p:cNvPr id="16" name="矩形 15">
                <a:extLst>
                  <a:ext uri="{FF2B5EF4-FFF2-40B4-BE49-F238E27FC236}">
                    <a16:creationId xmlns:a16="http://schemas.microsoft.com/office/drawing/2014/main" id="{C20E00A0-A7AB-4D5A-9FBC-D55117866E52}"/>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7BAF106-3E42-4E4A-9036-32A95590A92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8FF0471-903E-437C-AF15-92CC13DB9FC1}"/>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FE0AAC7-49CD-46B4-9DD1-9C85FB0FDCC2}"/>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8B1E0F57-8787-403F-B254-D06D6765F85E}"/>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4BD2BF06-6D74-4324-B81C-B3750DEC60A3}"/>
                </a:ext>
              </a:extLst>
            </p:cNvPr>
            <p:cNvGrpSpPr/>
            <p:nvPr/>
          </p:nvGrpSpPr>
          <p:grpSpPr>
            <a:xfrm>
              <a:off x="1498600" y="3867150"/>
              <a:ext cx="3352800" cy="495642"/>
              <a:chOff x="1571625" y="2124076"/>
              <a:chExt cx="2790824" cy="472440"/>
            </a:xfrm>
            <a:grpFill/>
          </p:grpSpPr>
          <p:sp>
            <p:nvSpPr>
              <p:cNvPr id="22" name="矩形 21">
                <a:extLst>
                  <a:ext uri="{FF2B5EF4-FFF2-40B4-BE49-F238E27FC236}">
                    <a16:creationId xmlns:a16="http://schemas.microsoft.com/office/drawing/2014/main" id="{9DE4179C-B384-466D-8E9D-155D4DD6CC46}"/>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C8A7E69-59FB-470F-BB5E-76C584B2966B}"/>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89EAC21-C72E-4C57-BE04-95981C547583}"/>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6492254-2890-4621-9629-4BD87859B34A}"/>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23C6EDE-DC58-4FDD-89BA-7EF92C22F69C}"/>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92702AE0-708E-499B-846A-B95597775667}"/>
                </a:ext>
              </a:extLst>
            </p:cNvPr>
            <p:cNvGrpSpPr/>
            <p:nvPr/>
          </p:nvGrpSpPr>
          <p:grpSpPr>
            <a:xfrm>
              <a:off x="1498600" y="4800600"/>
              <a:ext cx="3352800" cy="495642"/>
              <a:chOff x="1571625" y="2124076"/>
              <a:chExt cx="2790824" cy="472440"/>
            </a:xfrm>
            <a:grpFill/>
          </p:grpSpPr>
          <p:sp>
            <p:nvSpPr>
              <p:cNvPr id="28" name="矩形 27">
                <a:extLst>
                  <a:ext uri="{FF2B5EF4-FFF2-40B4-BE49-F238E27FC236}">
                    <a16:creationId xmlns:a16="http://schemas.microsoft.com/office/drawing/2014/main" id="{BB108F0A-01EC-4A63-9552-3E1DAFA05C0A}"/>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8C7ABE-F32F-466A-90A3-CC2C32D2AE47}"/>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B96DD5B-8329-4500-AAAF-666E81C6AE45}"/>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1C333E6F-0D4E-4DE5-94A2-278236A70320}"/>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7452F273-7480-4D85-898F-4F869F3D8319}"/>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89BBAAFC-98B8-417E-9F56-DFB2052B66A8}"/>
                </a:ext>
              </a:extLst>
            </p:cNvPr>
            <p:cNvGrpSpPr/>
            <p:nvPr/>
          </p:nvGrpSpPr>
          <p:grpSpPr>
            <a:xfrm>
              <a:off x="1498600" y="5727700"/>
              <a:ext cx="3352800" cy="495642"/>
              <a:chOff x="1571625" y="2124076"/>
              <a:chExt cx="2790824" cy="472440"/>
            </a:xfrm>
            <a:grpFill/>
          </p:grpSpPr>
          <p:sp>
            <p:nvSpPr>
              <p:cNvPr id="34" name="矩形 33">
                <a:extLst>
                  <a:ext uri="{FF2B5EF4-FFF2-40B4-BE49-F238E27FC236}">
                    <a16:creationId xmlns:a16="http://schemas.microsoft.com/office/drawing/2014/main" id="{A54FC598-10DD-4AC7-921B-F966859D87D9}"/>
                  </a:ext>
                </a:extLst>
              </p:cNvPr>
              <p:cNvSpPr/>
              <p:nvPr/>
            </p:nvSpPr>
            <p:spPr>
              <a:xfrm>
                <a:off x="1571625"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8D91AA8B-7676-4612-8D74-F1867AADEA6F}"/>
                  </a:ext>
                </a:extLst>
              </p:cNvPr>
              <p:cNvSpPr/>
              <p:nvPr/>
            </p:nvSpPr>
            <p:spPr>
              <a:xfrm>
                <a:off x="2240756"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53DF328-2528-421D-B112-7BBFC5E0589D}"/>
                  </a:ext>
                </a:extLst>
              </p:cNvPr>
              <p:cNvSpPr/>
              <p:nvPr/>
            </p:nvSpPr>
            <p:spPr>
              <a:xfrm>
                <a:off x="2909887"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59EE8CE-2936-47A8-8487-1B82E958248C}"/>
                  </a:ext>
                </a:extLst>
              </p:cNvPr>
              <p:cNvSpPr/>
              <p:nvPr/>
            </p:nvSpPr>
            <p:spPr>
              <a:xfrm>
                <a:off x="3579018"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1EC326D8-22DD-4ED6-BE78-C3F321681E33}"/>
                  </a:ext>
                </a:extLst>
              </p:cNvPr>
              <p:cNvSpPr/>
              <p:nvPr/>
            </p:nvSpPr>
            <p:spPr>
              <a:xfrm>
                <a:off x="4248149" y="2124076"/>
                <a:ext cx="114300" cy="472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631605148"/>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column sum</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602269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7AC9EA1-A2BE-42E4-981B-706EEA10B456}"/>
              </a:ext>
            </a:extLst>
          </p:cNvPr>
          <p:cNvGraphicFramePr>
            <a:graphicFrameLocks noGrp="1"/>
          </p:cNvGraphicFramePr>
          <p:nvPr>
            <p:extLst>
              <p:ext uri="{D42A27DB-BD31-4B8C-83A1-F6EECF244321}">
                <p14:modId xmlns:p14="http://schemas.microsoft.com/office/powerpoint/2010/main" val="3767420943"/>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sz="1800" dirty="0"/>
                        <a:t>Binarize Data</a:t>
                      </a:r>
                      <a:endParaRPr lang="zh-TW" altLang="en-US" sz="1800" dirty="0"/>
                    </a:p>
                  </a:txBody>
                  <a:tcPr anchor="ctr">
                    <a:lnB w="12700" cap="flat" cmpd="sng" algn="ctr">
                      <a:noFill/>
                      <a:prstDash val="solid"/>
                      <a:round/>
                      <a:headEnd type="none" w="med" len="med"/>
                      <a:tailEnd type="none" w="med" len="med"/>
                    </a:lnB>
                    <a:solidFill>
                      <a:srgbClr val="5B9BD5"/>
                    </a:solidFill>
                  </a:tcPr>
                </a:tc>
                <a:tc>
                  <a:txBody>
                    <a:bodyPr/>
                    <a:lstStyle/>
                    <a:p>
                      <a:pPr algn="ctr"/>
                      <a:r>
                        <a:rPr lang="en-US" altLang="zh-TW" dirty="0"/>
                        <a:t>Grouped by PCA</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pic>
        <p:nvPicPr>
          <p:cNvPr id="9" name="圖片 8">
            <a:extLst>
              <a:ext uri="{FF2B5EF4-FFF2-40B4-BE49-F238E27FC236}">
                <a16:creationId xmlns:a16="http://schemas.microsoft.com/office/drawing/2014/main" id="{32F3A489-6841-43A8-AC7B-9E5707C41687}"/>
              </a:ext>
            </a:extLst>
          </p:cNvPr>
          <p:cNvPicPr>
            <a:picLocks noChangeAspect="1"/>
          </p:cNvPicPr>
          <p:nvPr/>
        </p:nvPicPr>
        <p:blipFill>
          <a:blip r:embed="rId2"/>
          <a:stretch>
            <a:fillRect/>
          </a:stretch>
        </p:blipFill>
        <p:spPr>
          <a:xfrm>
            <a:off x="567876" y="1882723"/>
            <a:ext cx="11166720" cy="4572104"/>
          </a:xfrm>
          <a:prstGeom prst="rect">
            <a:avLst/>
          </a:prstGeom>
        </p:spPr>
      </p:pic>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group by PCA</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5" name="圖片 4">
            <a:extLst>
              <a:ext uri="{FF2B5EF4-FFF2-40B4-BE49-F238E27FC236}">
                <a16:creationId xmlns:a16="http://schemas.microsoft.com/office/drawing/2014/main" id="{6FC14864-A936-449B-AE64-A697A075417F}"/>
              </a:ext>
            </a:extLst>
          </p:cNvPr>
          <p:cNvPicPr>
            <a:picLocks noChangeAspect="1"/>
          </p:cNvPicPr>
          <p:nvPr/>
        </p:nvPicPr>
        <p:blipFill>
          <a:blip r:embed="rId3"/>
          <a:stretch>
            <a:fillRect/>
          </a:stretch>
        </p:blipFill>
        <p:spPr>
          <a:xfrm>
            <a:off x="457404" y="4198079"/>
            <a:ext cx="5101365" cy="2117725"/>
          </a:xfrm>
          <a:prstGeom prst="rect">
            <a:avLst/>
          </a:prstGeom>
        </p:spPr>
      </p:pic>
    </p:spTree>
    <p:extLst>
      <p:ext uri="{BB962C8B-B14F-4D97-AF65-F5344CB8AC3E}">
        <p14:creationId xmlns:p14="http://schemas.microsoft.com/office/powerpoint/2010/main" val="2663495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B0CC5067-3856-46C7-8355-E327BEFCA1E9}"/>
              </a:ext>
            </a:extLst>
          </p:cNvPr>
          <p:cNvPicPr>
            <a:picLocks noChangeAspect="1"/>
          </p:cNvPicPr>
          <p:nvPr/>
        </p:nvPicPr>
        <p:blipFill>
          <a:blip r:embed="rId2"/>
          <a:stretch>
            <a:fillRect/>
          </a:stretch>
        </p:blipFill>
        <p:spPr>
          <a:xfrm>
            <a:off x="515186" y="1987822"/>
            <a:ext cx="11161628" cy="4409758"/>
          </a:xfrm>
          <a:prstGeom prst="rect">
            <a:avLst/>
          </a:prstGeom>
        </p:spPr>
      </p:pic>
      <p:graphicFrame>
        <p:nvGraphicFramePr>
          <p:cNvPr id="7" name="表格 6">
            <a:extLst>
              <a:ext uri="{FF2B5EF4-FFF2-40B4-BE49-F238E27FC236}">
                <a16:creationId xmlns:a16="http://schemas.microsoft.com/office/drawing/2014/main" id="{AD32844D-F1C4-417E-BA0C-85176BCB3C9A}"/>
              </a:ext>
            </a:extLst>
          </p:cNvPr>
          <p:cNvGraphicFramePr>
            <a:graphicFrameLocks noGrp="1"/>
          </p:cNvGraphicFramePr>
          <p:nvPr>
            <p:extLst>
              <p:ext uri="{D42A27DB-BD31-4B8C-83A1-F6EECF244321}">
                <p14:modId xmlns:p14="http://schemas.microsoft.com/office/powerpoint/2010/main" val="254964155"/>
              </p:ext>
            </p:extLst>
          </p:nvPr>
        </p:nvGraphicFramePr>
        <p:xfrm>
          <a:off x="335164" y="1353204"/>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Original Group</a:t>
                      </a:r>
                      <a:endParaRPr lang="zh-TW" altLang="en-US" dirty="0"/>
                    </a:p>
                  </a:txBody>
                  <a:tcPr anchor="ctr">
                    <a:lnB w="12700" cap="flat" cmpd="sng" algn="ctr">
                      <a:noFill/>
                      <a:prstDash val="solid"/>
                      <a:round/>
                      <a:headEnd type="none" w="med" len="med"/>
                      <a:tailEnd type="none" w="med" len="med"/>
                    </a:lnB>
                    <a:solidFill>
                      <a:srgbClr val="D0C1AC"/>
                    </a:solidFill>
                  </a:tcPr>
                </a:tc>
                <a:tc>
                  <a:txBody>
                    <a:bodyPr/>
                    <a:lstStyle/>
                    <a:p>
                      <a:pPr algn="ctr"/>
                      <a:r>
                        <a:rPr lang="en-US" altLang="zh-TW" dirty="0"/>
                        <a:t>Grouped by Correlation</a:t>
                      </a:r>
                      <a:endParaRPr lang="zh-TW" altLang="en-US" dirty="0"/>
                    </a:p>
                  </a:txBody>
                  <a:tcPr anchor="ctr">
                    <a:lnB w="12700" cap="flat" cmpd="sng" algn="ctr">
                      <a:noFill/>
                      <a:prstDash val="solid"/>
                      <a:round/>
                      <a:headEnd type="none" w="med" len="med"/>
                      <a:tailEnd type="none" w="med" len="med"/>
                    </a:lnB>
                    <a:solidFill>
                      <a:srgbClr val="C4766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
        <p:nvSpPr>
          <p:cNvPr id="2" name="標題 1">
            <a:extLst>
              <a:ext uri="{FF2B5EF4-FFF2-40B4-BE49-F238E27FC236}">
                <a16:creationId xmlns:a16="http://schemas.microsoft.com/office/drawing/2014/main" id="{0B8B1853-55BE-499D-8AF2-4B4678FCFBE7}"/>
              </a:ext>
            </a:extLst>
          </p:cNvPr>
          <p:cNvSpPr>
            <a:spLocks noGrp="1"/>
          </p:cNvSpPr>
          <p:nvPr>
            <p:ph type="title"/>
          </p:nvPr>
        </p:nvSpPr>
        <p:spPr/>
        <p:txBody>
          <a:bodyPr/>
          <a:lstStyle/>
          <a:p>
            <a:r>
              <a:rPr lang="en-US" altLang="zh-TW" dirty="0">
                <a:solidFill>
                  <a:srgbClr val="14365D"/>
                </a:solidFill>
              </a:rPr>
              <a:t>Continuous data - group by Corr.</a:t>
            </a:r>
            <a:endParaRPr lang="zh-TW" altLang="en-US" dirty="0"/>
          </a:p>
        </p:txBody>
      </p:sp>
      <p:sp>
        <p:nvSpPr>
          <p:cNvPr id="3" name="頁尾版面配置區 2">
            <a:extLst>
              <a:ext uri="{FF2B5EF4-FFF2-40B4-BE49-F238E27FC236}">
                <a16:creationId xmlns:a16="http://schemas.microsoft.com/office/drawing/2014/main" id="{6974B185-973D-4731-90B3-B063565883C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spTree>
    <p:extLst>
      <p:ext uri="{BB962C8B-B14F-4D97-AF65-F5344CB8AC3E}">
        <p14:creationId xmlns:p14="http://schemas.microsoft.com/office/powerpoint/2010/main" val="1962877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C795B-5CCC-4455-A1BF-052DD51A993B}"/>
              </a:ext>
            </a:extLst>
          </p:cNvPr>
          <p:cNvSpPr>
            <a:spLocks noGrp="1"/>
          </p:cNvSpPr>
          <p:nvPr>
            <p:ph type="title"/>
          </p:nvPr>
        </p:nvSpPr>
        <p:spPr/>
        <p:txBody>
          <a:bodyPr/>
          <a:lstStyle/>
          <a:p>
            <a:r>
              <a:rPr lang="en-US" altLang="zh-TW" dirty="0">
                <a:solidFill>
                  <a:srgbClr val="14365D"/>
                </a:solidFill>
              </a:rPr>
              <a:t>Simulated data - seq. by impurity</a:t>
            </a:r>
            <a:endParaRPr lang="zh-TW" altLang="en-US" dirty="0"/>
          </a:p>
        </p:txBody>
      </p:sp>
      <p:sp>
        <p:nvSpPr>
          <p:cNvPr id="3" name="頁尾版面配置區 2">
            <a:extLst>
              <a:ext uri="{FF2B5EF4-FFF2-40B4-BE49-F238E27FC236}">
                <a16:creationId xmlns:a16="http://schemas.microsoft.com/office/drawing/2014/main" id="{B73C199F-0B20-4A28-9677-CCAC8F93A9C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8" name="群組 7">
            <a:extLst>
              <a:ext uri="{FF2B5EF4-FFF2-40B4-BE49-F238E27FC236}">
                <a16:creationId xmlns:a16="http://schemas.microsoft.com/office/drawing/2014/main" id="{9E0C276F-E336-4E39-BCD5-C222E255CEB4}"/>
              </a:ext>
            </a:extLst>
          </p:cNvPr>
          <p:cNvGrpSpPr/>
          <p:nvPr/>
        </p:nvGrpSpPr>
        <p:grpSpPr>
          <a:xfrm>
            <a:off x="335164" y="1949525"/>
            <a:ext cx="11214650" cy="4406626"/>
            <a:chOff x="335164" y="1949525"/>
            <a:chExt cx="11214650" cy="4406626"/>
          </a:xfrm>
        </p:grpSpPr>
        <p:pic>
          <p:nvPicPr>
            <p:cNvPr id="6" name="圖片 5">
              <a:extLst>
                <a:ext uri="{FF2B5EF4-FFF2-40B4-BE49-F238E27FC236}">
                  <a16:creationId xmlns:a16="http://schemas.microsoft.com/office/drawing/2014/main" id="{B689DEDB-8619-4587-8DF0-D6B21090BB89}"/>
                </a:ext>
              </a:extLst>
            </p:cNvPr>
            <p:cNvPicPr>
              <a:picLocks noChangeAspect="1"/>
            </p:cNvPicPr>
            <p:nvPr/>
          </p:nvPicPr>
          <p:blipFill>
            <a:blip r:embed="rId2"/>
            <a:stretch>
              <a:fillRect/>
            </a:stretch>
          </p:blipFill>
          <p:spPr>
            <a:xfrm>
              <a:off x="335164" y="1949525"/>
              <a:ext cx="11214650" cy="4406626"/>
            </a:xfrm>
            <a:prstGeom prst="rect">
              <a:avLst/>
            </a:prstGeom>
          </p:spPr>
        </p:pic>
        <p:grpSp>
          <p:nvGrpSpPr>
            <p:cNvPr id="11" name="群組 10">
              <a:extLst>
                <a:ext uri="{FF2B5EF4-FFF2-40B4-BE49-F238E27FC236}">
                  <a16:creationId xmlns:a16="http://schemas.microsoft.com/office/drawing/2014/main" id="{B044DCE8-56B1-4E01-BC16-9B7F8D98646A}"/>
                </a:ext>
              </a:extLst>
            </p:cNvPr>
            <p:cNvGrpSpPr/>
            <p:nvPr/>
          </p:nvGrpSpPr>
          <p:grpSpPr>
            <a:xfrm>
              <a:off x="1427480" y="5701566"/>
              <a:ext cx="3146424" cy="472440"/>
              <a:chOff x="1571625" y="2124076"/>
              <a:chExt cx="3146424" cy="472440"/>
            </a:xfrm>
          </p:grpSpPr>
          <p:sp>
            <p:nvSpPr>
              <p:cNvPr id="12" name="矩形 11">
                <a:extLst>
                  <a:ext uri="{FF2B5EF4-FFF2-40B4-BE49-F238E27FC236}">
                    <a16:creationId xmlns:a16="http://schemas.microsoft.com/office/drawing/2014/main" id="{9B9BE0DD-3141-4569-B229-71D1D3895050}"/>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8D9A86-F0A1-41B6-9564-EEFF7CEDEB79}"/>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E64A6AE-1C0B-482E-8D70-1C2E28DB3309}"/>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2F3EF4-5123-40E2-8BF0-8B4FDE7295B3}"/>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8932EDE-91DB-4EB9-B03D-7EC3930BE218}"/>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0695C73C-3E60-4744-9A13-E3F14F5DA4A0}"/>
                </a:ext>
              </a:extLst>
            </p:cNvPr>
            <p:cNvGrpSpPr/>
            <p:nvPr/>
          </p:nvGrpSpPr>
          <p:grpSpPr>
            <a:xfrm>
              <a:off x="1421447" y="4818916"/>
              <a:ext cx="3146424" cy="472440"/>
              <a:chOff x="1571625" y="2124076"/>
              <a:chExt cx="3146424" cy="472440"/>
            </a:xfrm>
          </p:grpSpPr>
          <p:sp>
            <p:nvSpPr>
              <p:cNvPr id="18" name="矩形 17">
                <a:extLst>
                  <a:ext uri="{FF2B5EF4-FFF2-40B4-BE49-F238E27FC236}">
                    <a16:creationId xmlns:a16="http://schemas.microsoft.com/office/drawing/2014/main" id="{753059B0-77B9-4A8A-809D-C7D3247A077A}"/>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FF80882-FFB0-4608-8A54-DF4F22092BD8}"/>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9B244EDB-E0BC-491C-B15A-876B5FC3B176}"/>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5BA529D-4BAA-4E42-9C36-D525B9F16ED9}"/>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61B2626-EA13-4D59-A9D5-857776CE512C}"/>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87F15AA0-7476-49FC-B3CF-97610857118F}"/>
                </a:ext>
              </a:extLst>
            </p:cNvPr>
            <p:cNvGrpSpPr/>
            <p:nvPr/>
          </p:nvGrpSpPr>
          <p:grpSpPr>
            <a:xfrm>
              <a:off x="1391125" y="3936266"/>
              <a:ext cx="3146424" cy="472440"/>
              <a:chOff x="1571625" y="2124076"/>
              <a:chExt cx="3146424" cy="472440"/>
            </a:xfrm>
          </p:grpSpPr>
          <p:sp>
            <p:nvSpPr>
              <p:cNvPr id="24" name="矩形 23">
                <a:extLst>
                  <a:ext uri="{FF2B5EF4-FFF2-40B4-BE49-F238E27FC236}">
                    <a16:creationId xmlns:a16="http://schemas.microsoft.com/office/drawing/2014/main" id="{855F4B2A-8D97-4211-A004-DDB4A19CA373}"/>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35F64EE-6D1E-4533-AD34-DB321D9F7B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3070DBA-6200-417E-9EF4-683117FC2052}"/>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5C33A76-C5C8-4850-BE7F-3BF77305345B}"/>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74B1E33-BC2C-4CF1-A02C-80E8EAE4C64D}"/>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A193E211-EBEF-46B3-BF6F-57D0D2122D6F}"/>
                </a:ext>
              </a:extLst>
            </p:cNvPr>
            <p:cNvGrpSpPr/>
            <p:nvPr/>
          </p:nvGrpSpPr>
          <p:grpSpPr>
            <a:xfrm>
              <a:off x="1421447" y="3053616"/>
              <a:ext cx="3146424" cy="472440"/>
              <a:chOff x="1571625" y="2124076"/>
              <a:chExt cx="3146424" cy="472440"/>
            </a:xfrm>
          </p:grpSpPr>
          <p:sp>
            <p:nvSpPr>
              <p:cNvPr id="30" name="矩形 29">
                <a:extLst>
                  <a:ext uri="{FF2B5EF4-FFF2-40B4-BE49-F238E27FC236}">
                    <a16:creationId xmlns:a16="http://schemas.microsoft.com/office/drawing/2014/main" id="{90DAEFD3-6534-4025-9349-9F17240E4A6C}"/>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43CA465-51FA-4B4D-B802-6229D5184134}"/>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5EF33B8-3ED3-4213-BBAC-8E38798BFE4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F51E3D0-AB37-43C9-A2AF-FE4FD1ECF28F}"/>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26886AE-659D-444A-A5E3-FE01AE8188FA}"/>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6AB1BC43-BE76-4FD3-8087-9E868BBF9ACB}"/>
                </a:ext>
              </a:extLst>
            </p:cNvPr>
            <p:cNvGrpSpPr/>
            <p:nvPr/>
          </p:nvGrpSpPr>
          <p:grpSpPr>
            <a:xfrm>
              <a:off x="1421447" y="2170966"/>
              <a:ext cx="3146424" cy="472440"/>
              <a:chOff x="1571625" y="2124076"/>
              <a:chExt cx="3146424" cy="472440"/>
            </a:xfrm>
          </p:grpSpPr>
          <p:sp>
            <p:nvSpPr>
              <p:cNvPr id="36" name="矩形 35">
                <a:extLst>
                  <a:ext uri="{FF2B5EF4-FFF2-40B4-BE49-F238E27FC236}">
                    <a16:creationId xmlns:a16="http://schemas.microsoft.com/office/drawing/2014/main" id="{D5BF331D-8D9D-4641-822A-5D9E4FC30966}"/>
                  </a:ext>
                </a:extLst>
              </p:cNvPr>
              <p:cNvSpPr/>
              <p:nvPr/>
            </p:nvSpPr>
            <p:spPr>
              <a:xfrm>
                <a:off x="1571625"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7501874-9081-4C95-84EF-C405F00E7AD7}"/>
                  </a:ext>
                </a:extLst>
              </p:cNvPr>
              <p:cNvSpPr/>
              <p:nvPr/>
            </p:nvSpPr>
            <p:spPr>
              <a:xfrm>
                <a:off x="2329656"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6E4C262-1B1A-45A4-B675-25F6EF1724D5}"/>
                  </a:ext>
                </a:extLst>
              </p:cNvPr>
              <p:cNvSpPr/>
              <p:nvPr/>
            </p:nvSpPr>
            <p:spPr>
              <a:xfrm>
                <a:off x="3087687"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EE89834-DC95-4C55-ABDE-CF57EA06FB98}"/>
                  </a:ext>
                </a:extLst>
              </p:cNvPr>
              <p:cNvSpPr/>
              <p:nvPr/>
            </p:nvSpPr>
            <p:spPr>
              <a:xfrm>
                <a:off x="3845718"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B119FA87-6CC2-452F-800A-7AAE1E45490E}"/>
                  </a:ext>
                </a:extLst>
              </p:cNvPr>
              <p:cNvSpPr/>
              <p:nvPr/>
            </p:nvSpPr>
            <p:spPr>
              <a:xfrm>
                <a:off x="4603749" y="2124076"/>
                <a:ext cx="114300" cy="47244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7" name="表格 6">
            <a:extLst>
              <a:ext uri="{FF2B5EF4-FFF2-40B4-BE49-F238E27FC236}">
                <a16:creationId xmlns:a16="http://schemas.microsoft.com/office/drawing/2014/main" id="{695A2B5E-2EA9-4066-9773-3F23CED4086A}"/>
              </a:ext>
            </a:extLst>
          </p:cNvPr>
          <p:cNvGraphicFramePr>
            <a:graphicFrameLocks noGrp="1"/>
          </p:cNvGraphicFramePr>
          <p:nvPr>
            <p:extLst>
              <p:ext uri="{D42A27DB-BD31-4B8C-83A1-F6EECF244321}">
                <p14:modId xmlns:p14="http://schemas.microsoft.com/office/powerpoint/2010/main" val="3845404663"/>
              </p:ext>
            </p:extLst>
          </p:nvPr>
        </p:nvGraphicFramePr>
        <p:xfrm>
          <a:off x="335164" y="1353005"/>
          <a:ext cx="11341650" cy="5003146"/>
        </p:xfrm>
        <a:graphic>
          <a:graphicData uri="http://schemas.openxmlformats.org/drawingml/2006/table">
            <a:tbl>
              <a:tblPr firstRow="1" bandRow="1">
                <a:tableStyleId>{5C22544A-7EE6-4342-B048-85BDC9FD1C3A}</a:tableStyleId>
              </a:tblPr>
              <a:tblGrid>
                <a:gridCol w="5670825">
                  <a:extLst>
                    <a:ext uri="{9D8B030D-6E8A-4147-A177-3AD203B41FA5}">
                      <a16:colId xmlns:a16="http://schemas.microsoft.com/office/drawing/2014/main" val="1911420301"/>
                    </a:ext>
                  </a:extLst>
                </a:gridCol>
                <a:gridCol w="5670825">
                  <a:extLst>
                    <a:ext uri="{9D8B030D-6E8A-4147-A177-3AD203B41FA5}">
                      <a16:colId xmlns:a16="http://schemas.microsoft.com/office/drawing/2014/main" val="619973117"/>
                    </a:ext>
                  </a:extLst>
                </a:gridCol>
              </a:tblGrid>
              <a:tr h="473715">
                <a:tc>
                  <a:txBody>
                    <a:bodyPr/>
                    <a:lstStyle/>
                    <a:p>
                      <a:pPr algn="ctr"/>
                      <a:r>
                        <a:rPr lang="en-US" altLang="zh-TW" dirty="0"/>
                        <a:t>Sequence by impurity</a:t>
                      </a:r>
                      <a:endParaRPr lang="zh-TW" altLang="en-US" dirty="0"/>
                    </a:p>
                  </a:txBody>
                  <a:tcPr anchor="ctr">
                    <a:lnB w="12700" cap="flat" cmpd="sng" algn="ctr">
                      <a:noFill/>
                      <a:prstDash val="solid"/>
                      <a:round/>
                      <a:headEnd type="none" w="med" len="med"/>
                      <a:tailEnd type="none" w="med" len="med"/>
                    </a:lnB>
                    <a:solidFill>
                      <a:srgbClr val="1F497D"/>
                    </a:solidFill>
                  </a:tcPr>
                </a:tc>
                <a:tc>
                  <a:txBody>
                    <a:bodyPr/>
                    <a:lstStyle/>
                    <a:p>
                      <a:pPr algn="ctr"/>
                      <a:r>
                        <a:rPr lang="en-US" altLang="zh-TW" dirty="0"/>
                        <a:t>BCD encoded</a:t>
                      </a:r>
                      <a:endParaRPr lang="zh-TW" altLang="en-US" dirty="0"/>
                    </a:p>
                  </a:txBody>
                  <a:tcPr anchor="ctr">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575300216"/>
                  </a:ext>
                </a:extLst>
              </a:tr>
              <a:tr h="4529431">
                <a:tc>
                  <a:txBody>
                    <a:bodyPr/>
                    <a:lstStyle/>
                    <a:p>
                      <a:pPr algn="ctr"/>
                      <a:endParaRPr lang="zh-TW" altLang="en-US" dirty="0"/>
                    </a:p>
                  </a:txBody>
                  <a:tcPr anchor="ctr">
                    <a:lnL w="12700" cap="flat" cmpd="sng" algn="ctr">
                      <a:no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TW" altLang="en-US" dirty="0"/>
                    </a:p>
                  </a:txBody>
                  <a:tcPr anchor="ctr">
                    <a:lnL w="12700" cap="flat" cmpd="sng" algn="ctr">
                      <a:solidFill>
                        <a:srgbClr val="1F497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6156219"/>
                  </a:ext>
                </a:extLst>
              </a:tr>
            </a:tbl>
          </a:graphicData>
        </a:graphic>
      </p:graphicFrame>
    </p:spTree>
    <p:extLst>
      <p:ext uri="{BB962C8B-B14F-4D97-AF65-F5344CB8AC3E}">
        <p14:creationId xmlns:p14="http://schemas.microsoft.com/office/powerpoint/2010/main" val="189896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14365D"/>
                    </a:solidFill>
                  </a:tcPr>
                </a:tc>
                <a:tc gridSpan="8">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C4766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79DA7"/>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0C1AC"/>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381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graphicFrame>
        <p:nvGraphicFramePr>
          <p:cNvPr id="91" name="表格 90">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2625365099"/>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FFC000"/>
                      </a:solidFill>
                      <a:prstDash val="solid"/>
                      <a:round/>
                      <a:headEnd type="none" w="med" len="med"/>
                      <a:tailEnd type="none" w="med" len="med"/>
                    </a:lnL>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C00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8"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FFC0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8193F7E-8AFD-4BC3-9DCE-394F13B2744D}"/>
              </a:ext>
            </a:extLst>
          </p:cNvPr>
          <p:cNvGrpSpPr/>
          <p:nvPr/>
        </p:nvGrpSpPr>
        <p:grpSpPr>
          <a:xfrm>
            <a:off x="4353284" y="2486976"/>
            <a:ext cx="2114146" cy="1361143"/>
            <a:chOff x="4710423" y="2476501"/>
            <a:chExt cx="1731523" cy="952499"/>
          </a:xfrm>
        </p:grpSpPr>
        <p:sp>
          <p:nvSpPr>
            <p:cNvPr id="92" name="箭號: 彎曲 91">
              <a:extLst>
                <a:ext uri="{FF2B5EF4-FFF2-40B4-BE49-F238E27FC236}">
                  <a16:creationId xmlns:a16="http://schemas.microsoft.com/office/drawing/2014/main" id="{14A62E5A-E110-4040-8E15-9D557CAB190F}"/>
                </a:ext>
              </a:extLst>
            </p:cNvPr>
            <p:cNvSpPr/>
            <p:nvPr/>
          </p:nvSpPr>
          <p:spPr>
            <a:xfrm rot="5400000">
              <a:off x="4825820" y="2397053"/>
              <a:ext cx="952498" cy="1111395"/>
            </a:xfrm>
            <a:prstGeom prst="bentArrow">
              <a:avLst>
                <a:gd name="adj1" fmla="val 27172"/>
                <a:gd name="adj2" fmla="val 25000"/>
                <a:gd name="adj3" fmla="val 27808"/>
                <a:gd name="adj4" fmla="val 43750"/>
              </a:avLst>
            </a:prstGeom>
            <a:gradFill>
              <a:gsLst>
                <a:gs pos="100000">
                  <a:srgbClr val="C00000"/>
                </a:gs>
                <a:gs pos="0">
                  <a:srgbClr val="1F4E7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gradFill>
                  <a:gsLst>
                    <a:gs pos="0">
                      <a:schemeClr val="accent1">
                        <a:lumMod val="5000"/>
                        <a:lumOff val="95000"/>
                      </a:schemeClr>
                    </a:gs>
                    <a:gs pos="100000">
                      <a:schemeClr val="accent1">
                        <a:lumMod val="30000"/>
                        <a:lumOff val="70000"/>
                      </a:schemeClr>
                    </a:gs>
                  </a:gsLst>
                  <a:lin ang="5400000" scaled="1"/>
                </a:gradFill>
              </a:endParaRPr>
            </a:p>
          </p:txBody>
        </p:sp>
        <p:sp>
          <p:nvSpPr>
            <p:cNvPr id="9" name="文字方塊 8">
              <a:extLst>
                <a:ext uri="{FF2B5EF4-FFF2-40B4-BE49-F238E27FC236}">
                  <a16:creationId xmlns:a16="http://schemas.microsoft.com/office/drawing/2014/main" id="{0A6532FA-C0AE-43F9-A103-84724120DD8B}"/>
                </a:ext>
              </a:extLst>
            </p:cNvPr>
            <p:cNvSpPr txBox="1"/>
            <p:nvPr/>
          </p:nvSpPr>
          <p:spPr>
            <a:xfrm>
              <a:off x="4710423" y="2476501"/>
              <a:ext cx="1731523" cy="258451"/>
            </a:xfrm>
            <a:prstGeom prst="rect">
              <a:avLst/>
            </a:prstGeom>
            <a:noFill/>
          </p:spPr>
          <p:txBody>
            <a:bodyPr wrap="square" rtlCol="0">
              <a:spAutoFit/>
            </a:bodyPr>
            <a:lstStyle/>
            <a:p>
              <a:r>
                <a:rPr lang="en-US" altLang="zh-TW" dirty="0">
                  <a:solidFill>
                    <a:schemeClr val="bg1"/>
                  </a:solidFill>
                </a:rPr>
                <a:t>One Hot</a:t>
              </a:r>
              <a:endParaRPr lang="zh-TW" altLang="en-US" dirty="0">
                <a:solidFill>
                  <a:schemeClr val="bg1"/>
                </a:solidFill>
              </a:endParaRPr>
            </a:p>
          </p:txBody>
        </p:sp>
      </p:grpSp>
      <p:sp>
        <p:nvSpPr>
          <p:cNvPr id="94" name="文字方塊 93">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pic>
        <p:nvPicPr>
          <p:cNvPr id="13" name="Picture 2">
            <a:extLst>
              <a:ext uri="{FF2B5EF4-FFF2-40B4-BE49-F238E27FC236}">
                <a16:creationId xmlns:a16="http://schemas.microsoft.com/office/drawing/2014/main" id="{1EBFF08F-2FEB-4112-9D0B-5CD6B8F69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83690" y="1632595"/>
            <a:ext cx="2620962" cy="4334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857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9310CD-8585-47D5-A3E9-1A699A8EDD58}"/>
              </a:ext>
            </a:extLst>
          </p:cNvPr>
          <p:cNvPicPr>
            <a:picLocks noChangeAspect="1"/>
          </p:cNvPicPr>
          <p:nvPr/>
        </p:nvPicPr>
        <p:blipFill>
          <a:blip r:embed="rId2"/>
          <a:stretch>
            <a:fillRect/>
          </a:stretch>
        </p:blipFill>
        <p:spPr>
          <a:xfrm>
            <a:off x="1588853" y="4151038"/>
            <a:ext cx="9764948" cy="2341837"/>
          </a:xfrm>
          <a:prstGeom prst="rect">
            <a:avLst/>
          </a:prstGeom>
        </p:spPr>
      </p:pic>
      <p:pic>
        <p:nvPicPr>
          <p:cNvPr id="4" name="圖片 3">
            <a:extLst>
              <a:ext uri="{FF2B5EF4-FFF2-40B4-BE49-F238E27FC236}">
                <a16:creationId xmlns:a16="http://schemas.microsoft.com/office/drawing/2014/main" id="{9ECC24BE-54A6-4366-884A-52ED334B32C3}"/>
              </a:ext>
            </a:extLst>
          </p:cNvPr>
          <p:cNvPicPr>
            <a:picLocks noChangeAspect="1"/>
          </p:cNvPicPr>
          <p:nvPr/>
        </p:nvPicPr>
        <p:blipFill rotWithShape="1">
          <a:blip r:embed="rId3"/>
          <a:srcRect b="55445"/>
          <a:stretch/>
        </p:blipFill>
        <p:spPr>
          <a:xfrm>
            <a:off x="1559554" y="1809201"/>
            <a:ext cx="9794246" cy="2086799"/>
          </a:xfrm>
          <a:prstGeom prst="rect">
            <a:avLst/>
          </a:prstGeom>
        </p:spPr>
      </p:pic>
      <p:sp>
        <p:nvSpPr>
          <p:cNvPr id="2" name="標題 1">
            <a:extLst>
              <a:ext uri="{FF2B5EF4-FFF2-40B4-BE49-F238E27FC236}">
                <a16:creationId xmlns:a16="http://schemas.microsoft.com/office/drawing/2014/main" id="{78920E5A-0DF2-40FE-9C33-6DF0D1426A59}"/>
              </a:ext>
            </a:extLst>
          </p:cNvPr>
          <p:cNvSpPr>
            <a:spLocks noGrp="1"/>
          </p:cNvSpPr>
          <p:nvPr>
            <p:ph type="title"/>
          </p:nvPr>
        </p:nvSpPr>
        <p:spPr/>
        <p:txBody>
          <a:bodyPr/>
          <a:lstStyle/>
          <a:p>
            <a:r>
              <a:rPr lang="en-US" altLang="zh-TW" dirty="0">
                <a:solidFill>
                  <a:srgbClr val="14365D"/>
                </a:solidFill>
                <a:latin typeface="Nunito SemiBold" panose="00000700000000000000" pitchFamily="2" charset="0"/>
              </a:rPr>
              <a:t>Simulated data - seq. comparison</a:t>
            </a:r>
            <a:endParaRPr lang="zh-TW" altLang="en-US" dirty="0">
              <a:latin typeface="Nunito SemiBold" panose="00000700000000000000" pitchFamily="2" charset="0"/>
            </a:endParaRPr>
          </a:p>
        </p:txBody>
      </p:sp>
      <p:sp>
        <p:nvSpPr>
          <p:cNvPr id="3" name="頁尾版面配置區 2">
            <a:extLst>
              <a:ext uri="{FF2B5EF4-FFF2-40B4-BE49-F238E27FC236}">
                <a16:creationId xmlns:a16="http://schemas.microsoft.com/office/drawing/2014/main" id="{F9A0D406-2B48-4FF9-806E-15C96E54628A}"/>
              </a:ext>
            </a:extLst>
          </p:cNvPr>
          <p:cNvSpPr>
            <a:spLocks noGrp="1"/>
          </p:cNvSpPr>
          <p:nvPr>
            <p:ph type="ftr" sz="quarter" idx="11"/>
          </p:nvPr>
        </p:nvSpPr>
        <p:spPr>
          <a:xfrm>
            <a:off x="156028" y="6356350"/>
            <a:ext cx="7170063" cy="365125"/>
          </a:xfrm>
        </p:spPr>
        <p:txBody>
          <a:bodyPr/>
          <a:lstStyle/>
          <a:p>
            <a:r>
              <a:rPr lang="en-US" altLang="zh-TW"/>
              <a:t>Institute of Industrial Engineering, NTU |  Yun-Hao Yang | 2023</a:t>
            </a:r>
            <a:endParaRPr lang="en-US" altLang="zh-TW" dirty="0"/>
          </a:p>
        </p:txBody>
      </p:sp>
      <p:grpSp>
        <p:nvGrpSpPr>
          <p:cNvPr id="5" name="群組 4">
            <a:extLst>
              <a:ext uri="{FF2B5EF4-FFF2-40B4-BE49-F238E27FC236}">
                <a16:creationId xmlns:a16="http://schemas.microsoft.com/office/drawing/2014/main" id="{73CE18D4-EA9B-4B69-A0EE-0E9C6ED0D0A7}"/>
              </a:ext>
            </a:extLst>
          </p:cNvPr>
          <p:cNvGrpSpPr/>
          <p:nvPr/>
        </p:nvGrpSpPr>
        <p:grpSpPr>
          <a:xfrm>
            <a:off x="2298359" y="2050234"/>
            <a:ext cx="3341102" cy="365896"/>
            <a:chOff x="2298359" y="2050234"/>
            <a:chExt cx="3341102" cy="365896"/>
          </a:xfrm>
          <a:solidFill>
            <a:srgbClr val="F8F8F8"/>
          </a:solidFill>
        </p:grpSpPr>
        <p:sp>
          <p:nvSpPr>
            <p:cNvPr id="13" name="矩形 12">
              <a:extLst>
                <a:ext uri="{FF2B5EF4-FFF2-40B4-BE49-F238E27FC236}">
                  <a16:creationId xmlns:a16="http://schemas.microsoft.com/office/drawing/2014/main" id="{97408991-DEBF-465E-BEAD-6067530B18E9}"/>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3160F67-6C24-476D-94F7-B8A5A85BB9C7}"/>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DD51BA71-9C2C-4B64-932F-3535ACE3DD72}"/>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C9A8740-3357-4251-9574-60550B5BA3C3}"/>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2DBC51-70C2-4C5A-B07A-C366CEBFA7B0}"/>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CE9CB6E-5B70-45F8-AAE7-C2BFB429E6B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A940A13-3FCD-47DC-8CB6-DCF43175CB0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D1A1D3-1F2C-4740-A02C-5357E7B41ED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0FD2130E-A1D7-480B-B2D4-196487C479D8}"/>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id="{40646C3D-B0AE-4B3A-8ED6-87195F45E617}"/>
              </a:ext>
            </a:extLst>
          </p:cNvPr>
          <p:cNvGrpSpPr/>
          <p:nvPr/>
        </p:nvGrpSpPr>
        <p:grpSpPr>
          <a:xfrm>
            <a:off x="2308835" y="2688409"/>
            <a:ext cx="3341102" cy="365896"/>
            <a:chOff x="2298359" y="2050234"/>
            <a:chExt cx="3341102" cy="365896"/>
          </a:xfrm>
          <a:solidFill>
            <a:srgbClr val="F8F8F8"/>
          </a:solidFill>
        </p:grpSpPr>
        <p:sp>
          <p:nvSpPr>
            <p:cNvPr id="23" name="矩形 22">
              <a:extLst>
                <a:ext uri="{FF2B5EF4-FFF2-40B4-BE49-F238E27FC236}">
                  <a16:creationId xmlns:a16="http://schemas.microsoft.com/office/drawing/2014/main" id="{771CCDE0-D979-4FFA-829A-1B471CB817C7}"/>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FB1EB7-4BEB-435C-82C3-574D90803E81}"/>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88EF130-C266-4B66-840C-CF8026A49034}"/>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340721C-5BE8-4E5C-A96F-783B0705DDE1}"/>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A4FC39-7AF6-4845-8DAC-FFE94711D2FD}"/>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1AEDD39-BFCA-419D-9D85-C8F7006E8D4D}"/>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AD721A8-DA34-4829-9AB2-A0E7CE6A1AB6}"/>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013BE29-8E00-4DE8-9B9C-19A078F7E94D}"/>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69F0901-A17D-4CD6-BE7A-C392607E6FB9}"/>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3204182B-82CC-4A47-8B23-98CFB26CFA01}"/>
              </a:ext>
            </a:extLst>
          </p:cNvPr>
          <p:cNvGrpSpPr/>
          <p:nvPr/>
        </p:nvGrpSpPr>
        <p:grpSpPr>
          <a:xfrm>
            <a:off x="2298359" y="3328965"/>
            <a:ext cx="3341102" cy="365896"/>
            <a:chOff x="2298359" y="2050234"/>
            <a:chExt cx="3341102" cy="365896"/>
          </a:xfrm>
          <a:solidFill>
            <a:srgbClr val="F8F8F8"/>
          </a:solidFill>
        </p:grpSpPr>
        <p:sp>
          <p:nvSpPr>
            <p:cNvPr id="33" name="矩形 32">
              <a:extLst>
                <a:ext uri="{FF2B5EF4-FFF2-40B4-BE49-F238E27FC236}">
                  <a16:creationId xmlns:a16="http://schemas.microsoft.com/office/drawing/2014/main" id="{0F4707AB-38A8-4D77-88E4-B763A2214FD8}"/>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1D9A7320-28B3-44EF-916C-62CEB81634B3}"/>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64171CF-BDFB-4005-8D9B-F4B842A21DAD}"/>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19B69569-AB20-4326-8751-DF5364D79E86}"/>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B346AA4-5EDD-479C-8F89-82541E45C295}"/>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F3AFCCD-4B0A-40D5-AD41-78E810FF689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1774CD60-1F8D-4943-8A5B-C604A63A448C}"/>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D785BCF-723E-4F31-AEB4-3E929715D7B8}"/>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3EFF926-7FED-4382-BBED-524D04177413}"/>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9EADD6CE-106E-490C-A7F6-1E9B58B900BD}"/>
              </a:ext>
            </a:extLst>
          </p:cNvPr>
          <p:cNvGrpSpPr/>
          <p:nvPr/>
        </p:nvGrpSpPr>
        <p:grpSpPr>
          <a:xfrm>
            <a:off x="2380688" y="5010649"/>
            <a:ext cx="3410511" cy="517705"/>
            <a:chOff x="2298359" y="2050234"/>
            <a:chExt cx="3341102" cy="365896"/>
          </a:xfrm>
          <a:solidFill>
            <a:srgbClr val="F8F8F8"/>
          </a:solidFill>
        </p:grpSpPr>
        <p:sp>
          <p:nvSpPr>
            <p:cNvPr id="53" name="矩形 52">
              <a:extLst>
                <a:ext uri="{FF2B5EF4-FFF2-40B4-BE49-F238E27FC236}">
                  <a16:creationId xmlns:a16="http://schemas.microsoft.com/office/drawing/2014/main" id="{D598D611-393C-4009-9E8B-199709CCE282}"/>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8E5C3911-7A51-41D7-BCF5-6C8B6E6E2C44}"/>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0EF485-58FA-4141-B706-D0605C7A7DE8}"/>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994A75C3-98FC-40A7-8447-D8413BD8467E}"/>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CEE380C7-F431-47D9-A751-1415748FEB5B}"/>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DAC954F-1EB9-4967-8C79-7025E6226FFF}"/>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626442CE-59EF-403A-84F6-1A0370B8DEF8}"/>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86AB7D34-6FC7-4F18-8DC1-634E91E590E5}"/>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E0346729-2599-4267-A396-9A8785BA2E64}"/>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 name="群組 71">
            <a:extLst>
              <a:ext uri="{FF2B5EF4-FFF2-40B4-BE49-F238E27FC236}">
                <a16:creationId xmlns:a16="http://schemas.microsoft.com/office/drawing/2014/main" id="{8F482430-95A9-4CA0-8221-B9D3A2BEED5E}"/>
              </a:ext>
            </a:extLst>
          </p:cNvPr>
          <p:cNvGrpSpPr/>
          <p:nvPr/>
        </p:nvGrpSpPr>
        <p:grpSpPr>
          <a:xfrm>
            <a:off x="2374977" y="5715214"/>
            <a:ext cx="3410511" cy="517705"/>
            <a:chOff x="2298359" y="2050234"/>
            <a:chExt cx="3341102" cy="365896"/>
          </a:xfrm>
          <a:solidFill>
            <a:srgbClr val="F8F8F8"/>
          </a:solidFill>
        </p:grpSpPr>
        <p:sp>
          <p:nvSpPr>
            <p:cNvPr id="73" name="矩形 72">
              <a:extLst>
                <a:ext uri="{FF2B5EF4-FFF2-40B4-BE49-F238E27FC236}">
                  <a16:creationId xmlns:a16="http://schemas.microsoft.com/office/drawing/2014/main" id="{E09ECC09-06A7-4CF3-AFDC-C03D26C20CBB}"/>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24BF52CE-376F-4AD4-9EB6-6011BA547D3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3D24FFB-F294-486D-AAA7-5F592F2EC24B}"/>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36F5D00-CB33-44BB-B15B-5062406F8A0B}"/>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6F4AE21E-14AC-4299-B2AE-3312A521C85A}"/>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398E6A3-79F9-4485-AF85-C44C29E1A49C}"/>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B02D2C3C-8A44-4F7E-89B2-347E88256330}"/>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8EBBD58B-C563-4D81-AD79-E1C6E67CEE7E}"/>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97EC7B7-4E86-4D3B-BD9F-2040D32943FF}"/>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4ADC19B-E451-4A14-A620-44DBAC35519E}"/>
              </a:ext>
            </a:extLst>
          </p:cNvPr>
          <p:cNvGrpSpPr/>
          <p:nvPr/>
        </p:nvGrpSpPr>
        <p:grpSpPr>
          <a:xfrm>
            <a:off x="2378050" y="4438669"/>
            <a:ext cx="3410511" cy="382759"/>
            <a:chOff x="2298359" y="2050234"/>
            <a:chExt cx="3341102" cy="365896"/>
          </a:xfrm>
          <a:solidFill>
            <a:srgbClr val="F8F8F8"/>
          </a:solidFill>
        </p:grpSpPr>
        <p:sp>
          <p:nvSpPr>
            <p:cNvPr id="83" name="矩形 82">
              <a:extLst>
                <a:ext uri="{FF2B5EF4-FFF2-40B4-BE49-F238E27FC236}">
                  <a16:creationId xmlns:a16="http://schemas.microsoft.com/office/drawing/2014/main" id="{FCD5C39B-49F2-4EAC-9376-7BCC6279BDDF}"/>
                </a:ext>
              </a:extLst>
            </p:cNvPr>
            <p:cNvSpPr/>
            <p:nvPr/>
          </p:nvSpPr>
          <p:spPr>
            <a:xfrm>
              <a:off x="2298359"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D7ADC121-F541-4F1D-9887-6EB1E5B067B2}"/>
                </a:ext>
              </a:extLst>
            </p:cNvPr>
            <p:cNvSpPr/>
            <p:nvPr/>
          </p:nvSpPr>
          <p:spPr>
            <a:xfrm>
              <a:off x="2708583"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569126AA-87A0-4699-A4DF-E2E5C9A3A377}"/>
                </a:ext>
              </a:extLst>
            </p:cNvPr>
            <p:cNvSpPr/>
            <p:nvPr/>
          </p:nvSpPr>
          <p:spPr>
            <a:xfrm>
              <a:off x="3113781"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BED1111D-77A5-4C1D-850F-22C27D7354A2}"/>
                </a:ext>
              </a:extLst>
            </p:cNvPr>
            <p:cNvSpPr/>
            <p:nvPr/>
          </p:nvSpPr>
          <p:spPr>
            <a:xfrm>
              <a:off x="3532366" y="205100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EE8A0456-D68A-43DD-94E0-2C72711EE70E}"/>
                </a:ext>
              </a:extLst>
            </p:cNvPr>
            <p:cNvSpPr/>
            <p:nvPr/>
          </p:nvSpPr>
          <p:spPr>
            <a:xfrm>
              <a:off x="3941077"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89EE2149-620D-4E28-A7B9-DB020175D822}"/>
                </a:ext>
              </a:extLst>
            </p:cNvPr>
            <p:cNvSpPr/>
            <p:nvPr/>
          </p:nvSpPr>
          <p:spPr>
            <a:xfrm>
              <a:off x="4359532" y="2050235"/>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708394B0-8EE0-4341-B576-A7A26C984D3B}"/>
                </a:ext>
              </a:extLst>
            </p:cNvPr>
            <p:cNvSpPr/>
            <p:nvPr/>
          </p:nvSpPr>
          <p:spPr>
            <a:xfrm>
              <a:off x="476637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DD0B338-4892-4879-8557-A552B4406DAB}"/>
                </a:ext>
              </a:extLst>
            </p:cNvPr>
            <p:cNvSpPr/>
            <p:nvPr/>
          </p:nvSpPr>
          <p:spPr>
            <a:xfrm>
              <a:off x="5184828"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8510D7A8-6F3E-4899-B66B-172EB275BC61}"/>
                </a:ext>
              </a:extLst>
            </p:cNvPr>
            <p:cNvSpPr/>
            <p:nvPr/>
          </p:nvSpPr>
          <p:spPr>
            <a:xfrm>
              <a:off x="5562843" y="2050234"/>
              <a:ext cx="76618" cy="365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F8F26892-2D53-4900-8D05-15A8C1D98747}"/>
              </a:ext>
            </a:extLst>
          </p:cNvPr>
          <p:cNvGraphicFramePr>
            <a:graphicFrameLocks noGrp="1"/>
          </p:cNvGraphicFramePr>
          <p:nvPr>
            <p:extLst>
              <p:ext uri="{D42A27DB-BD31-4B8C-83A1-F6EECF244321}">
                <p14:modId xmlns:p14="http://schemas.microsoft.com/office/powerpoint/2010/main" val="3054595562"/>
              </p:ext>
            </p:extLst>
          </p:nvPr>
        </p:nvGraphicFramePr>
        <p:xfrm>
          <a:off x="952498" y="1403057"/>
          <a:ext cx="10668003" cy="5089818"/>
        </p:xfrm>
        <a:graphic>
          <a:graphicData uri="http://schemas.openxmlformats.org/drawingml/2006/table">
            <a:tbl>
              <a:tblPr firstRow="1" bandRow="1">
                <a:tableStyleId>{5C22544A-7EE6-4342-B048-85BDC9FD1C3A}</a:tableStyleId>
              </a:tblPr>
              <a:tblGrid>
                <a:gridCol w="409577">
                  <a:extLst>
                    <a:ext uri="{9D8B030D-6E8A-4147-A177-3AD203B41FA5}">
                      <a16:colId xmlns:a16="http://schemas.microsoft.com/office/drawing/2014/main" val="1528397503"/>
                    </a:ext>
                  </a:extLst>
                </a:gridCol>
                <a:gridCol w="5180496">
                  <a:extLst>
                    <a:ext uri="{9D8B030D-6E8A-4147-A177-3AD203B41FA5}">
                      <a16:colId xmlns:a16="http://schemas.microsoft.com/office/drawing/2014/main" val="1803764107"/>
                    </a:ext>
                  </a:extLst>
                </a:gridCol>
                <a:gridCol w="5077930">
                  <a:extLst>
                    <a:ext uri="{9D8B030D-6E8A-4147-A177-3AD203B41FA5}">
                      <a16:colId xmlns:a16="http://schemas.microsoft.com/office/drawing/2014/main" val="3070059079"/>
                    </a:ext>
                  </a:extLst>
                </a:gridCol>
              </a:tblGrid>
              <a:tr h="299728">
                <a:tc>
                  <a:txBody>
                    <a:bodyPr/>
                    <a:lstStyle/>
                    <a:p>
                      <a:pPr algn="ctr"/>
                      <a:endParaRPr lang="zh-TW" altLang="en-US" sz="1700" dirty="0"/>
                    </a:p>
                  </a:txBody>
                  <a:tcPr marL="86012" marR="86012" marT="43006" marB="43006" vert="eaVert" anchor="ctr">
                    <a:lnR w="12700" cmpd="sng">
                      <a:noFill/>
                    </a:lnR>
                    <a:solidFill>
                      <a:srgbClr val="F8F8F8"/>
                    </a:solidFill>
                  </a:tcPr>
                </a:tc>
                <a:tc>
                  <a:txBody>
                    <a:bodyPr/>
                    <a:lstStyle/>
                    <a:p>
                      <a:pPr algn="ctr"/>
                      <a:r>
                        <a:rPr lang="en-US" altLang="zh-TW" sz="1700" dirty="0"/>
                        <a:t>Sequenced</a:t>
                      </a:r>
                      <a:endParaRPr lang="zh-TW" altLang="en-US" sz="1700" dirty="0"/>
                    </a:p>
                  </a:txBody>
                  <a:tcPr marL="86012" marR="86012" marT="43006" marB="43006">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lang="en-US" altLang="zh-TW" sz="1700" dirty="0"/>
                        <a:t>BCD</a:t>
                      </a:r>
                      <a:endParaRPr lang="zh-TW" altLang="en-US" sz="1700" dirty="0"/>
                    </a:p>
                  </a:txBody>
                  <a:tcPr marL="86012" marR="86012" marT="43006" marB="43006">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365533393"/>
                  </a:ext>
                </a:extLst>
              </a:tr>
              <a:tr h="2372363">
                <a:tc>
                  <a:txBody>
                    <a:bodyPr/>
                    <a:lstStyle/>
                    <a:p>
                      <a:pPr algn="ctr"/>
                      <a:r>
                        <a:rPr lang="en-US" altLang="zh-TW" sz="1700" b="1" kern="1200" dirty="0">
                          <a:solidFill>
                            <a:schemeClr val="lt1"/>
                          </a:solidFill>
                          <a:latin typeface="+mn-lt"/>
                          <a:ea typeface="+mn-ea"/>
                          <a:cs typeface="+mn-cs"/>
                        </a:rPr>
                        <a:t>Randomly</a:t>
                      </a:r>
                      <a:endParaRPr lang="zh-TW" altLang="en-US" sz="1700" b="1" kern="1200" dirty="0">
                        <a:solidFill>
                          <a:schemeClr val="lt1"/>
                        </a:solidFill>
                        <a:latin typeface="+mn-lt"/>
                        <a:ea typeface="+mn-ea"/>
                        <a:cs typeface="+mn-cs"/>
                      </a:endParaRPr>
                    </a:p>
                  </a:txBody>
                  <a:tcPr marL="86012" marR="86012" marT="43006" marB="43006" vert="eaVert" anchor="ctr">
                    <a:lnR w="12700" cmpd="sng">
                      <a:noFill/>
                    </a:lnR>
                    <a:solidFill>
                      <a:srgbClr val="D79DA7"/>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8419529"/>
                  </a:ext>
                </a:extLst>
              </a:tr>
              <a:tr h="2372363">
                <a:tc>
                  <a:txBody>
                    <a:bodyPr/>
                    <a:lstStyle/>
                    <a:p>
                      <a:pPr algn="ctr"/>
                      <a:r>
                        <a:rPr lang="en-US" altLang="zh-TW" sz="1700" b="1" kern="1200" dirty="0">
                          <a:solidFill>
                            <a:schemeClr val="lt1"/>
                          </a:solidFill>
                          <a:latin typeface="+mn-lt"/>
                          <a:ea typeface="+mn-ea"/>
                          <a:cs typeface="+mn-cs"/>
                        </a:rPr>
                        <a:t>By</a:t>
                      </a:r>
                      <a:r>
                        <a:rPr lang="zh-TW" altLang="en-US" sz="1700" b="1" kern="1200" dirty="0">
                          <a:solidFill>
                            <a:schemeClr val="lt1"/>
                          </a:solidFill>
                          <a:latin typeface="+mn-lt"/>
                          <a:ea typeface="+mn-ea"/>
                          <a:cs typeface="+mn-cs"/>
                        </a:rPr>
                        <a:t> </a:t>
                      </a:r>
                      <a:r>
                        <a:rPr lang="en-US" altLang="zh-TW" sz="1700" b="1" kern="1200" dirty="0">
                          <a:solidFill>
                            <a:schemeClr val="lt1"/>
                          </a:solidFill>
                          <a:latin typeface="+mn-lt"/>
                          <a:ea typeface="+mn-ea"/>
                          <a:cs typeface="+mn-cs"/>
                        </a:rPr>
                        <a:t>Impurity</a:t>
                      </a:r>
                      <a:endParaRPr lang="zh-TW" altLang="en-US" sz="1700" b="1" kern="1200" dirty="0">
                        <a:solidFill>
                          <a:schemeClr val="lt1"/>
                        </a:solidFill>
                        <a:latin typeface="+mn-lt"/>
                        <a:ea typeface="+mn-ea"/>
                        <a:cs typeface="+mn-cs"/>
                      </a:endParaRPr>
                    </a:p>
                  </a:txBody>
                  <a:tcPr marL="86012" marR="86012" marT="43006" marB="43006" vert="eaVert">
                    <a:lnR w="12700" cmpd="sng">
                      <a:noFill/>
                    </a:lnR>
                    <a:solidFill>
                      <a:srgbClr val="D0C1AC"/>
                    </a:solidFill>
                  </a:tcPr>
                </a:tc>
                <a:tc>
                  <a:txBody>
                    <a:bodyPr/>
                    <a:lstStyle/>
                    <a:p>
                      <a:pPr algn="ctr"/>
                      <a:endParaRPr lang="zh-TW" altLang="en-US" sz="1700" dirty="0"/>
                    </a:p>
                  </a:txBody>
                  <a:tcPr marL="86012" marR="86012" marT="43006" marB="43006">
                    <a:lnL w="12700" cmpd="sng">
                      <a:noFill/>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TW" altLang="en-US" sz="1700" dirty="0"/>
                    </a:p>
                  </a:txBody>
                  <a:tcPr marL="86012" marR="86012" marT="43006" marB="43006">
                    <a:lnL w="12700" cap="flat" cmpd="sng" algn="ctr">
                      <a:solidFill>
                        <a:srgbClr val="1F497D"/>
                      </a:solidFill>
                      <a:prstDash val="solid"/>
                      <a:round/>
                      <a:headEnd type="none" w="med" len="med"/>
                      <a:tailEnd type="none" w="med" len="med"/>
                    </a:lnL>
                    <a:lnR w="12700" cmpd="sng">
                      <a:noFill/>
                    </a:lnR>
                    <a:lnT w="12700" cap="flat" cmpd="sng" algn="ctr">
                      <a:solidFill>
                        <a:srgbClr val="1F497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1279640"/>
                  </a:ext>
                </a:extLst>
              </a:tr>
            </a:tbl>
          </a:graphicData>
        </a:graphic>
      </p:graphicFrame>
    </p:spTree>
    <p:extLst>
      <p:ext uri="{BB962C8B-B14F-4D97-AF65-F5344CB8AC3E}">
        <p14:creationId xmlns:p14="http://schemas.microsoft.com/office/powerpoint/2010/main" val="22430178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99E662B6-DCDD-4B27-9468-73935EFE7D67}"/>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7787BD11-E0E3-4FAF-B7FF-F694181E03DE}"/>
              </a:ext>
            </a:extLst>
          </p:cNvPr>
          <p:cNvGraphicFramePr>
            <a:graphicFrameLocks noGrp="1"/>
          </p:cNvGraphicFramePr>
          <p:nvPr>
            <p:extLst>
              <p:ext uri="{D42A27DB-BD31-4B8C-83A1-F6EECF244321}">
                <p14:modId xmlns:p14="http://schemas.microsoft.com/office/powerpoint/2010/main" val="4192332733"/>
              </p:ext>
            </p:extLst>
          </p:nvPr>
        </p:nvGraphicFramePr>
        <p:xfrm>
          <a:off x="-375394" y="145143"/>
          <a:ext cx="6019794" cy="1438062"/>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gridSpan="8">
                  <a:txBody>
                    <a:bodyPr/>
                    <a:lstStyle/>
                    <a:p>
                      <a:pPr algn="ctr"/>
                      <a:r>
                        <a:rPr lang="en-US" altLang="zh-TW" sz="700" dirty="0">
                          <a:solidFill>
                            <a:schemeClr val="tx1"/>
                          </a:solidFill>
                          <a:latin typeface="Times New Roman" panose="02020603050405020304" pitchFamily="18" charset="0"/>
                          <a:cs typeface="Times New Roman" panose="02020603050405020304" pitchFamily="18" charset="0"/>
                        </a:rPr>
                        <a:t>Animal</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Size</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solidFill>
                            <a:schemeClr val="tx1"/>
                          </a:solidFill>
                          <a:latin typeface="Times New Roman" panose="02020603050405020304" pitchFamily="18" charset="0"/>
                          <a:cs typeface="Times New Roman" panose="02020603050405020304" pitchFamily="18" charset="0"/>
                        </a:rPr>
                        <a:t>Color</a:t>
                      </a:r>
                      <a:endParaRPr lang="zh-TW" altLang="en-US" sz="70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5" name="表格 4">
            <a:extLst>
              <a:ext uri="{FF2B5EF4-FFF2-40B4-BE49-F238E27FC236}">
                <a16:creationId xmlns:a16="http://schemas.microsoft.com/office/drawing/2014/main" id="{CCA9FF21-5840-42F2-A624-FABFF3F7BAC3}"/>
              </a:ext>
            </a:extLst>
          </p:cNvPr>
          <p:cNvGraphicFramePr>
            <a:graphicFrameLocks noGrp="1"/>
          </p:cNvGraphicFramePr>
          <p:nvPr>
            <p:extLst>
              <p:ext uri="{D42A27DB-BD31-4B8C-83A1-F6EECF244321}">
                <p14:modId xmlns:p14="http://schemas.microsoft.com/office/powerpoint/2010/main" val="625742234"/>
              </p:ext>
            </p:extLst>
          </p:nvPr>
        </p:nvGraphicFramePr>
        <p:xfrm>
          <a:off x="-375394" y="1685019"/>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12" name="表格 11">
            <a:extLst>
              <a:ext uri="{FF2B5EF4-FFF2-40B4-BE49-F238E27FC236}">
                <a16:creationId xmlns:a16="http://schemas.microsoft.com/office/drawing/2014/main" id="{ACE6D13A-9D27-4F4D-AA5D-9974A4A7041A}"/>
              </a:ext>
            </a:extLst>
          </p:cNvPr>
          <p:cNvGraphicFramePr>
            <a:graphicFrameLocks noGrp="1"/>
          </p:cNvGraphicFramePr>
          <p:nvPr>
            <p:extLst>
              <p:ext uri="{D42A27DB-BD31-4B8C-83A1-F6EECF244321}">
                <p14:modId xmlns:p14="http://schemas.microsoft.com/office/powerpoint/2010/main" val="226189738"/>
              </p:ext>
            </p:extLst>
          </p:nvPr>
        </p:nvGraphicFramePr>
        <p:xfrm>
          <a:off x="6096000" y="145143"/>
          <a:ext cx="6019790" cy="3528318"/>
        </p:xfrm>
        <a:graphic>
          <a:graphicData uri="http://schemas.openxmlformats.org/drawingml/2006/table">
            <a:tbl>
              <a:tblPr firstRow="1" bandRow="1">
                <a:tableStyleId>{5C22544A-7EE6-4342-B048-85BDC9FD1C3A}</a:tableStyleId>
              </a:tblPr>
              <a:tblGrid>
                <a:gridCol w="601979">
                  <a:extLst>
                    <a:ext uri="{9D8B030D-6E8A-4147-A177-3AD203B41FA5}">
                      <a16:colId xmlns:a16="http://schemas.microsoft.com/office/drawing/2014/main" val="838208984"/>
                    </a:ext>
                  </a:extLst>
                </a:gridCol>
                <a:gridCol w="601979">
                  <a:extLst>
                    <a:ext uri="{9D8B030D-6E8A-4147-A177-3AD203B41FA5}">
                      <a16:colId xmlns:a16="http://schemas.microsoft.com/office/drawing/2014/main" val="2260549720"/>
                    </a:ext>
                  </a:extLst>
                </a:gridCol>
                <a:gridCol w="601979">
                  <a:extLst>
                    <a:ext uri="{9D8B030D-6E8A-4147-A177-3AD203B41FA5}">
                      <a16:colId xmlns:a16="http://schemas.microsoft.com/office/drawing/2014/main" val="3515302988"/>
                    </a:ext>
                  </a:extLst>
                </a:gridCol>
                <a:gridCol w="601979">
                  <a:extLst>
                    <a:ext uri="{9D8B030D-6E8A-4147-A177-3AD203B41FA5}">
                      <a16:colId xmlns:a16="http://schemas.microsoft.com/office/drawing/2014/main" val="1225509667"/>
                    </a:ext>
                  </a:extLst>
                </a:gridCol>
                <a:gridCol w="601979">
                  <a:extLst>
                    <a:ext uri="{9D8B030D-6E8A-4147-A177-3AD203B41FA5}">
                      <a16:colId xmlns:a16="http://schemas.microsoft.com/office/drawing/2014/main" val="2414541375"/>
                    </a:ext>
                  </a:extLst>
                </a:gridCol>
                <a:gridCol w="601979">
                  <a:extLst>
                    <a:ext uri="{9D8B030D-6E8A-4147-A177-3AD203B41FA5}">
                      <a16:colId xmlns:a16="http://schemas.microsoft.com/office/drawing/2014/main" val="3934460466"/>
                    </a:ext>
                  </a:extLst>
                </a:gridCol>
                <a:gridCol w="601979">
                  <a:extLst>
                    <a:ext uri="{9D8B030D-6E8A-4147-A177-3AD203B41FA5}">
                      <a16:colId xmlns:a16="http://schemas.microsoft.com/office/drawing/2014/main" val="1818900147"/>
                    </a:ext>
                  </a:extLst>
                </a:gridCol>
                <a:gridCol w="601979">
                  <a:extLst>
                    <a:ext uri="{9D8B030D-6E8A-4147-A177-3AD203B41FA5}">
                      <a16:colId xmlns:a16="http://schemas.microsoft.com/office/drawing/2014/main" val="2822700651"/>
                    </a:ext>
                  </a:extLst>
                </a:gridCol>
                <a:gridCol w="601979">
                  <a:extLst>
                    <a:ext uri="{9D8B030D-6E8A-4147-A177-3AD203B41FA5}">
                      <a16:colId xmlns:a16="http://schemas.microsoft.com/office/drawing/2014/main" val="1553148105"/>
                    </a:ext>
                  </a:extLst>
                </a:gridCol>
                <a:gridCol w="601979">
                  <a:extLst>
                    <a:ext uri="{9D8B030D-6E8A-4147-A177-3AD203B41FA5}">
                      <a16:colId xmlns:a16="http://schemas.microsoft.com/office/drawing/2014/main" val="602173100"/>
                    </a:ext>
                  </a:extLst>
                </a:gridCol>
              </a:tblGrid>
              <a:tr h="5209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No.</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a:t>
                      </a:r>
                      <a:r>
                        <a:rPr lang="zh-TW" altLang="en-US" sz="14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algn="ctr" defTabSz="914400" rtl="0" eaLnBrk="1" latinLnBrk="0" hangingPunct="1"/>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2</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400" rtl="0" eaLnBrk="1" latinLnBrk="0" hangingPunct="1"/>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Times New Roman" panose="02020603050405020304" pitchFamily="18" charset="0"/>
                          <a:ea typeface="+mn-ea"/>
                          <a:cs typeface="Times New Roman" panose="02020603050405020304" pitchFamily="18" charset="0"/>
                        </a:rPr>
                        <a:t>PC 3</a:t>
                      </a:r>
                      <a:endParaRPr lang="zh-TW"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133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1"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Feature</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Abs. weight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a:solidFill>
                            <a:schemeClr val="tx1"/>
                          </a:solidFill>
                          <a:latin typeface="Times New Roman" panose="02020603050405020304" pitchFamily="18" charset="0"/>
                          <a:ea typeface="+mn-ea"/>
                          <a:cs typeface="Times New Roman" panose="02020603050405020304" pitchFamily="18" charset="0"/>
                        </a:rPr>
                        <a:t>select</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513189"/>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 </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0.562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0.642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0.047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0.486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0.496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90668"/>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0.348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0.402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3018021"/>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0.311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0.351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0.030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712890"/>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0.307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0.302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Mid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625857"/>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Black</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0.202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0.229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52784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0.187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0.199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327080"/>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Goat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0.153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0.183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0.020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649064"/>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0.101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0.152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Large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349731"/>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0.091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0.132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383479"/>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Dog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0.074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White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0.105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Small</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6235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Gray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0.060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0.014</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4785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0.056</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Frog</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0.008</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Tuna</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0.012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09930222"/>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0.032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Cod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0.007</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3026696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Toad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Red</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13995"/>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0.023</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0.002</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59391726"/>
                  </a:ext>
                </a:extLst>
              </a:tr>
              <a:tr h="155221">
                <a:tc>
                  <a:txBody>
                    <a:bodyPr/>
                    <a:lstStyle/>
                    <a:p>
                      <a:pPr algn="ctr" fontAlgn="ctr"/>
                      <a:r>
                        <a:rPr lang="en-US" altLang="zh-TW" sz="8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0.015</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Tiny</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41437143"/>
                  </a:ext>
                </a:extLst>
              </a:tr>
              <a:tr h="155221">
                <a:tc>
                  <a:txBody>
                    <a:bodyPr/>
                    <a:lstStyle/>
                    <a:p>
                      <a:pPr algn="ctr" fontAlgn="ctr"/>
                      <a:r>
                        <a:rPr lang="en-US" altLang="zh-TW" sz="8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0.009</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Blue</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X</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dirty="0">
                          <a:latin typeface="Times New Roman" panose="02020603050405020304" pitchFamily="18" charset="0"/>
                          <a:cs typeface="Times New Roman" panose="02020603050405020304" pitchFamily="18" charset="0"/>
                        </a:rPr>
                        <a:t>Green</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TW" sz="700" dirty="0">
                          <a:latin typeface="Times New Roman" panose="02020603050405020304" pitchFamily="18" charset="0"/>
                          <a:cs typeface="Times New Roman" panose="02020603050405020304" pitchFamily="18" charset="0"/>
                        </a:rPr>
                        <a:t>0.001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O</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2401744"/>
                  </a:ext>
                </a:extLst>
              </a:tr>
            </a:tbl>
          </a:graphicData>
        </a:graphic>
      </p:graphicFrame>
      <p:pic>
        <p:nvPicPr>
          <p:cNvPr id="11" name="圖片 10">
            <a:extLst>
              <a:ext uri="{FF2B5EF4-FFF2-40B4-BE49-F238E27FC236}">
                <a16:creationId xmlns:a16="http://schemas.microsoft.com/office/drawing/2014/main" id="{F2174AFB-E08C-4DC5-8BA2-1AC435ECD88F}"/>
              </a:ext>
            </a:extLst>
          </p:cNvPr>
          <p:cNvPicPr>
            <a:picLocks noChangeAspect="1"/>
          </p:cNvPicPr>
          <p:nvPr/>
        </p:nvPicPr>
        <p:blipFill>
          <a:blip r:embed="rId2"/>
          <a:stretch>
            <a:fillRect/>
          </a:stretch>
        </p:blipFill>
        <p:spPr>
          <a:xfrm>
            <a:off x="76210" y="3579886"/>
            <a:ext cx="7453241" cy="3094057"/>
          </a:xfrm>
          <a:prstGeom prst="rect">
            <a:avLst/>
          </a:prstGeom>
        </p:spPr>
      </p:pic>
      <p:graphicFrame>
        <p:nvGraphicFramePr>
          <p:cNvPr id="7" name="表格 6">
            <a:extLst>
              <a:ext uri="{FF2B5EF4-FFF2-40B4-BE49-F238E27FC236}">
                <a16:creationId xmlns:a16="http://schemas.microsoft.com/office/drawing/2014/main" id="{EF1F2ABC-1E59-470B-89E3-1F88328E8F2E}"/>
              </a:ext>
            </a:extLst>
          </p:cNvPr>
          <p:cNvGraphicFramePr>
            <a:graphicFrameLocks noGrp="1"/>
          </p:cNvGraphicFramePr>
          <p:nvPr>
            <p:extLst>
              <p:ext uri="{D42A27DB-BD31-4B8C-83A1-F6EECF244321}">
                <p14:modId xmlns:p14="http://schemas.microsoft.com/office/powerpoint/2010/main" val="3677474276"/>
              </p:ext>
            </p:extLst>
          </p:nvPr>
        </p:nvGraphicFramePr>
        <p:xfrm>
          <a:off x="7529451" y="4951111"/>
          <a:ext cx="6019794" cy="119838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785933044"/>
                    </a:ext>
                  </a:extLst>
                </a:gridCol>
                <a:gridCol w="334433">
                  <a:extLst>
                    <a:ext uri="{9D8B030D-6E8A-4147-A177-3AD203B41FA5}">
                      <a16:colId xmlns:a16="http://schemas.microsoft.com/office/drawing/2014/main" val="1311468088"/>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2313657216"/>
                    </a:ext>
                  </a:extLst>
                </a:gridCol>
                <a:gridCol w="334433">
                  <a:extLst>
                    <a:ext uri="{9D8B030D-6E8A-4147-A177-3AD203B41FA5}">
                      <a16:colId xmlns:a16="http://schemas.microsoft.com/office/drawing/2014/main" val="1108868345"/>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tblGrid>
              <a:tr h="239677">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spTree>
    <p:extLst>
      <p:ext uri="{BB962C8B-B14F-4D97-AF65-F5344CB8AC3E}">
        <p14:creationId xmlns:p14="http://schemas.microsoft.com/office/powerpoint/2010/main" val="11906421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F421DB9E-AACF-4A72-9B7B-0CB6D87A64A8}"/>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表格 3">
            <a:extLst>
              <a:ext uri="{FF2B5EF4-FFF2-40B4-BE49-F238E27FC236}">
                <a16:creationId xmlns:a16="http://schemas.microsoft.com/office/drawing/2014/main" id="{8C1F1C26-3531-46E6-8778-30B7751C4BCE}"/>
              </a:ext>
            </a:extLst>
          </p:cNvPr>
          <p:cNvGraphicFramePr>
            <a:graphicFrameLocks noGrp="1"/>
          </p:cNvGraphicFramePr>
          <p:nvPr>
            <p:extLst>
              <p:ext uri="{D42A27DB-BD31-4B8C-83A1-F6EECF244321}">
                <p14:modId xmlns:p14="http://schemas.microsoft.com/office/powerpoint/2010/main" val="154159986"/>
              </p:ext>
            </p:extLst>
          </p:nvPr>
        </p:nvGraphicFramePr>
        <p:xfrm>
          <a:off x="355156" y="2020248"/>
          <a:ext cx="5400009" cy="4319992"/>
        </p:xfrm>
        <a:graphic>
          <a:graphicData uri="http://schemas.openxmlformats.org/drawingml/2006/table">
            <a:tbl>
              <a:tblPr/>
              <a:tblGrid>
                <a:gridCol w="284211">
                  <a:extLst>
                    <a:ext uri="{9D8B030D-6E8A-4147-A177-3AD203B41FA5}">
                      <a16:colId xmlns:a16="http://schemas.microsoft.com/office/drawing/2014/main" val="3092727102"/>
                    </a:ext>
                  </a:extLst>
                </a:gridCol>
                <a:gridCol w="284211">
                  <a:extLst>
                    <a:ext uri="{9D8B030D-6E8A-4147-A177-3AD203B41FA5}">
                      <a16:colId xmlns:a16="http://schemas.microsoft.com/office/drawing/2014/main" val="1448013504"/>
                    </a:ext>
                  </a:extLst>
                </a:gridCol>
                <a:gridCol w="284211">
                  <a:extLst>
                    <a:ext uri="{9D8B030D-6E8A-4147-A177-3AD203B41FA5}">
                      <a16:colId xmlns:a16="http://schemas.microsoft.com/office/drawing/2014/main" val="413480285"/>
                    </a:ext>
                  </a:extLst>
                </a:gridCol>
                <a:gridCol w="284211">
                  <a:extLst>
                    <a:ext uri="{9D8B030D-6E8A-4147-A177-3AD203B41FA5}">
                      <a16:colId xmlns:a16="http://schemas.microsoft.com/office/drawing/2014/main" val="1502130942"/>
                    </a:ext>
                  </a:extLst>
                </a:gridCol>
                <a:gridCol w="284211">
                  <a:extLst>
                    <a:ext uri="{9D8B030D-6E8A-4147-A177-3AD203B41FA5}">
                      <a16:colId xmlns:a16="http://schemas.microsoft.com/office/drawing/2014/main" val="1053700334"/>
                    </a:ext>
                  </a:extLst>
                </a:gridCol>
                <a:gridCol w="284211">
                  <a:extLst>
                    <a:ext uri="{9D8B030D-6E8A-4147-A177-3AD203B41FA5}">
                      <a16:colId xmlns:a16="http://schemas.microsoft.com/office/drawing/2014/main" val="4048282037"/>
                    </a:ext>
                  </a:extLst>
                </a:gridCol>
                <a:gridCol w="284211">
                  <a:extLst>
                    <a:ext uri="{9D8B030D-6E8A-4147-A177-3AD203B41FA5}">
                      <a16:colId xmlns:a16="http://schemas.microsoft.com/office/drawing/2014/main" val="848996608"/>
                    </a:ext>
                  </a:extLst>
                </a:gridCol>
                <a:gridCol w="284211">
                  <a:extLst>
                    <a:ext uri="{9D8B030D-6E8A-4147-A177-3AD203B41FA5}">
                      <a16:colId xmlns:a16="http://schemas.microsoft.com/office/drawing/2014/main" val="1534665602"/>
                    </a:ext>
                  </a:extLst>
                </a:gridCol>
                <a:gridCol w="284211">
                  <a:extLst>
                    <a:ext uri="{9D8B030D-6E8A-4147-A177-3AD203B41FA5}">
                      <a16:colId xmlns:a16="http://schemas.microsoft.com/office/drawing/2014/main" val="1122588521"/>
                    </a:ext>
                  </a:extLst>
                </a:gridCol>
                <a:gridCol w="284211">
                  <a:extLst>
                    <a:ext uri="{9D8B030D-6E8A-4147-A177-3AD203B41FA5}">
                      <a16:colId xmlns:a16="http://schemas.microsoft.com/office/drawing/2014/main" val="973970346"/>
                    </a:ext>
                  </a:extLst>
                </a:gridCol>
                <a:gridCol w="284211">
                  <a:extLst>
                    <a:ext uri="{9D8B030D-6E8A-4147-A177-3AD203B41FA5}">
                      <a16:colId xmlns:a16="http://schemas.microsoft.com/office/drawing/2014/main" val="3414491002"/>
                    </a:ext>
                  </a:extLst>
                </a:gridCol>
                <a:gridCol w="284211">
                  <a:extLst>
                    <a:ext uri="{9D8B030D-6E8A-4147-A177-3AD203B41FA5}">
                      <a16:colId xmlns:a16="http://schemas.microsoft.com/office/drawing/2014/main" val="151699445"/>
                    </a:ext>
                  </a:extLst>
                </a:gridCol>
                <a:gridCol w="284211">
                  <a:extLst>
                    <a:ext uri="{9D8B030D-6E8A-4147-A177-3AD203B41FA5}">
                      <a16:colId xmlns:a16="http://schemas.microsoft.com/office/drawing/2014/main" val="3297768599"/>
                    </a:ext>
                  </a:extLst>
                </a:gridCol>
                <a:gridCol w="284211">
                  <a:extLst>
                    <a:ext uri="{9D8B030D-6E8A-4147-A177-3AD203B41FA5}">
                      <a16:colId xmlns:a16="http://schemas.microsoft.com/office/drawing/2014/main" val="2998367683"/>
                    </a:ext>
                  </a:extLst>
                </a:gridCol>
                <a:gridCol w="284211">
                  <a:extLst>
                    <a:ext uri="{9D8B030D-6E8A-4147-A177-3AD203B41FA5}">
                      <a16:colId xmlns:a16="http://schemas.microsoft.com/office/drawing/2014/main" val="1565333483"/>
                    </a:ext>
                  </a:extLst>
                </a:gridCol>
                <a:gridCol w="284211">
                  <a:extLst>
                    <a:ext uri="{9D8B030D-6E8A-4147-A177-3AD203B41FA5}">
                      <a16:colId xmlns:a16="http://schemas.microsoft.com/office/drawing/2014/main" val="3356574494"/>
                    </a:ext>
                  </a:extLst>
                </a:gridCol>
                <a:gridCol w="284211">
                  <a:extLst>
                    <a:ext uri="{9D8B030D-6E8A-4147-A177-3AD203B41FA5}">
                      <a16:colId xmlns:a16="http://schemas.microsoft.com/office/drawing/2014/main" val="835537728"/>
                    </a:ext>
                  </a:extLst>
                </a:gridCol>
                <a:gridCol w="284211">
                  <a:extLst>
                    <a:ext uri="{9D8B030D-6E8A-4147-A177-3AD203B41FA5}">
                      <a16:colId xmlns:a16="http://schemas.microsoft.com/office/drawing/2014/main" val="2427873653"/>
                    </a:ext>
                  </a:extLst>
                </a:gridCol>
                <a:gridCol w="284211">
                  <a:extLst>
                    <a:ext uri="{9D8B030D-6E8A-4147-A177-3AD203B41FA5}">
                      <a16:colId xmlns:a16="http://schemas.microsoft.com/office/drawing/2014/main" val="232403985"/>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41260"/>
                  </a:ext>
                </a:extLst>
              </a:tr>
              <a:tr h="227368">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3868825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2522974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47516868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0138830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347928457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extLst>
                  <a:ext uri="{0D108BD9-81ED-4DB2-BD59-A6C34878D82A}">
                    <a16:rowId xmlns:a16="http://schemas.microsoft.com/office/drawing/2014/main" val="1266393041"/>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7318890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679606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4669797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29574793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65166080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7268970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514038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38619486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217225004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7784257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CFDF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1640035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5813" marR="5813" marT="58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5813" marR="5813" marT="581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5813" marR="5813" marT="5813"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1561190767"/>
                  </a:ext>
                </a:extLst>
              </a:tr>
            </a:tbl>
          </a:graphicData>
        </a:graphic>
      </p:graphicFrame>
      <p:graphicFrame>
        <p:nvGraphicFramePr>
          <p:cNvPr id="6" name="表格 5">
            <a:extLst>
              <a:ext uri="{FF2B5EF4-FFF2-40B4-BE49-F238E27FC236}">
                <a16:creationId xmlns:a16="http://schemas.microsoft.com/office/drawing/2014/main" id="{F7C5EDDF-07E9-4750-A41B-E78F7E142289}"/>
              </a:ext>
            </a:extLst>
          </p:cNvPr>
          <p:cNvGraphicFramePr>
            <a:graphicFrameLocks noGrp="1"/>
          </p:cNvGraphicFramePr>
          <p:nvPr>
            <p:extLst>
              <p:ext uri="{D42A27DB-BD31-4B8C-83A1-F6EECF244321}">
                <p14:modId xmlns:p14="http://schemas.microsoft.com/office/powerpoint/2010/main" val="3352913774"/>
              </p:ext>
            </p:extLst>
          </p:nvPr>
        </p:nvGraphicFramePr>
        <p:xfrm>
          <a:off x="5644400" y="202965"/>
          <a:ext cx="6019794" cy="1526045"/>
        </p:xfrm>
        <a:graphic>
          <a:graphicData uri="http://schemas.openxmlformats.org/drawingml/2006/table">
            <a:tbl>
              <a:tblPr firstRow="1" bandRow="1">
                <a:tableStyleId>{5C22544A-7EE6-4342-B048-85BDC9FD1C3A}</a:tableStyleId>
              </a:tblPr>
              <a:tblGrid>
                <a:gridCol w="334433">
                  <a:extLst>
                    <a:ext uri="{9D8B030D-6E8A-4147-A177-3AD203B41FA5}">
                      <a16:colId xmlns:a16="http://schemas.microsoft.com/office/drawing/2014/main" val="2260549720"/>
                    </a:ext>
                  </a:extLst>
                </a:gridCol>
                <a:gridCol w="334433">
                  <a:extLst>
                    <a:ext uri="{9D8B030D-6E8A-4147-A177-3AD203B41FA5}">
                      <a16:colId xmlns:a16="http://schemas.microsoft.com/office/drawing/2014/main" val="1617252258"/>
                    </a:ext>
                  </a:extLst>
                </a:gridCol>
                <a:gridCol w="334433">
                  <a:extLst>
                    <a:ext uri="{9D8B030D-6E8A-4147-A177-3AD203B41FA5}">
                      <a16:colId xmlns:a16="http://schemas.microsoft.com/office/drawing/2014/main" val="3515302988"/>
                    </a:ext>
                  </a:extLst>
                </a:gridCol>
                <a:gridCol w="334433">
                  <a:extLst>
                    <a:ext uri="{9D8B030D-6E8A-4147-A177-3AD203B41FA5}">
                      <a16:colId xmlns:a16="http://schemas.microsoft.com/office/drawing/2014/main" val="2275823469"/>
                    </a:ext>
                  </a:extLst>
                </a:gridCol>
                <a:gridCol w="334433">
                  <a:extLst>
                    <a:ext uri="{9D8B030D-6E8A-4147-A177-3AD203B41FA5}">
                      <a16:colId xmlns:a16="http://schemas.microsoft.com/office/drawing/2014/main" val="1225509667"/>
                    </a:ext>
                  </a:extLst>
                </a:gridCol>
                <a:gridCol w="334433">
                  <a:extLst>
                    <a:ext uri="{9D8B030D-6E8A-4147-A177-3AD203B41FA5}">
                      <a16:colId xmlns:a16="http://schemas.microsoft.com/office/drawing/2014/main" val="850758534"/>
                    </a:ext>
                  </a:extLst>
                </a:gridCol>
                <a:gridCol w="334433">
                  <a:extLst>
                    <a:ext uri="{9D8B030D-6E8A-4147-A177-3AD203B41FA5}">
                      <a16:colId xmlns:a16="http://schemas.microsoft.com/office/drawing/2014/main" val="2414541375"/>
                    </a:ext>
                  </a:extLst>
                </a:gridCol>
                <a:gridCol w="334433">
                  <a:extLst>
                    <a:ext uri="{9D8B030D-6E8A-4147-A177-3AD203B41FA5}">
                      <a16:colId xmlns:a16="http://schemas.microsoft.com/office/drawing/2014/main" val="3198424733"/>
                    </a:ext>
                  </a:extLst>
                </a:gridCol>
                <a:gridCol w="334433">
                  <a:extLst>
                    <a:ext uri="{9D8B030D-6E8A-4147-A177-3AD203B41FA5}">
                      <a16:colId xmlns:a16="http://schemas.microsoft.com/office/drawing/2014/main" val="3934460466"/>
                    </a:ext>
                  </a:extLst>
                </a:gridCol>
                <a:gridCol w="334433">
                  <a:extLst>
                    <a:ext uri="{9D8B030D-6E8A-4147-A177-3AD203B41FA5}">
                      <a16:colId xmlns:a16="http://schemas.microsoft.com/office/drawing/2014/main" val="4072760363"/>
                    </a:ext>
                  </a:extLst>
                </a:gridCol>
                <a:gridCol w="334433">
                  <a:extLst>
                    <a:ext uri="{9D8B030D-6E8A-4147-A177-3AD203B41FA5}">
                      <a16:colId xmlns:a16="http://schemas.microsoft.com/office/drawing/2014/main" val="1818900147"/>
                    </a:ext>
                  </a:extLst>
                </a:gridCol>
                <a:gridCol w="334433">
                  <a:extLst>
                    <a:ext uri="{9D8B030D-6E8A-4147-A177-3AD203B41FA5}">
                      <a16:colId xmlns:a16="http://schemas.microsoft.com/office/drawing/2014/main" val="1220252542"/>
                    </a:ext>
                  </a:extLst>
                </a:gridCol>
                <a:gridCol w="334433">
                  <a:extLst>
                    <a:ext uri="{9D8B030D-6E8A-4147-A177-3AD203B41FA5}">
                      <a16:colId xmlns:a16="http://schemas.microsoft.com/office/drawing/2014/main" val="2822700651"/>
                    </a:ext>
                  </a:extLst>
                </a:gridCol>
                <a:gridCol w="334433">
                  <a:extLst>
                    <a:ext uri="{9D8B030D-6E8A-4147-A177-3AD203B41FA5}">
                      <a16:colId xmlns:a16="http://schemas.microsoft.com/office/drawing/2014/main" val="1508762885"/>
                    </a:ext>
                  </a:extLst>
                </a:gridCol>
                <a:gridCol w="334433">
                  <a:extLst>
                    <a:ext uri="{9D8B030D-6E8A-4147-A177-3AD203B41FA5}">
                      <a16:colId xmlns:a16="http://schemas.microsoft.com/office/drawing/2014/main" val="1553148105"/>
                    </a:ext>
                  </a:extLst>
                </a:gridCol>
                <a:gridCol w="334433">
                  <a:extLst>
                    <a:ext uri="{9D8B030D-6E8A-4147-A177-3AD203B41FA5}">
                      <a16:colId xmlns:a16="http://schemas.microsoft.com/office/drawing/2014/main" val="3099763416"/>
                    </a:ext>
                  </a:extLst>
                </a:gridCol>
                <a:gridCol w="334433">
                  <a:extLst>
                    <a:ext uri="{9D8B030D-6E8A-4147-A177-3AD203B41FA5}">
                      <a16:colId xmlns:a16="http://schemas.microsoft.com/office/drawing/2014/main" val="602173100"/>
                    </a:ext>
                  </a:extLst>
                </a:gridCol>
                <a:gridCol w="334433">
                  <a:extLst>
                    <a:ext uri="{9D8B030D-6E8A-4147-A177-3AD203B41FA5}">
                      <a16:colId xmlns:a16="http://schemas.microsoft.com/office/drawing/2014/main" val="3645305172"/>
                    </a:ext>
                  </a:extLst>
                </a:gridCol>
              </a:tblGrid>
              <a:tr h="327660">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zh-TW" altLang="en-US" sz="700" b="1" kern="1200" dirty="0">
                          <a:solidFill>
                            <a:schemeClr val="tx1"/>
                          </a:solidFill>
                          <a:latin typeface="Times New Roman" panose="02020603050405020304" pitchFamily="18" charset="0"/>
                          <a:ea typeface="+mn-ea"/>
                          <a:cs typeface="Times New Roman" panose="02020603050405020304" pitchFamily="18" charset="0"/>
                        </a:rPr>
                        <a:t> </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1</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dirty="0">
                        <a:solidFill>
                          <a:schemeClr val="tx1"/>
                        </a:solidFill>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2</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1" kern="1200" dirty="0" err="1">
                          <a:solidFill>
                            <a:schemeClr val="tx1"/>
                          </a:solidFill>
                          <a:latin typeface="Times New Roman" panose="02020603050405020304" pitchFamily="18" charset="0"/>
                          <a:ea typeface="+mn-ea"/>
                          <a:cs typeface="Times New Roman" panose="02020603050405020304" pitchFamily="18" charset="0"/>
                        </a:rPr>
                        <a:t>Corr</a:t>
                      </a:r>
                      <a:r>
                        <a:rPr lang="en-US" altLang="zh-TW" sz="700" b="1" kern="1200" dirty="0">
                          <a:solidFill>
                            <a:schemeClr val="tx1"/>
                          </a:solidFill>
                          <a:latin typeface="Times New Roman" panose="02020603050405020304" pitchFamily="18" charset="0"/>
                          <a:ea typeface="+mn-ea"/>
                          <a:cs typeface="Times New Roman" panose="02020603050405020304" pitchFamily="18" charset="0"/>
                        </a:rPr>
                        <a:t> 3</a:t>
                      </a:r>
                      <a:endParaRPr lang="zh-TW" altLang="en-US" sz="700" b="1"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700" b="0" kern="1200" dirty="0">
                        <a:solidFill>
                          <a:schemeClr val="tx1"/>
                        </a:solidFill>
                        <a:latin typeface="+mn-lt"/>
                        <a:ea typeface="+mn-ea"/>
                        <a:cs typeface="+mn-cs"/>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455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Cow</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Large</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Mid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White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Black</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Goat</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Dog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Frog</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Small</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Gray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Red</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Toad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700" b="0" dirty="0">
                          <a:solidFill>
                            <a:schemeClr val="tx1"/>
                          </a:solidFill>
                          <a:latin typeface="Times New Roman" panose="02020603050405020304" pitchFamily="18" charset="0"/>
                          <a:cs typeface="Times New Roman" panose="02020603050405020304" pitchFamily="18" charset="0"/>
                        </a:rPr>
                        <a:t>Tuna</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solidFill>
                          <a:latin typeface="Times New Roman" panose="02020603050405020304" pitchFamily="18" charset="0"/>
                          <a:cs typeface="Times New Roman" panose="02020603050405020304" pitchFamily="18" charset="0"/>
                        </a:rPr>
                        <a:t>Cod</a:t>
                      </a:r>
                      <a:endParaRPr lang="zh-TW" altLang="en-US" sz="700" b="0" dirty="0">
                        <a:solidFill>
                          <a:schemeClr val="tx1"/>
                        </a:solidFill>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Tiny</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Blue</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solidFill>
                          <a:latin typeface="Times New Roman" panose="02020603050405020304" pitchFamily="18" charset="0"/>
                          <a:ea typeface="+mn-ea"/>
                          <a:cs typeface="Times New Roman" panose="02020603050405020304" pitchFamily="18" charset="0"/>
                        </a:rPr>
                        <a:t>Green</a:t>
                      </a:r>
                      <a:endParaRPr lang="zh-TW" altLang="en-US" sz="700" b="0" kern="1200" dirty="0">
                        <a:solidFill>
                          <a:schemeClr val="tx1"/>
                        </a:solidFill>
                        <a:latin typeface="Times New Roman" panose="02020603050405020304" pitchFamily="18" charset="0"/>
                        <a:ea typeface="+mn-ea"/>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049435"/>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443544"/>
                  </a:ext>
                </a:extLst>
              </a:tr>
              <a:tr h="239677">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474118"/>
                  </a:ext>
                </a:extLst>
              </a:tr>
              <a:tr h="2396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700" dirty="0">
                          <a:latin typeface="Times New Roman" panose="02020603050405020304" pitchFamily="18" charset="0"/>
                          <a:cs typeface="Times New Roman" panose="02020603050405020304" pitchFamily="18" charset="0"/>
                        </a:rPr>
                        <a:t>⁝</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7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8235093"/>
                  </a:ext>
                </a:extLst>
              </a:tr>
              <a:tr h="239677">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TW" sz="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0</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700" dirty="0">
                          <a:latin typeface="Times New Roman" panose="02020603050405020304" pitchFamily="18" charset="0"/>
                          <a:cs typeface="Times New Roman" panose="02020603050405020304" pitchFamily="18" charset="0"/>
                        </a:rPr>
                        <a:t>1</a:t>
                      </a:r>
                      <a:endParaRPr lang="zh-TW" altLang="en-US" sz="700" dirty="0">
                        <a:latin typeface="Times New Roman" panose="02020603050405020304" pitchFamily="18" charset="0"/>
                        <a:cs typeface="Times New Roman" panose="02020603050405020304" pitchFamily="18" charset="0"/>
                      </a:endParaRPr>
                    </a:p>
                  </a:txBody>
                  <a:tcPr marL="34445" marR="34445" marT="17223" marB="17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432155"/>
                  </a:ext>
                </a:extLst>
              </a:tr>
            </a:tbl>
          </a:graphicData>
        </a:graphic>
      </p:graphicFrame>
      <p:graphicFrame>
        <p:nvGraphicFramePr>
          <p:cNvPr id="8" name="表格 7">
            <a:extLst>
              <a:ext uri="{FF2B5EF4-FFF2-40B4-BE49-F238E27FC236}">
                <a16:creationId xmlns:a16="http://schemas.microsoft.com/office/drawing/2014/main" id="{8A93CF0A-57C5-49A0-ACAC-9EECED593B00}"/>
              </a:ext>
            </a:extLst>
          </p:cNvPr>
          <p:cNvGraphicFramePr>
            <a:graphicFrameLocks noGrp="1"/>
          </p:cNvGraphicFramePr>
          <p:nvPr>
            <p:extLst>
              <p:ext uri="{D42A27DB-BD31-4B8C-83A1-F6EECF244321}">
                <p14:modId xmlns:p14="http://schemas.microsoft.com/office/powerpoint/2010/main" val="3070379708"/>
              </p:ext>
            </p:extLst>
          </p:nvPr>
        </p:nvGraphicFramePr>
        <p:xfrm>
          <a:off x="6096000" y="2011671"/>
          <a:ext cx="5400009" cy="4319992"/>
        </p:xfrm>
        <a:graphic>
          <a:graphicData uri="http://schemas.openxmlformats.org/drawingml/2006/table">
            <a:tbl>
              <a:tblPr/>
              <a:tblGrid>
                <a:gridCol w="284211">
                  <a:extLst>
                    <a:ext uri="{9D8B030D-6E8A-4147-A177-3AD203B41FA5}">
                      <a16:colId xmlns:a16="http://schemas.microsoft.com/office/drawing/2014/main" val="2447460974"/>
                    </a:ext>
                  </a:extLst>
                </a:gridCol>
                <a:gridCol w="284211">
                  <a:extLst>
                    <a:ext uri="{9D8B030D-6E8A-4147-A177-3AD203B41FA5}">
                      <a16:colId xmlns:a16="http://schemas.microsoft.com/office/drawing/2014/main" val="3148599547"/>
                    </a:ext>
                  </a:extLst>
                </a:gridCol>
                <a:gridCol w="284211">
                  <a:extLst>
                    <a:ext uri="{9D8B030D-6E8A-4147-A177-3AD203B41FA5}">
                      <a16:colId xmlns:a16="http://schemas.microsoft.com/office/drawing/2014/main" val="3723741266"/>
                    </a:ext>
                  </a:extLst>
                </a:gridCol>
                <a:gridCol w="284211">
                  <a:extLst>
                    <a:ext uri="{9D8B030D-6E8A-4147-A177-3AD203B41FA5}">
                      <a16:colId xmlns:a16="http://schemas.microsoft.com/office/drawing/2014/main" val="3716095803"/>
                    </a:ext>
                  </a:extLst>
                </a:gridCol>
                <a:gridCol w="284211">
                  <a:extLst>
                    <a:ext uri="{9D8B030D-6E8A-4147-A177-3AD203B41FA5}">
                      <a16:colId xmlns:a16="http://schemas.microsoft.com/office/drawing/2014/main" val="38352245"/>
                    </a:ext>
                  </a:extLst>
                </a:gridCol>
                <a:gridCol w="284211">
                  <a:extLst>
                    <a:ext uri="{9D8B030D-6E8A-4147-A177-3AD203B41FA5}">
                      <a16:colId xmlns:a16="http://schemas.microsoft.com/office/drawing/2014/main" val="2397909955"/>
                    </a:ext>
                  </a:extLst>
                </a:gridCol>
                <a:gridCol w="284211">
                  <a:extLst>
                    <a:ext uri="{9D8B030D-6E8A-4147-A177-3AD203B41FA5}">
                      <a16:colId xmlns:a16="http://schemas.microsoft.com/office/drawing/2014/main" val="463279503"/>
                    </a:ext>
                  </a:extLst>
                </a:gridCol>
                <a:gridCol w="284211">
                  <a:extLst>
                    <a:ext uri="{9D8B030D-6E8A-4147-A177-3AD203B41FA5}">
                      <a16:colId xmlns:a16="http://schemas.microsoft.com/office/drawing/2014/main" val="3919134959"/>
                    </a:ext>
                  </a:extLst>
                </a:gridCol>
                <a:gridCol w="284211">
                  <a:extLst>
                    <a:ext uri="{9D8B030D-6E8A-4147-A177-3AD203B41FA5}">
                      <a16:colId xmlns:a16="http://schemas.microsoft.com/office/drawing/2014/main" val="3936411879"/>
                    </a:ext>
                  </a:extLst>
                </a:gridCol>
                <a:gridCol w="284211">
                  <a:extLst>
                    <a:ext uri="{9D8B030D-6E8A-4147-A177-3AD203B41FA5}">
                      <a16:colId xmlns:a16="http://schemas.microsoft.com/office/drawing/2014/main" val="2624769454"/>
                    </a:ext>
                  </a:extLst>
                </a:gridCol>
                <a:gridCol w="284211">
                  <a:extLst>
                    <a:ext uri="{9D8B030D-6E8A-4147-A177-3AD203B41FA5}">
                      <a16:colId xmlns:a16="http://schemas.microsoft.com/office/drawing/2014/main" val="3285695042"/>
                    </a:ext>
                  </a:extLst>
                </a:gridCol>
                <a:gridCol w="284211">
                  <a:extLst>
                    <a:ext uri="{9D8B030D-6E8A-4147-A177-3AD203B41FA5}">
                      <a16:colId xmlns:a16="http://schemas.microsoft.com/office/drawing/2014/main" val="2405919959"/>
                    </a:ext>
                  </a:extLst>
                </a:gridCol>
                <a:gridCol w="284211">
                  <a:extLst>
                    <a:ext uri="{9D8B030D-6E8A-4147-A177-3AD203B41FA5}">
                      <a16:colId xmlns:a16="http://schemas.microsoft.com/office/drawing/2014/main" val="3271344408"/>
                    </a:ext>
                  </a:extLst>
                </a:gridCol>
                <a:gridCol w="284211">
                  <a:extLst>
                    <a:ext uri="{9D8B030D-6E8A-4147-A177-3AD203B41FA5}">
                      <a16:colId xmlns:a16="http://schemas.microsoft.com/office/drawing/2014/main" val="1594526634"/>
                    </a:ext>
                  </a:extLst>
                </a:gridCol>
                <a:gridCol w="284211">
                  <a:extLst>
                    <a:ext uri="{9D8B030D-6E8A-4147-A177-3AD203B41FA5}">
                      <a16:colId xmlns:a16="http://schemas.microsoft.com/office/drawing/2014/main" val="4133751742"/>
                    </a:ext>
                  </a:extLst>
                </a:gridCol>
                <a:gridCol w="284211">
                  <a:extLst>
                    <a:ext uri="{9D8B030D-6E8A-4147-A177-3AD203B41FA5}">
                      <a16:colId xmlns:a16="http://schemas.microsoft.com/office/drawing/2014/main" val="3983309364"/>
                    </a:ext>
                  </a:extLst>
                </a:gridCol>
                <a:gridCol w="284211">
                  <a:extLst>
                    <a:ext uri="{9D8B030D-6E8A-4147-A177-3AD203B41FA5}">
                      <a16:colId xmlns:a16="http://schemas.microsoft.com/office/drawing/2014/main" val="3426560312"/>
                    </a:ext>
                  </a:extLst>
                </a:gridCol>
                <a:gridCol w="284211">
                  <a:extLst>
                    <a:ext uri="{9D8B030D-6E8A-4147-A177-3AD203B41FA5}">
                      <a16:colId xmlns:a16="http://schemas.microsoft.com/office/drawing/2014/main" val="1751250196"/>
                    </a:ext>
                  </a:extLst>
                </a:gridCol>
                <a:gridCol w="284211">
                  <a:extLst>
                    <a:ext uri="{9D8B030D-6E8A-4147-A177-3AD203B41FA5}">
                      <a16:colId xmlns:a16="http://schemas.microsoft.com/office/drawing/2014/main" val="1935162894"/>
                    </a:ext>
                  </a:extLst>
                </a:gridCol>
              </a:tblGrid>
              <a:tr h="227368">
                <a:tc>
                  <a:txBody>
                    <a:bodyPr/>
                    <a:lstStyle/>
                    <a:p>
                      <a:pPr algn="ctr" fontAlgn="ctr"/>
                      <a:endParaRPr lang="zh-TW" alt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FF0000"/>
                      </a:solidFill>
                      <a:prstDash val="sysDash"/>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1837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Cow</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116447604"/>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90702250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Large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1394415192"/>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379829396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White</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365671091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Black</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93530818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Goat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10003685"/>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179309310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Frog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81196128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Small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extLst>
                  <a:ext uri="{0D108BD9-81ED-4DB2-BD59-A6C34878D82A}">
                    <a16:rowId xmlns:a16="http://schemas.microsoft.com/office/drawing/2014/main" val="219851889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extLst>
                  <a:ext uri="{0D108BD9-81ED-4DB2-BD59-A6C34878D82A}">
                    <a16:rowId xmlns:a16="http://schemas.microsoft.com/office/drawing/2014/main" val="1532583308"/>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B9CDE5"/>
                    </a:solidFill>
                  </a:tcPr>
                </a:tc>
                <a:extLst>
                  <a:ext uri="{0D108BD9-81ED-4DB2-BD59-A6C34878D82A}">
                    <a16:rowId xmlns:a16="http://schemas.microsoft.com/office/drawing/2014/main" val="404748714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416689308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Tuna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2701506430"/>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extLst>
                  <a:ext uri="{0D108BD9-81ED-4DB2-BD59-A6C34878D82A}">
                    <a16:rowId xmlns:a16="http://schemas.microsoft.com/office/drawing/2014/main" val="1361482253"/>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EF3F9"/>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0.3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DAEC"/>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extLst>
                  <a:ext uri="{0D108BD9-81ED-4DB2-BD59-A6C34878D82A}">
                    <a16:rowId xmlns:a16="http://schemas.microsoft.com/office/drawing/2014/main" val="2811450007"/>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F81BD"/>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39BCB"/>
                    </a:solidFill>
                  </a:tcPr>
                </a:tc>
                <a:extLst>
                  <a:ext uri="{0D108BD9-81ED-4DB2-BD59-A6C34878D82A}">
                    <a16:rowId xmlns:a16="http://schemas.microsoft.com/office/drawing/2014/main" val="1895151459"/>
                  </a:ext>
                </a:extLst>
              </a:tr>
              <a:tr h="227368">
                <a:tc>
                  <a:txBody>
                    <a:bodyPr/>
                    <a:lstStyle/>
                    <a:p>
                      <a:pPr algn="ctr" fontAlgn="ctr"/>
                      <a:r>
                        <a:rPr lang="en-US"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Green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0.2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2"/>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0.4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28575"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A7C0DE"/>
                    </a:solidFill>
                  </a:tcPr>
                </a:tc>
                <a:tc>
                  <a:txBody>
                    <a:bodyPr/>
                    <a:lstStyle/>
                    <a:p>
                      <a:pPr algn="ctr" fontAlgn="ctr"/>
                      <a:r>
                        <a:rPr lang="en-US" altLang="zh-TW" sz="7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96B4D8"/>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739BCB"/>
                    </a:solidFill>
                  </a:tcPr>
                </a:tc>
                <a:tc>
                  <a:txBody>
                    <a:bodyPr/>
                    <a:lstStyle/>
                    <a:p>
                      <a:pPr algn="ctr" fontAlgn="ctr"/>
                      <a:r>
                        <a:rPr lang="en-US" altLang="zh-TW" sz="7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 </a:t>
                      </a:r>
                    </a:p>
                  </a:txBody>
                  <a:tcPr marL="9525" marR="9525" marT="9525" marB="0" anchor="ctr">
                    <a:lnL w="12700" cap="flat" cmpd="sng" algn="ctr">
                      <a:no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noFill/>
                      <a:prstDash val="solid"/>
                      <a:round/>
                      <a:headEnd type="none" w="med" len="med"/>
                      <a:tailEnd type="none" w="med" len="med"/>
                    </a:lnT>
                    <a:lnB w="28575" cap="flat" cmpd="sng" algn="ctr">
                      <a:solidFill>
                        <a:srgbClr val="FF0000"/>
                      </a:solidFill>
                      <a:prstDash val="sysDash"/>
                      <a:round/>
                      <a:headEnd type="none" w="med" len="med"/>
                      <a:tailEnd type="none" w="med" len="med"/>
                    </a:lnB>
                    <a:solidFill>
                      <a:srgbClr val="4F81BD"/>
                    </a:solidFill>
                  </a:tcPr>
                </a:tc>
                <a:extLst>
                  <a:ext uri="{0D108BD9-81ED-4DB2-BD59-A6C34878D82A}">
                    <a16:rowId xmlns:a16="http://schemas.microsoft.com/office/drawing/2014/main" val="3219764870"/>
                  </a:ext>
                </a:extLst>
              </a:tr>
            </a:tbl>
          </a:graphicData>
        </a:graphic>
      </p:graphicFrame>
    </p:spTree>
    <p:extLst>
      <p:ext uri="{BB962C8B-B14F-4D97-AF65-F5344CB8AC3E}">
        <p14:creationId xmlns:p14="http://schemas.microsoft.com/office/powerpoint/2010/main" val="6200217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890331-8AB5-4589-80DE-5491675FB05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0" name="群組 9">
            <a:extLst>
              <a:ext uri="{FF2B5EF4-FFF2-40B4-BE49-F238E27FC236}">
                <a16:creationId xmlns:a16="http://schemas.microsoft.com/office/drawing/2014/main" id="{983641F5-3E3B-4C7C-BA36-F66778E2E1EA}"/>
              </a:ext>
            </a:extLst>
          </p:cNvPr>
          <p:cNvGrpSpPr/>
          <p:nvPr/>
        </p:nvGrpSpPr>
        <p:grpSpPr>
          <a:xfrm>
            <a:off x="-782198" y="446517"/>
            <a:ext cx="7200000" cy="5148164"/>
            <a:chOff x="754440" y="449918"/>
            <a:chExt cx="7200000" cy="5148164"/>
          </a:xfrm>
        </p:grpSpPr>
        <p:graphicFrame>
          <p:nvGraphicFramePr>
            <p:cNvPr id="7" name="圖表 6">
              <a:extLst>
                <a:ext uri="{FF2B5EF4-FFF2-40B4-BE49-F238E27FC236}">
                  <a16:creationId xmlns:a16="http://schemas.microsoft.com/office/drawing/2014/main" id="{B9BA5E61-E1A1-41FB-A622-F77F63F19FD8}"/>
                </a:ext>
              </a:extLst>
            </p:cNvPr>
            <p:cNvGraphicFramePr>
              <a:graphicFrameLocks/>
            </p:cNvGraphicFramePr>
            <p:nvPr>
              <p:extLst>
                <p:ext uri="{D42A27DB-BD31-4B8C-83A1-F6EECF244321}">
                  <p14:modId xmlns:p14="http://schemas.microsoft.com/office/powerpoint/2010/main" val="602131833"/>
                </p:ext>
              </p:extLst>
            </p:nvPr>
          </p:nvGraphicFramePr>
          <p:xfrm>
            <a:off x="754440" y="449918"/>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F25C772-2B0D-44BB-BF52-F2B58D188C2C}"/>
                </a:ext>
              </a:extLst>
            </p:cNvPr>
            <p:cNvGraphicFramePr>
              <a:graphicFrameLocks/>
            </p:cNvGraphicFramePr>
            <p:nvPr>
              <p:extLst>
                <p:ext uri="{D42A27DB-BD31-4B8C-83A1-F6EECF244321}">
                  <p14:modId xmlns:p14="http://schemas.microsoft.com/office/powerpoint/2010/main" val="2311743734"/>
                </p:ext>
              </p:extLst>
            </p:nvPr>
          </p:nvGraphicFramePr>
          <p:xfrm>
            <a:off x="754440" y="2070082"/>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86F86530-889A-4534-A623-9C62357A0585}"/>
                </a:ext>
              </a:extLst>
            </p:cNvPr>
            <p:cNvGraphicFramePr>
              <a:graphicFrameLocks/>
            </p:cNvGraphicFramePr>
            <p:nvPr>
              <p:extLst>
                <p:ext uri="{D42A27DB-BD31-4B8C-83A1-F6EECF244321}">
                  <p14:modId xmlns:p14="http://schemas.microsoft.com/office/powerpoint/2010/main" val="2422168304"/>
                </p:ext>
              </p:extLst>
            </p:nvPr>
          </p:nvGraphicFramePr>
          <p:xfrm>
            <a:off x="754440" y="3690082"/>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5" name="群組 24">
            <a:extLst>
              <a:ext uri="{FF2B5EF4-FFF2-40B4-BE49-F238E27FC236}">
                <a16:creationId xmlns:a16="http://schemas.microsoft.com/office/drawing/2014/main" id="{15DD7CA3-BEEB-4972-B0BA-A52B3F6A6780}"/>
              </a:ext>
            </a:extLst>
          </p:cNvPr>
          <p:cNvGrpSpPr/>
          <p:nvPr/>
        </p:nvGrpSpPr>
        <p:grpSpPr>
          <a:xfrm>
            <a:off x="5965263" y="597401"/>
            <a:ext cx="7200000" cy="5148000"/>
            <a:chOff x="6143063" y="1067301"/>
            <a:chExt cx="7200000" cy="5148000"/>
          </a:xfrm>
        </p:grpSpPr>
        <p:graphicFrame>
          <p:nvGraphicFramePr>
            <p:cNvPr id="20" name="圖表 19">
              <a:extLst>
                <a:ext uri="{FF2B5EF4-FFF2-40B4-BE49-F238E27FC236}">
                  <a16:creationId xmlns:a16="http://schemas.microsoft.com/office/drawing/2014/main" id="{7DCBE0E4-76B2-414F-95F5-2F295D273667}"/>
                </a:ext>
              </a:extLst>
            </p:cNvPr>
            <p:cNvGraphicFramePr>
              <a:graphicFrameLocks/>
            </p:cNvGraphicFramePr>
            <p:nvPr>
              <p:extLst>
                <p:ext uri="{D42A27DB-BD31-4B8C-83A1-F6EECF244321}">
                  <p14:modId xmlns:p14="http://schemas.microsoft.com/office/powerpoint/2010/main" val="569801053"/>
                </p:ext>
              </p:extLst>
            </p:nvPr>
          </p:nvGraphicFramePr>
          <p:xfrm>
            <a:off x="6143063" y="1067301"/>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圖表 20">
              <a:extLst>
                <a:ext uri="{FF2B5EF4-FFF2-40B4-BE49-F238E27FC236}">
                  <a16:creationId xmlns:a16="http://schemas.microsoft.com/office/drawing/2014/main" id="{D6A7FD04-E9DB-4101-8D3C-377E45112EFC}"/>
                </a:ext>
              </a:extLst>
            </p:cNvPr>
            <p:cNvGraphicFramePr>
              <a:graphicFrameLocks/>
            </p:cNvGraphicFramePr>
            <p:nvPr>
              <p:extLst>
                <p:ext uri="{D42A27DB-BD31-4B8C-83A1-F6EECF244321}">
                  <p14:modId xmlns:p14="http://schemas.microsoft.com/office/powerpoint/2010/main" val="2219214884"/>
                </p:ext>
              </p:extLst>
            </p:nvPr>
          </p:nvGraphicFramePr>
          <p:xfrm>
            <a:off x="6143063" y="2687301"/>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圖表 21">
              <a:extLst>
                <a:ext uri="{FF2B5EF4-FFF2-40B4-BE49-F238E27FC236}">
                  <a16:creationId xmlns:a16="http://schemas.microsoft.com/office/drawing/2014/main" id="{014A46A6-943E-4D5E-A94B-C2F5DB59DD38}"/>
                </a:ext>
              </a:extLst>
            </p:cNvPr>
            <p:cNvGraphicFramePr>
              <a:graphicFrameLocks/>
            </p:cNvGraphicFramePr>
            <p:nvPr>
              <p:extLst>
                <p:ext uri="{D42A27DB-BD31-4B8C-83A1-F6EECF244321}">
                  <p14:modId xmlns:p14="http://schemas.microsoft.com/office/powerpoint/2010/main" val="3364537549"/>
                </p:ext>
              </p:extLst>
            </p:nvPr>
          </p:nvGraphicFramePr>
          <p:xfrm>
            <a:off x="6143063" y="4307301"/>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2824997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F7E0322-5F05-45EE-8A4A-945E94172ABF}"/>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2" name="群組 1">
            <a:extLst>
              <a:ext uri="{FF2B5EF4-FFF2-40B4-BE49-F238E27FC236}">
                <a16:creationId xmlns:a16="http://schemas.microsoft.com/office/drawing/2014/main" id="{68B10D75-F270-4F90-968A-39170BCE4B9F}"/>
              </a:ext>
            </a:extLst>
          </p:cNvPr>
          <p:cNvGrpSpPr/>
          <p:nvPr/>
        </p:nvGrpSpPr>
        <p:grpSpPr>
          <a:xfrm>
            <a:off x="-1630083" y="0"/>
            <a:ext cx="7200000" cy="5148000"/>
            <a:chOff x="33617" y="0"/>
            <a:chExt cx="7200000" cy="5148000"/>
          </a:xfrm>
        </p:grpSpPr>
        <p:graphicFrame>
          <p:nvGraphicFramePr>
            <p:cNvPr id="12" name="圖表 11">
              <a:extLst>
                <a:ext uri="{FF2B5EF4-FFF2-40B4-BE49-F238E27FC236}">
                  <a16:creationId xmlns:a16="http://schemas.microsoft.com/office/drawing/2014/main" id="{7547CCA5-7481-4D9B-AAB2-47517CAE4AE0}"/>
                </a:ext>
              </a:extLst>
            </p:cNvPr>
            <p:cNvGraphicFramePr>
              <a:graphicFrameLocks/>
            </p:cNvGraphicFramePr>
            <p:nvPr>
              <p:extLst>
                <p:ext uri="{D42A27DB-BD31-4B8C-83A1-F6EECF244321}">
                  <p14:modId xmlns:p14="http://schemas.microsoft.com/office/powerpoint/2010/main" val="510785564"/>
                </p:ext>
              </p:extLst>
            </p:nvPr>
          </p:nvGraphicFramePr>
          <p:xfrm>
            <a:off x="33617" y="0"/>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766A494E-02CC-45BB-8C0B-1DF53A6644D8}"/>
                </a:ext>
              </a:extLst>
            </p:cNvPr>
            <p:cNvGraphicFramePr>
              <a:graphicFrameLocks/>
            </p:cNvGraphicFramePr>
            <p:nvPr>
              <p:extLst>
                <p:ext uri="{D42A27DB-BD31-4B8C-83A1-F6EECF244321}">
                  <p14:modId xmlns:p14="http://schemas.microsoft.com/office/powerpoint/2010/main" val="3166927053"/>
                </p:ext>
              </p:extLst>
            </p:nvPr>
          </p:nvGraphicFramePr>
          <p:xfrm>
            <a:off x="33617" y="162000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圖表 13">
              <a:extLst>
                <a:ext uri="{FF2B5EF4-FFF2-40B4-BE49-F238E27FC236}">
                  <a16:creationId xmlns:a16="http://schemas.microsoft.com/office/drawing/2014/main" id="{3A6219A3-8EB9-46BD-9F31-D3F19A65043E}"/>
                </a:ext>
              </a:extLst>
            </p:cNvPr>
            <p:cNvGraphicFramePr>
              <a:graphicFrameLocks/>
            </p:cNvGraphicFramePr>
            <p:nvPr>
              <p:extLst>
                <p:ext uri="{D42A27DB-BD31-4B8C-83A1-F6EECF244321}">
                  <p14:modId xmlns:p14="http://schemas.microsoft.com/office/powerpoint/2010/main" val="1522273393"/>
                </p:ext>
              </p:extLst>
            </p:nvPr>
          </p:nvGraphicFramePr>
          <p:xfrm>
            <a:off x="33617" y="3240000"/>
            <a:ext cx="7200000" cy="19080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群組 3">
            <a:extLst>
              <a:ext uri="{FF2B5EF4-FFF2-40B4-BE49-F238E27FC236}">
                <a16:creationId xmlns:a16="http://schemas.microsoft.com/office/drawing/2014/main" id="{2E4D74E0-5FE0-4DEF-9125-078F315D9607}"/>
              </a:ext>
            </a:extLst>
          </p:cNvPr>
          <p:cNvGrpSpPr/>
          <p:nvPr/>
        </p:nvGrpSpPr>
        <p:grpSpPr>
          <a:xfrm>
            <a:off x="5569917" y="90000"/>
            <a:ext cx="7200000" cy="5148000"/>
            <a:chOff x="5569917" y="90000"/>
            <a:chExt cx="7200000" cy="5148000"/>
          </a:xfrm>
        </p:grpSpPr>
        <p:graphicFrame>
          <p:nvGraphicFramePr>
            <p:cNvPr id="18" name="圖表 17">
              <a:extLst>
                <a:ext uri="{FF2B5EF4-FFF2-40B4-BE49-F238E27FC236}">
                  <a16:creationId xmlns:a16="http://schemas.microsoft.com/office/drawing/2014/main" id="{25CC1F83-6607-4C50-BCBE-BB0D1BD50111}"/>
                </a:ext>
              </a:extLst>
            </p:cNvPr>
            <p:cNvGraphicFramePr>
              <a:graphicFrameLocks/>
            </p:cNvGraphicFramePr>
            <p:nvPr>
              <p:extLst>
                <p:ext uri="{D42A27DB-BD31-4B8C-83A1-F6EECF244321}">
                  <p14:modId xmlns:p14="http://schemas.microsoft.com/office/powerpoint/2010/main" val="2905459827"/>
                </p:ext>
              </p:extLst>
            </p:nvPr>
          </p:nvGraphicFramePr>
          <p:xfrm>
            <a:off x="5569917" y="90000"/>
            <a:ext cx="7200000" cy="16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圖表 18">
              <a:extLst>
                <a:ext uri="{FF2B5EF4-FFF2-40B4-BE49-F238E27FC236}">
                  <a16:creationId xmlns:a16="http://schemas.microsoft.com/office/drawing/2014/main" id="{50AD975B-6406-411D-B2E1-EED0168F4920}"/>
                </a:ext>
              </a:extLst>
            </p:cNvPr>
            <p:cNvGraphicFramePr>
              <a:graphicFrameLocks/>
            </p:cNvGraphicFramePr>
            <p:nvPr>
              <p:extLst>
                <p:ext uri="{D42A27DB-BD31-4B8C-83A1-F6EECF244321}">
                  <p14:modId xmlns:p14="http://schemas.microsoft.com/office/powerpoint/2010/main" val="3075615616"/>
                </p:ext>
              </p:extLst>
            </p:nvPr>
          </p:nvGraphicFramePr>
          <p:xfrm>
            <a:off x="5569917" y="1710000"/>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圖表 19">
              <a:extLst>
                <a:ext uri="{FF2B5EF4-FFF2-40B4-BE49-F238E27FC236}">
                  <a16:creationId xmlns:a16="http://schemas.microsoft.com/office/drawing/2014/main" id="{A6533497-C984-4F76-9002-42231602DD5E}"/>
                </a:ext>
              </a:extLst>
            </p:cNvPr>
            <p:cNvGraphicFramePr>
              <a:graphicFrameLocks/>
            </p:cNvGraphicFramePr>
            <p:nvPr>
              <p:extLst>
                <p:ext uri="{D42A27DB-BD31-4B8C-83A1-F6EECF244321}">
                  <p14:modId xmlns:p14="http://schemas.microsoft.com/office/powerpoint/2010/main" val="3041813467"/>
                </p:ext>
              </p:extLst>
            </p:nvPr>
          </p:nvGraphicFramePr>
          <p:xfrm>
            <a:off x="5569917" y="3330000"/>
            <a:ext cx="7200000" cy="1908000"/>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3767008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989DDB6-77AD-4BA9-95B7-C446E8EF8730}"/>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7" name="圖表 6">
            <a:extLst>
              <a:ext uri="{FF2B5EF4-FFF2-40B4-BE49-F238E27FC236}">
                <a16:creationId xmlns:a16="http://schemas.microsoft.com/office/drawing/2014/main" id="{DAD92BAA-C2AA-4158-AA29-A98BF85921E2}"/>
              </a:ext>
            </a:extLst>
          </p:cNvPr>
          <p:cNvGraphicFramePr>
            <a:graphicFrameLocks/>
          </p:cNvGraphicFramePr>
          <p:nvPr>
            <p:extLst>
              <p:ext uri="{D42A27DB-BD31-4B8C-83A1-F6EECF244321}">
                <p14:modId xmlns:p14="http://schemas.microsoft.com/office/powerpoint/2010/main" val="484789164"/>
              </p:ext>
            </p:extLst>
          </p:nvPr>
        </p:nvGraphicFramePr>
        <p:xfrm>
          <a:off x="4992000" y="808759"/>
          <a:ext cx="7200000" cy="16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78ACC329-D0FC-4942-928D-7415A8242AF6}"/>
              </a:ext>
            </a:extLst>
          </p:cNvPr>
          <p:cNvGraphicFramePr>
            <a:graphicFrameLocks/>
          </p:cNvGraphicFramePr>
          <p:nvPr>
            <p:extLst>
              <p:ext uri="{D42A27DB-BD31-4B8C-83A1-F6EECF244321}">
                <p14:modId xmlns:p14="http://schemas.microsoft.com/office/powerpoint/2010/main" val="517038601"/>
              </p:ext>
            </p:extLst>
          </p:nvPr>
        </p:nvGraphicFramePr>
        <p:xfrm>
          <a:off x="4992000" y="2428759"/>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2C214351-A130-471A-81F0-7200C1608E62}"/>
              </a:ext>
            </a:extLst>
          </p:cNvPr>
          <p:cNvGraphicFramePr>
            <a:graphicFrameLocks/>
          </p:cNvGraphicFramePr>
          <p:nvPr>
            <p:extLst>
              <p:ext uri="{D42A27DB-BD31-4B8C-83A1-F6EECF244321}">
                <p14:modId xmlns:p14="http://schemas.microsoft.com/office/powerpoint/2010/main" val="2335232761"/>
              </p:ext>
            </p:extLst>
          </p:nvPr>
        </p:nvGraphicFramePr>
        <p:xfrm>
          <a:off x="4992000" y="4048759"/>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AA059CC2-A85E-4EFF-8367-742C72D54178}"/>
              </a:ext>
            </a:extLst>
          </p:cNvPr>
          <p:cNvGraphicFramePr>
            <a:graphicFrameLocks/>
          </p:cNvGraphicFramePr>
          <p:nvPr>
            <p:extLst>
              <p:ext uri="{D42A27DB-BD31-4B8C-83A1-F6EECF244321}">
                <p14:modId xmlns:p14="http://schemas.microsoft.com/office/powerpoint/2010/main" val="2616015770"/>
              </p:ext>
            </p:extLst>
          </p:nvPr>
        </p:nvGraphicFramePr>
        <p:xfrm>
          <a:off x="-190500" y="0"/>
          <a:ext cx="504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78289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CAEA62D3-5BB5-4EE6-AAB9-582C45D39B35}"/>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4" name="圖表 3">
            <a:extLst>
              <a:ext uri="{FF2B5EF4-FFF2-40B4-BE49-F238E27FC236}">
                <a16:creationId xmlns:a16="http://schemas.microsoft.com/office/drawing/2014/main" id="{B55BEFD8-1CE6-46DD-8077-E355FCB86C07}"/>
              </a:ext>
            </a:extLst>
          </p:cNvPr>
          <p:cNvGraphicFramePr>
            <a:graphicFrameLocks/>
          </p:cNvGraphicFramePr>
          <p:nvPr>
            <p:extLst>
              <p:ext uri="{D42A27DB-BD31-4B8C-83A1-F6EECF244321}">
                <p14:modId xmlns:p14="http://schemas.microsoft.com/office/powerpoint/2010/main" val="460446020"/>
              </p:ext>
            </p:extLst>
          </p:nvPr>
        </p:nvGraphicFramePr>
        <p:xfrm>
          <a:off x="-1612222" y="1936525"/>
          <a:ext cx="7200000" cy="18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圖表 4">
            <a:extLst>
              <a:ext uri="{FF2B5EF4-FFF2-40B4-BE49-F238E27FC236}">
                <a16:creationId xmlns:a16="http://schemas.microsoft.com/office/drawing/2014/main" id="{B6F16CAC-29EA-4B76-A023-393FD56BD0E5}"/>
              </a:ext>
            </a:extLst>
          </p:cNvPr>
          <p:cNvGraphicFramePr>
            <a:graphicFrameLocks/>
          </p:cNvGraphicFramePr>
          <p:nvPr>
            <p:extLst>
              <p:ext uri="{D42A27DB-BD31-4B8C-83A1-F6EECF244321}">
                <p14:modId xmlns:p14="http://schemas.microsoft.com/office/powerpoint/2010/main" val="3772995043"/>
              </p:ext>
            </p:extLst>
          </p:nvPr>
        </p:nvGraphicFramePr>
        <p:xfrm>
          <a:off x="-1612222" y="136525"/>
          <a:ext cx="7200000" cy="18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圖片 5">
            <a:extLst>
              <a:ext uri="{FF2B5EF4-FFF2-40B4-BE49-F238E27FC236}">
                <a16:creationId xmlns:a16="http://schemas.microsoft.com/office/drawing/2014/main" id="{B5BB170B-CB70-4635-9F1F-D7AA9BE177FE}"/>
              </a:ext>
            </a:extLst>
          </p:cNvPr>
          <p:cNvPicPr>
            <a:picLocks noChangeAspect="1"/>
          </p:cNvPicPr>
          <p:nvPr/>
        </p:nvPicPr>
        <p:blipFill>
          <a:blip r:embed="rId4"/>
          <a:stretch>
            <a:fillRect/>
          </a:stretch>
        </p:blipFill>
        <p:spPr>
          <a:xfrm>
            <a:off x="6015314" y="4137412"/>
            <a:ext cx="4511513" cy="3581013"/>
          </a:xfrm>
          <a:prstGeom prst="rect">
            <a:avLst/>
          </a:prstGeom>
        </p:spPr>
      </p:pic>
      <p:graphicFrame>
        <p:nvGraphicFramePr>
          <p:cNvPr id="7" name="圖表 6">
            <a:extLst>
              <a:ext uri="{FF2B5EF4-FFF2-40B4-BE49-F238E27FC236}">
                <a16:creationId xmlns:a16="http://schemas.microsoft.com/office/drawing/2014/main" id="{F5D4A4EE-B7A6-44EE-88FA-FBD655BD54E1}"/>
              </a:ext>
            </a:extLst>
          </p:cNvPr>
          <p:cNvGraphicFramePr>
            <a:graphicFrameLocks/>
          </p:cNvGraphicFramePr>
          <p:nvPr>
            <p:extLst>
              <p:ext uri="{D42A27DB-BD31-4B8C-83A1-F6EECF244321}">
                <p14:modId xmlns:p14="http://schemas.microsoft.com/office/powerpoint/2010/main" val="2730252133"/>
              </p:ext>
            </p:extLst>
          </p:nvPr>
        </p:nvGraphicFramePr>
        <p:xfrm>
          <a:off x="641939" y="3736525"/>
          <a:ext cx="5040000" cy="36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a:extLst>
              <a:ext uri="{FF2B5EF4-FFF2-40B4-BE49-F238E27FC236}">
                <a16:creationId xmlns:a16="http://schemas.microsoft.com/office/drawing/2014/main" id="{4E90625A-DFE4-4677-B702-B0A129D775C6}"/>
              </a:ext>
            </a:extLst>
          </p:cNvPr>
          <p:cNvGraphicFramePr>
            <a:graphicFrameLocks/>
          </p:cNvGraphicFramePr>
          <p:nvPr>
            <p:extLst>
              <p:ext uri="{D42A27DB-BD31-4B8C-83A1-F6EECF244321}">
                <p14:modId xmlns:p14="http://schemas.microsoft.com/office/powerpoint/2010/main" val="1169002699"/>
              </p:ext>
            </p:extLst>
          </p:nvPr>
        </p:nvGraphicFramePr>
        <p:xfrm>
          <a:off x="5658615" y="-1123475"/>
          <a:ext cx="7200000" cy="16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a:extLst>
              <a:ext uri="{FF2B5EF4-FFF2-40B4-BE49-F238E27FC236}">
                <a16:creationId xmlns:a16="http://schemas.microsoft.com/office/drawing/2014/main" id="{D9766E46-C644-40AA-A248-8A78EFD8644B}"/>
              </a:ext>
            </a:extLst>
          </p:cNvPr>
          <p:cNvGraphicFramePr>
            <a:graphicFrameLocks/>
          </p:cNvGraphicFramePr>
          <p:nvPr>
            <p:extLst>
              <p:ext uri="{D42A27DB-BD31-4B8C-83A1-F6EECF244321}">
                <p14:modId xmlns:p14="http://schemas.microsoft.com/office/powerpoint/2010/main" val="1589251241"/>
              </p:ext>
            </p:extLst>
          </p:nvPr>
        </p:nvGraphicFramePr>
        <p:xfrm>
          <a:off x="5658615" y="496525"/>
          <a:ext cx="7200000" cy="16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圖表 12">
            <a:extLst>
              <a:ext uri="{FF2B5EF4-FFF2-40B4-BE49-F238E27FC236}">
                <a16:creationId xmlns:a16="http://schemas.microsoft.com/office/drawing/2014/main" id="{D83169AA-37AB-498F-89E2-4C9A19F900EA}"/>
              </a:ext>
            </a:extLst>
          </p:cNvPr>
          <p:cNvGraphicFramePr>
            <a:graphicFrameLocks/>
          </p:cNvGraphicFramePr>
          <p:nvPr>
            <p:extLst>
              <p:ext uri="{D42A27DB-BD31-4B8C-83A1-F6EECF244321}">
                <p14:modId xmlns:p14="http://schemas.microsoft.com/office/powerpoint/2010/main" val="4114173425"/>
              </p:ext>
            </p:extLst>
          </p:nvPr>
        </p:nvGraphicFramePr>
        <p:xfrm>
          <a:off x="5658615" y="2116525"/>
          <a:ext cx="7200000" cy="1908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210219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DF4AA6B2-2B64-4085-BA57-82E021CAFB18}"/>
              </a:ext>
            </a:extLst>
          </p:cNvPr>
          <p:cNvSpPr>
            <a:spLocks noGrp="1"/>
          </p:cNvSpPr>
          <p:nvPr>
            <p:ph type="ftr" sz="quarter" idx="11"/>
          </p:nvPr>
        </p:nvSpPr>
        <p:spPr>
          <a:xfrm>
            <a:off x="-618672" y="4438650"/>
            <a:ext cx="7170063" cy="365125"/>
          </a:xfrm>
        </p:spPr>
        <p:txBody>
          <a:bodyPr/>
          <a:lstStyle/>
          <a:p>
            <a:r>
              <a:rPr lang="en-US" altLang="zh-TW"/>
              <a:t>Institute of Industrial Engineering, NTU |  Yun-Hao Yang | 2023</a:t>
            </a:r>
            <a:endParaRPr lang="en-US" altLang="zh-TW" dirty="0"/>
          </a:p>
        </p:txBody>
      </p:sp>
      <p:graphicFrame>
        <p:nvGraphicFramePr>
          <p:cNvPr id="5" name="表格 4">
            <a:extLst>
              <a:ext uri="{FF2B5EF4-FFF2-40B4-BE49-F238E27FC236}">
                <a16:creationId xmlns:a16="http://schemas.microsoft.com/office/drawing/2014/main" id="{CDDFD055-6C57-4F24-8CE0-D7FB0CC9FF11}"/>
              </a:ext>
            </a:extLst>
          </p:cNvPr>
          <p:cNvGraphicFramePr>
            <a:graphicFrameLocks noGrp="1"/>
          </p:cNvGraphicFramePr>
          <p:nvPr>
            <p:extLst>
              <p:ext uri="{D42A27DB-BD31-4B8C-83A1-F6EECF244321}">
                <p14:modId xmlns:p14="http://schemas.microsoft.com/office/powerpoint/2010/main" val="341847273"/>
              </p:ext>
            </p:extLst>
          </p:nvPr>
        </p:nvGraphicFramePr>
        <p:xfrm>
          <a:off x="-648610" y="2105819"/>
          <a:ext cx="7200001" cy="2133600"/>
        </p:xfrm>
        <a:graphic>
          <a:graphicData uri="http://schemas.openxmlformats.org/drawingml/2006/table">
            <a:tbl>
              <a:tblPr firstRow="1" bandRow="1">
                <a:tableStyleId>{5C22544A-7EE6-4342-B048-85BDC9FD1C3A}</a:tableStyleId>
              </a:tblPr>
              <a:tblGrid>
                <a:gridCol w="994913">
                  <a:extLst>
                    <a:ext uri="{9D8B030D-6E8A-4147-A177-3AD203B41FA5}">
                      <a16:colId xmlns:a16="http://schemas.microsoft.com/office/drawing/2014/main" val="181069159"/>
                    </a:ext>
                  </a:extLst>
                </a:gridCol>
                <a:gridCol w="775636">
                  <a:extLst>
                    <a:ext uri="{9D8B030D-6E8A-4147-A177-3AD203B41FA5}">
                      <a16:colId xmlns:a16="http://schemas.microsoft.com/office/drawing/2014/main" val="457170304"/>
                    </a:ext>
                  </a:extLst>
                </a:gridCol>
                <a:gridCol w="775636">
                  <a:extLst>
                    <a:ext uri="{9D8B030D-6E8A-4147-A177-3AD203B41FA5}">
                      <a16:colId xmlns:a16="http://schemas.microsoft.com/office/drawing/2014/main" val="3760124952"/>
                    </a:ext>
                  </a:extLst>
                </a:gridCol>
                <a:gridCol w="775636">
                  <a:extLst>
                    <a:ext uri="{9D8B030D-6E8A-4147-A177-3AD203B41FA5}">
                      <a16:colId xmlns:a16="http://schemas.microsoft.com/office/drawing/2014/main" val="2152338233"/>
                    </a:ext>
                  </a:extLst>
                </a:gridCol>
                <a:gridCol w="775636">
                  <a:extLst>
                    <a:ext uri="{9D8B030D-6E8A-4147-A177-3AD203B41FA5}">
                      <a16:colId xmlns:a16="http://schemas.microsoft.com/office/drawing/2014/main" val="169932598"/>
                    </a:ext>
                  </a:extLst>
                </a:gridCol>
                <a:gridCol w="775636">
                  <a:extLst>
                    <a:ext uri="{9D8B030D-6E8A-4147-A177-3AD203B41FA5}">
                      <a16:colId xmlns:a16="http://schemas.microsoft.com/office/drawing/2014/main" val="310064030"/>
                    </a:ext>
                  </a:extLst>
                </a:gridCol>
                <a:gridCol w="775636">
                  <a:extLst>
                    <a:ext uri="{9D8B030D-6E8A-4147-A177-3AD203B41FA5}">
                      <a16:colId xmlns:a16="http://schemas.microsoft.com/office/drawing/2014/main" val="2061337659"/>
                    </a:ext>
                  </a:extLst>
                </a:gridCol>
                <a:gridCol w="775636">
                  <a:extLst>
                    <a:ext uri="{9D8B030D-6E8A-4147-A177-3AD203B41FA5}">
                      <a16:colId xmlns:a16="http://schemas.microsoft.com/office/drawing/2014/main" val="3763400452"/>
                    </a:ext>
                  </a:extLst>
                </a:gridCol>
                <a:gridCol w="775636">
                  <a:extLst>
                    <a:ext uri="{9D8B030D-6E8A-4147-A177-3AD203B41FA5}">
                      <a16:colId xmlns:a16="http://schemas.microsoft.com/office/drawing/2014/main" val="2147063521"/>
                    </a:ext>
                  </a:extLst>
                </a:gridCol>
              </a:tblGrid>
              <a:tr h="296402">
                <a:tc rowSpan="2">
                  <a:txBody>
                    <a:bodyPr/>
                    <a:lstStyle/>
                    <a:p>
                      <a:pPr marL="0" algn="ctr" defTabSz="914400" rtl="0" eaLnBrk="1" latinLnBrk="0" hangingPunct="1"/>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Sequenced Column Group</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hMerge="1">
                  <a:txBody>
                    <a:bodyPr/>
                    <a:lstStyle/>
                    <a:p>
                      <a:pPr algn="ctr"/>
                      <a:endParaRPr lang="zh-TW" altLang="en-US" sz="1400" dirty="0"/>
                    </a:p>
                  </a:txBody>
                  <a:tcPr anchor="ct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BCD</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algn="ctr" defTabSz="914400" rtl="0" eaLnBrk="1" latinLnBrk="0" hangingPunct="1"/>
                      <a:r>
                        <a:rPr lang="en-US" altLang="zh-TW" sz="1400" b="1" kern="1200" dirty="0">
                          <a:solidFill>
                            <a:sysClr val="windowText" lastClr="000000"/>
                          </a:solidFill>
                          <a:latin typeface="Times New Roman" panose="02020603050405020304" pitchFamily="18" charset="0"/>
                          <a:ea typeface="+mn-ea"/>
                          <a:cs typeface="Times New Roman" panose="02020603050405020304" pitchFamily="18" charset="0"/>
                        </a:rPr>
                        <a:t>Type</a:t>
                      </a:r>
                      <a:endParaRPr lang="zh-TW" altLang="en-US" sz="1400" b="1"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507755"/>
                  </a:ext>
                </a:extLst>
              </a:tr>
              <a:tr h="296402">
                <a:tc vMerge="1">
                  <a:txBody>
                    <a:bodyPr/>
                    <a:lstStyle/>
                    <a:p>
                      <a:endParaRPr lang="zh-TW" altLang="en-US"/>
                    </a:p>
                  </a:txBody>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Blue</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Tuna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Tiny </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Toad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Green</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Cod</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zh-TW" altLang="en-US" sz="14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36852"/>
                  </a:ext>
                </a:extLst>
              </a:tr>
              <a:tr h="296402">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312825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2</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36</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Good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3612249"/>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3</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769270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Sample 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0</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14</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1400" kern="1200" dirty="0">
                          <a:solidFill>
                            <a:schemeClr val="dk1"/>
                          </a:solidFill>
                          <a:latin typeface="Times New Roman" panose="02020603050405020304" pitchFamily="18" charset="0"/>
                          <a:ea typeface="+mn-ea"/>
                          <a:cs typeface="Times New Roman" panose="02020603050405020304" pitchFamily="18" charset="0"/>
                        </a:rPr>
                        <a:t>Bad</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1349367"/>
                  </a:ext>
                </a:extLst>
              </a:tr>
              <a:tr h="2964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0338086"/>
                  </a:ext>
                </a:extLst>
              </a:tr>
            </a:tbl>
          </a:graphicData>
        </a:graphic>
      </p:graphicFrame>
      <p:graphicFrame>
        <p:nvGraphicFramePr>
          <p:cNvPr id="6" name="圖表 5">
            <a:extLst>
              <a:ext uri="{FF2B5EF4-FFF2-40B4-BE49-F238E27FC236}">
                <a16:creationId xmlns:a16="http://schemas.microsoft.com/office/drawing/2014/main" id="{08C97203-696E-4911-A581-D267C05F54A8}"/>
              </a:ext>
            </a:extLst>
          </p:cNvPr>
          <p:cNvGraphicFramePr>
            <a:graphicFrameLocks/>
          </p:cNvGraphicFramePr>
          <p:nvPr>
            <p:extLst>
              <p:ext uri="{D42A27DB-BD31-4B8C-83A1-F6EECF244321}">
                <p14:modId xmlns:p14="http://schemas.microsoft.com/office/powerpoint/2010/main" val="2407341195"/>
              </p:ext>
            </p:extLst>
          </p:nvPr>
        </p:nvGraphicFramePr>
        <p:xfrm>
          <a:off x="-648609" y="197819"/>
          <a:ext cx="72000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圖表 21">
            <a:extLst>
              <a:ext uri="{FF2B5EF4-FFF2-40B4-BE49-F238E27FC236}">
                <a16:creationId xmlns:a16="http://schemas.microsoft.com/office/drawing/2014/main" id="{6300C633-B593-4B0A-8B73-559284FAEB5B}"/>
              </a:ext>
            </a:extLst>
          </p:cNvPr>
          <p:cNvGraphicFramePr>
            <a:graphicFrameLocks/>
          </p:cNvGraphicFramePr>
          <p:nvPr>
            <p:extLst>
              <p:ext uri="{D42A27DB-BD31-4B8C-83A1-F6EECF244321}">
                <p14:modId xmlns:p14="http://schemas.microsoft.com/office/powerpoint/2010/main" val="2501987063"/>
              </p:ext>
            </p:extLst>
          </p:nvPr>
        </p:nvGraphicFramePr>
        <p:xfrm>
          <a:off x="7001334" y="0"/>
          <a:ext cx="7200000" cy="16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0CA7EF35-47E1-4FAB-B54E-AC3DC29BAC3B}"/>
              </a:ext>
            </a:extLst>
          </p:cNvPr>
          <p:cNvGraphicFramePr>
            <a:graphicFrameLocks/>
          </p:cNvGraphicFramePr>
          <p:nvPr>
            <p:extLst>
              <p:ext uri="{D42A27DB-BD31-4B8C-83A1-F6EECF244321}">
                <p14:modId xmlns:p14="http://schemas.microsoft.com/office/powerpoint/2010/main" val="4274534307"/>
              </p:ext>
            </p:extLst>
          </p:nvPr>
        </p:nvGraphicFramePr>
        <p:xfrm>
          <a:off x="7001334" y="1607441"/>
          <a:ext cx="7200000" cy="19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圖表 11">
            <a:extLst>
              <a:ext uri="{FF2B5EF4-FFF2-40B4-BE49-F238E27FC236}">
                <a16:creationId xmlns:a16="http://schemas.microsoft.com/office/drawing/2014/main" id="{20887C70-9CDE-4378-8B97-CA4842D8D5C1}"/>
              </a:ext>
            </a:extLst>
          </p:cNvPr>
          <p:cNvGraphicFramePr>
            <a:graphicFrameLocks/>
          </p:cNvGraphicFramePr>
          <p:nvPr>
            <p:extLst>
              <p:ext uri="{D42A27DB-BD31-4B8C-83A1-F6EECF244321}">
                <p14:modId xmlns:p14="http://schemas.microsoft.com/office/powerpoint/2010/main" val="655976844"/>
              </p:ext>
            </p:extLst>
          </p:nvPr>
        </p:nvGraphicFramePr>
        <p:xfrm>
          <a:off x="6279360" y="5832182"/>
          <a:ext cx="72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圖表 12">
            <a:extLst>
              <a:ext uri="{FF2B5EF4-FFF2-40B4-BE49-F238E27FC236}">
                <a16:creationId xmlns:a16="http://schemas.microsoft.com/office/drawing/2014/main" id="{A1339DD7-E65B-45CB-A475-FA38D89C5712}"/>
              </a:ext>
            </a:extLst>
          </p:cNvPr>
          <p:cNvGraphicFramePr>
            <a:graphicFrameLocks/>
          </p:cNvGraphicFramePr>
          <p:nvPr>
            <p:extLst>
              <p:ext uri="{D42A27DB-BD31-4B8C-83A1-F6EECF244321}">
                <p14:modId xmlns:p14="http://schemas.microsoft.com/office/powerpoint/2010/main" val="2430020709"/>
              </p:ext>
            </p:extLst>
          </p:nvPr>
        </p:nvGraphicFramePr>
        <p:xfrm>
          <a:off x="6279360" y="3672182"/>
          <a:ext cx="7200000" cy="216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013454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47D8E709-627B-4E73-924A-1A074B6A35DE}"/>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5" name="群組 14">
            <a:extLst>
              <a:ext uri="{FF2B5EF4-FFF2-40B4-BE49-F238E27FC236}">
                <a16:creationId xmlns:a16="http://schemas.microsoft.com/office/drawing/2014/main" id="{A293E2A1-BADF-4790-AE21-CB5C74DEA15E}"/>
              </a:ext>
            </a:extLst>
          </p:cNvPr>
          <p:cNvGrpSpPr/>
          <p:nvPr/>
        </p:nvGrpSpPr>
        <p:grpSpPr>
          <a:xfrm>
            <a:off x="552092" y="225695"/>
            <a:ext cx="4664404" cy="2352196"/>
            <a:chOff x="416441" y="1006475"/>
            <a:chExt cx="10879530" cy="5486400"/>
          </a:xfrm>
        </p:grpSpPr>
        <p:grpSp>
          <p:nvGrpSpPr>
            <p:cNvPr id="7" name="群組 6">
              <a:extLst>
                <a:ext uri="{FF2B5EF4-FFF2-40B4-BE49-F238E27FC236}">
                  <a16:creationId xmlns:a16="http://schemas.microsoft.com/office/drawing/2014/main" id="{BA877436-9ED9-4772-B4BF-78134D07DFC7}"/>
                </a:ext>
              </a:extLst>
            </p:cNvPr>
            <p:cNvGrpSpPr/>
            <p:nvPr/>
          </p:nvGrpSpPr>
          <p:grpSpPr>
            <a:xfrm>
              <a:off x="5910213" y="1006475"/>
              <a:ext cx="5385758" cy="5349875"/>
              <a:chOff x="3615585" y="293298"/>
              <a:chExt cx="7421011" cy="6564702"/>
            </a:xfrm>
          </p:grpSpPr>
          <p:pic>
            <p:nvPicPr>
              <p:cNvPr id="5" name="圖片 4">
                <a:extLst>
                  <a:ext uri="{FF2B5EF4-FFF2-40B4-BE49-F238E27FC236}">
                    <a16:creationId xmlns:a16="http://schemas.microsoft.com/office/drawing/2014/main" id="{68D65F49-2E6D-4A09-A7DF-A484F4E383DB}"/>
                  </a:ext>
                </a:extLst>
              </p:cNvPr>
              <p:cNvPicPr>
                <a:picLocks noChangeAspect="1"/>
              </p:cNvPicPr>
              <p:nvPr/>
            </p:nvPicPr>
            <p:blipFill>
              <a:blip r:embed="rId2"/>
              <a:stretch>
                <a:fillRect/>
              </a:stretch>
            </p:blipFill>
            <p:spPr>
              <a:xfrm>
                <a:off x="3615585" y="303885"/>
                <a:ext cx="7421011" cy="6554115"/>
              </a:xfrm>
              <a:prstGeom prst="rect">
                <a:avLst/>
              </a:prstGeom>
            </p:spPr>
          </p:pic>
          <p:sp>
            <p:nvSpPr>
              <p:cNvPr id="6" name="矩形 5">
                <a:extLst>
                  <a:ext uri="{FF2B5EF4-FFF2-40B4-BE49-F238E27FC236}">
                    <a16:creationId xmlns:a16="http://schemas.microsoft.com/office/drawing/2014/main" id="{03EFB36E-18F9-44AF-902A-FD1089687776}"/>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3CC06E1-57F1-4AA1-9A7E-14FC82FF197B}"/>
                </a:ext>
              </a:extLst>
            </p:cNvPr>
            <p:cNvGrpSpPr/>
            <p:nvPr/>
          </p:nvGrpSpPr>
          <p:grpSpPr>
            <a:xfrm>
              <a:off x="524455" y="1006475"/>
              <a:ext cx="5385758" cy="5486400"/>
              <a:chOff x="609600" y="1371600"/>
              <a:chExt cx="5385758" cy="5486400"/>
            </a:xfrm>
          </p:grpSpPr>
          <p:pic>
            <p:nvPicPr>
              <p:cNvPr id="4" name="圖片 3">
                <a:extLst>
                  <a:ext uri="{FF2B5EF4-FFF2-40B4-BE49-F238E27FC236}">
                    <a16:creationId xmlns:a16="http://schemas.microsoft.com/office/drawing/2014/main" id="{FF979B5D-FB17-4750-B086-C95F127CA5C9}"/>
                  </a:ext>
                </a:extLst>
              </p:cNvPr>
              <p:cNvPicPr>
                <a:picLocks/>
              </p:cNvPicPr>
              <p:nvPr/>
            </p:nvPicPr>
            <p:blipFill rotWithShape="1">
              <a:blip r:embed="rId3"/>
              <a:srcRect r="50917"/>
              <a:stretch/>
            </p:blipFill>
            <p:spPr>
              <a:xfrm>
                <a:off x="609600" y="1371600"/>
                <a:ext cx="5385758" cy="5486400"/>
              </a:xfrm>
              <a:prstGeom prst="rect">
                <a:avLst/>
              </a:prstGeom>
            </p:spPr>
          </p:pic>
          <p:sp>
            <p:nvSpPr>
              <p:cNvPr id="8" name="矩形 7">
                <a:extLst>
                  <a:ext uri="{FF2B5EF4-FFF2-40B4-BE49-F238E27FC236}">
                    <a16:creationId xmlns:a16="http://schemas.microsoft.com/office/drawing/2014/main" id="{62734AA8-BB1A-4440-B0A2-902AB63C6B45}"/>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498F6FD-B45D-4782-A936-F4EA3A5025C5}"/>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0BD7BBC-2963-4B8A-B32E-FC9C4933CAAE}"/>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3FE509D1-CA61-4939-9EB9-39E0F94F2B3D}"/>
                </a:ext>
              </a:extLst>
            </p:cNvPr>
            <p:cNvGrpSpPr/>
            <p:nvPr/>
          </p:nvGrpSpPr>
          <p:grpSpPr>
            <a:xfrm>
              <a:off x="416441" y="1015102"/>
              <a:ext cx="10242920" cy="5341247"/>
              <a:chOff x="-3312696" y="116878"/>
              <a:chExt cx="12568839" cy="6554115"/>
            </a:xfrm>
          </p:grpSpPr>
          <p:pic>
            <p:nvPicPr>
              <p:cNvPr id="13" name="圖片 12">
                <a:extLst>
                  <a:ext uri="{FF2B5EF4-FFF2-40B4-BE49-F238E27FC236}">
                    <a16:creationId xmlns:a16="http://schemas.microsoft.com/office/drawing/2014/main" id="{28E8AD54-7EC8-487B-95CF-6388EA6CC2E5}"/>
                  </a:ext>
                </a:extLst>
              </p:cNvPr>
              <p:cNvPicPr>
                <a:picLocks noChangeAspect="1"/>
              </p:cNvPicPr>
              <p:nvPr/>
            </p:nvPicPr>
            <p:blipFill rotWithShape="1">
              <a:blip r:embed="rId2"/>
              <a:srcRect r="96428"/>
              <a:stretch/>
            </p:blipFill>
            <p:spPr>
              <a:xfrm>
                <a:off x="-3312696" y="116878"/>
                <a:ext cx="265081" cy="6554115"/>
              </a:xfrm>
              <a:prstGeom prst="rect">
                <a:avLst/>
              </a:prstGeom>
            </p:spPr>
          </p:pic>
          <p:sp>
            <p:nvSpPr>
              <p:cNvPr id="14" name="矩形 13">
                <a:extLst>
                  <a:ext uri="{FF2B5EF4-FFF2-40B4-BE49-F238E27FC236}">
                    <a16:creationId xmlns:a16="http://schemas.microsoft.com/office/drawing/2014/main" id="{0781BC0D-5B4F-4ED7-9EE3-2520AB0045C3}"/>
                  </a:ext>
                </a:extLst>
              </p:cNvPr>
              <p:cNvSpPr/>
              <p:nvPr/>
            </p:nvSpPr>
            <p:spPr>
              <a:xfrm>
                <a:off x="5840083" y="293298"/>
                <a:ext cx="3416060" cy="146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aphicFrame>
        <p:nvGraphicFramePr>
          <p:cNvPr id="17" name="表格 16">
            <a:extLst>
              <a:ext uri="{FF2B5EF4-FFF2-40B4-BE49-F238E27FC236}">
                <a16:creationId xmlns:a16="http://schemas.microsoft.com/office/drawing/2014/main" id="{2AABF454-6020-4B97-BD3F-DC2F6579BCC7}"/>
              </a:ext>
            </a:extLst>
          </p:cNvPr>
          <p:cNvGraphicFramePr>
            <a:graphicFrameLocks noGrp="1"/>
          </p:cNvGraphicFramePr>
          <p:nvPr>
            <p:extLst>
              <p:ext uri="{D42A27DB-BD31-4B8C-83A1-F6EECF244321}">
                <p14:modId xmlns:p14="http://schemas.microsoft.com/office/powerpoint/2010/main" val="550957543"/>
              </p:ext>
            </p:extLst>
          </p:nvPr>
        </p:nvGraphicFramePr>
        <p:xfrm>
          <a:off x="5949179" y="590490"/>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1483743">
                  <a:extLst>
                    <a:ext uri="{9D8B030D-6E8A-4147-A177-3AD203B41FA5}">
                      <a16:colId xmlns:a16="http://schemas.microsoft.com/office/drawing/2014/main" val="3241235375"/>
                    </a:ext>
                  </a:extLst>
                </a:gridCol>
                <a:gridCol w="1483743">
                  <a:extLst>
                    <a:ext uri="{9D8B030D-6E8A-4147-A177-3AD203B41FA5}">
                      <a16:colId xmlns:a16="http://schemas.microsoft.com/office/drawing/2014/main" val="4006708059"/>
                    </a:ext>
                  </a:extLst>
                </a:gridCol>
                <a:gridCol w="1483743">
                  <a:extLst>
                    <a:ext uri="{9D8B030D-6E8A-4147-A177-3AD203B41FA5}">
                      <a16:colId xmlns:a16="http://schemas.microsoft.com/office/drawing/2014/main" val="257053182"/>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Y</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x.9</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x.4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y.8</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z.1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aphicFrame>
        <p:nvGraphicFramePr>
          <p:cNvPr id="18" name="表格 17">
            <a:extLst>
              <a:ext uri="{FF2B5EF4-FFF2-40B4-BE49-F238E27FC236}">
                <a16:creationId xmlns:a16="http://schemas.microsoft.com/office/drawing/2014/main" id="{58D6448E-ACF3-4CF0-A822-8D2440D8058E}"/>
              </a:ext>
            </a:extLst>
          </p:cNvPr>
          <p:cNvGraphicFramePr>
            <a:graphicFrameLocks noGrp="1"/>
          </p:cNvGraphicFramePr>
          <p:nvPr>
            <p:extLst>
              <p:ext uri="{D42A27DB-BD31-4B8C-83A1-F6EECF244321}">
                <p14:modId xmlns:p14="http://schemas.microsoft.com/office/powerpoint/2010/main" val="2537340907"/>
              </p:ext>
            </p:extLst>
          </p:nvPr>
        </p:nvGraphicFramePr>
        <p:xfrm>
          <a:off x="5949179" y="3811283"/>
          <a:ext cx="5575710" cy="3046717"/>
        </p:xfrm>
        <a:graphic>
          <a:graphicData uri="http://schemas.openxmlformats.org/drawingml/2006/table">
            <a:tbl>
              <a:tblPr firstRow="1" bandRow="1">
                <a:tableStyleId>{5C22544A-7EE6-4342-B048-85BDC9FD1C3A}</a:tableStyleId>
              </a:tblPr>
              <a:tblGrid>
                <a:gridCol w="1124481">
                  <a:extLst>
                    <a:ext uri="{9D8B030D-6E8A-4147-A177-3AD203B41FA5}">
                      <a16:colId xmlns:a16="http://schemas.microsoft.com/office/drawing/2014/main" val="2333138662"/>
                    </a:ext>
                  </a:extLst>
                </a:gridCol>
                <a:gridCol w="494581">
                  <a:extLst>
                    <a:ext uri="{9D8B030D-6E8A-4147-A177-3AD203B41FA5}">
                      <a16:colId xmlns:a16="http://schemas.microsoft.com/office/drawing/2014/main" val="3241235375"/>
                    </a:ext>
                  </a:extLst>
                </a:gridCol>
                <a:gridCol w="494581">
                  <a:extLst>
                    <a:ext uri="{9D8B030D-6E8A-4147-A177-3AD203B41FA5}">
                      <a16:colId xmlns:a16="http://schemas.microsoft.com/office/drawing/2014/main" val="743699616"/>
                    </a:ext>
                  </a:extLst>
                </a:gridCol>
                <a:gridCol w="494581">
                  <a:extLst>
                    <a:ext uri="{9D8B030D-6E8A-4147-A177-3AD203B41FA5}">
                      <a16:colId xmlns:a16="http://schemas.microsoft.com/office/drawing/2014/main" val="3684118160"/>
                    </a:ext>
                  </a:extLst>
                </a:gridCol>
                <a:gridCol w="494581">
                  <a:extLst>
                    <a:ext uri="{9D8B030D-6E8A-4147-A177-3AD203B41FA5}">
                      <a16:colId xmlns:a16="http://schemas.microsoft.com/office/drawing/2014/main" val="4006708059"/>
                    </a:ext>
                  </a:extLst>
                </a:gridCol>
                <a:gridCol w="494581">
                  <a:extLst>
                    <a:ext uri="{9D8B030D-6E8A-4147-A177-3AD203B41FA5}">
                      <a16:colId xmlns:a16="http://schemas.microsoft.com/office/drawing/2014/main" val="1686677295"/>
                    </a:ext>
                  </a:extLst>
                </a:gridCol>
                <a:gridCol w="494581">
                  <a:extLst>
                    <a:ext uri="{9D8B030D-6E8A-4147-A177-3AD203B41FA5}">
                      <a16:colId xmlns:a16="http://schemas.microsoft.com/office/drawing/2014/main" val="1283194741"/>
                    </a:ext>
                  </a:extLst>
                </a:gridCol>
                <a:gridCol w="494581">
                  <a:extLst>
                    <a:ext uri="{9D8B030D-6E8A-4147-A177-3AD203B41FA5}">
                      <a16:colId xmlns:a16="http://schemas.microsoft.com/office/drawing/2014/main" val="257053182"/>
                    </a:ext>
                  </a:extLst>
                </a:gridCol>
                <a:gridCol w="494581">
                  <a:extLst>
                    <a:ext uri="{9D8B030D-6E8A-4147-A177-3AD203B41FA5}">
                      <a16:colId xmlns:a16="http://schemas.microsoft.com/office/drawing/2014/main" val="745576855"/>
                    </a:ext>
                  </a:extLst>
                </a:gridCol>
                <a:gridCol w="494581">
                  <a:extLst>
                    <a:ext uri="{9D8B030D-6E8A-4147-A177-3AD203B41FA5}">
                      <a16:colId xmlns:a16="http://schemas.microsoft.com/office/drawing/2014/main" val="3447579049"/>
                    </a:ext>
                  </a:extLst>
                </a:gridCol>
              </a:tblGrid>
              <a:tr h="302587">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Instances</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x.1</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x.2</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x.3</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dirty="0">
                          <a:solidFill>
                            <a:sysClr val="windowText" lastClr="000000"/>
                          </a:solidFill>
                          <a:latin typeface="Times New Roman" panose="02020603050405020304" pitchFamily="18" charset="0"/>
                          <a:cs typeface="Times New Roman" panose="02020603050405020304" pitchFamily="18" charset="0"/>
                        </a:rPr>
                        <a:t>x.4</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ysClr val="windowText" lastClr="000000"/>
                          </a:solidFill>
                          <a:latin typeface="Times New Roman" panose="02020603050405020304" pitchFamily="18" charset="0"/>
                          <a:cs typeface="Times New Roman" panose="02020603050405020304" pitchFamily="18" charset="0"/>
                        </a:rPr>
                        <a:t>x.5</a:t>
                      </a:r>
                      <a:endParaRPr lang="zh-TW" altLang="en-US" sz="14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x.6</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z.9</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kern="1200" dirty="0">
                          <a:solidFill>
                            <a:sysClr val="windowText" lastClr="000000"/>
                          </a:solidFill>
                          <a:latin typeface="Times New Roman" panose="02020603050405020304" pitchFamily="18" charset="0"/>
                          <a:ea typeface="+mn-ea"/>
                          <a:cs typeface="Times New Roman" panose="02020603050405020304" pitchFamily="18" charset="0"/>
                        </a:rPr>
                        <a:t>z.10</a:t>
                      </a:r>
                      <a:endParaRPr lang="zh-TW" altLang="en-US" sz="1300" kern="1200" dirty="0">
                        <a:solidFill>
                          <a:sysClr val="windowText" lastClr="000000"/>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9653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58354"/>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2</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8892481"/>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92563"/>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4</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3224922"/>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5</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8470356"/>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6</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196395"/>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7</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8389160"/>
                  </a:ext>
                </a:extLst>
              </a:tr>
              <a:tr h="30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4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dk1"/>
                          </a:solidFill>
                          <a:latin typeface="Times New Roman" panose="02020603050405020304" pitchFamily="18" charset="0"/>
                          <a:ea typeface="+mn-ea"/>
                          <a:cs typeface="Times New Roman" panose="02020603050405020304" pitchFamily="18" charset="0"/>
                        </a:rPr>
                        <a:t>⁝</a:t>
                      </a:r>
                      <a:endParaRPr lang="zh-TW" alt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935460"/>
                  </a:ext>
                </a:extLst>
              </a:tr>
              <a:tr h="302587">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3300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1</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3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500" dirty="0">
                          <a:solidFill>
                            <a:sysClr val="windowText" lastClr="000000"/>
                          </a:solidFill>
                          <a:latin typeface="Times New Roman" panose="02020603050405020304" pitchFamily="18" charset="0"/>
                          <a:cs typeface="Times New Roman" panose="02020603050405020304" pitchFamily="18" charset="0"/>
                        </a:rPr>
                        <a:t>0</a:t>
                      </a:r>
                      <a:endParaRPr lang="zh-TW" altLang="en-US" sz="1500" dirty="0">
                        <a:solidFill>
                          <a:sysClr val="windowText" lastClr="000000"/>
                        </a:solidFill>
                        <a:latin typeface="Times New Roman" panose="02020603050405020304" pitchFamily="18" charset="0"/>
                        <a:cs typeface="Times New Roman" panose="02020603050405020304" pitchFamily="18" charset="0"/>
                      </a:endParaRPr>
                    </a:p>
                  </a:txBody>
                  <a:tcPr marL="74611" marR="74611" marT="37305" marB="3730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28845"/>
                  </a:ext>
                </a:extLst>
              </a:tr>
            </a:tbl>
          </a:graphicData>
        </a:graphic>
      </p:graphicFrame>
      <p:grpSp>
        <p:nvGrpSpPr>
          <p:cNvPr id="33" name="群組 32">
            <a:extLst>
              <a:ext uri="{FF2B5EF4-FFF2-40B4-BE49-F238E27FC236}">
                <a16:creationId xmlns:a16="http://schemas.microsoft.com/office/drawing/2014/main" id="{61149477-DC57-403C-9454-2B0FEE73DBBD}"/>
              </a:ext>
            </a:extLst>
          </p:cNvPr>
          <p:cNvGrpSpPr/>
          <p:nvPr/>
        </p:nvGrpSpPr>
        <p:grpSpPr>
          <a:xfrm>
            <a:off x="-638698" y="3181507"/>
            <a:ext cx="5855194" cy="3038318"/>
            <a:chOff x="286845" y="2962745"/>
            <a:chExt cx="5855194" cy="3038318"/>
          </a:xfrm>
        </p:grpSpPr>
        <p:grpSp>
          <p:nvGrpSpPr>
            <p:cNvPr id="32" name="群組 31">
              <a:extLst>
                <a:ext uri="{FF2B5EF4-FFF2-40B4-BE49-F238E27FC236}">
                  <a16:creationId xmlns:a16="http://schemas.microsoft.com/office/drawing/2014/main" id="{5FDD4E36-D079-4228-BD1A-F572EFA02C78}"/>
                </a:ext>
              </a:extLst>
            </p:cNvPr>
            <p:cNvGrpSpPr/>
            <p:nvPr/>
          </p:nvGrpSpPr>
          <p:grpSpPr>
            <a:xfrm>
              <a:off x="382039" y="2962745"/>
              <a:ext cx="5760000" cy="2880000"/>
              <a:chOff x="295775" y="3422402"/>
              <a:chExt cx="5760000" cy="2880000"/>
            </a:xfrm>
          </p:grpSpPr>
          <p:grpSp>
            <p:nvGrpSpPr>
              <p:cNvPr id="22" name="群組 21">
                <a:extLst>
                  <a:ext uri="{FF2B5EF4-FFF2-40B4-BE49-F238E27FC236}">
                    <a16:creationId xmlns:a16="http://schemas.microsoft.com/office/drawing/2014/main" id="{D3AD4939-5E50-45B1-B94F-743FFD20B5D3}"/>
                  </a:ext>
                </a:extLst>
              </p:cNvPr>
              <p:cNvGrpSpPr/>
              <p:nvPr/>
            </p:nvGrpSpPr>
            <p:grpSpPr>
              <a:xfrm>
                <a:off x="295775" y="3422402"/>
                <a:ext cx="2880000" cy="2880000"/>
                <a:chOff x="609600" y="1371600"/>
                <a:chExt cx="5320046" cy="5320045"/>
              </a:xfrm>
            </p:grpSpPr>
            <p:pic>
              <p:nvPicPr>
                <p:cNvPr id="26" name="圖片 25">
                  <a:extLst>
                    <a:ext uri="{FF2B5EF4-FFF2-40B4-BE49-F238E27FC236}">
                      <a16:creationId xmlns:a16="http://schemas.microsoft.com/office/drawing/2014/main" id="{8D42FE14-39D3-4BB7-9D4D-FD12A8A3F5D1}"/>
                    </a:ext>
                  </a:extLst>
                </p:cNvPr>
                <p:cNvPicPr>
                  <a:picLocks/>
                </p:cNvPicPr>
                <p:nvPr/>
              </p:nvPicPr>
              <p:blipFill rotWithShape="1">
                <a:blip r:embed="rId3"/>
                <a:srcRect r="50917"/>
                <a:stretch/>
              </p:blipFill>
              <p:spPr>
                <a:xfrm>
                  <a:off x="609600" y="1371600"/>
                  <a:ext cx="5320046" cy="5320045"/>
                </a:xfrm>
                <a:prstGeom prst="rect">
                  <a:avLst/>
                </a:prstGeom>
              </p:spPr>
            </p:pic>
            <p:sp>
              <p:nvSpPr>
                <p:cNvPr id="27" name="矩形 26">
                  <a:extLst>
                    <a:ext uri="{FF2B5EF4-FFF2-40B4-BE49-F238E27FC236}">
                      <a16:creationId xmlns:a16="http://schemas.microsoft.com/office/drawing/2014/main" id="{22C5BD2B-9BA4-4525-A8B8-9F331BBF6D7E}"/>
                    </a:ext>
                  </a:extLst>
                </p:cNvPr>
                <p:cNvSpPr/>
                <p:nvPr/>
              </p:nvSpPr>
              <p:spPr>
                <a:xfrm>
                  <a:off x="3044211" y="1402885"/>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849E8CCA-D585-4CD9-B7DC-74754278C666}"/>
                    </a:ext>
                  </a:extLst>
                </p:cNvPr>
                <p:cNvSpPr/>
                <p:nvPr/>
              </p:nvSpPr>
              <p:spPr>
                <a:xfrm>
                  <a:off x="3051435" y="3310311"/>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BE8B156-1AFE-476A-B205-A6237D905691}"/>
                    </a:ext>
                  </a:extLst>
                </p:cNvPr>
                <p:cNvSpPr/>
                <p:nvPr/>
              </p:nvSpPr>
              <p:spPr>
                <a:xfrm>
                  <a:off x="3001639" y="5135037"/>
                  <a:ext cx="516536" cy="237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E9A5176A-9BC3-4DB7-8EBC-599BAA437480}"/>
                  </a:ext>
                </a:extLst>
              </p:cNvPr>
              <p:cNvPicPr>
                <a:picLocks/>
              </p:cNvPicPr>
              <p:nvPr/>
            </p:nvPicPr>
            <p:blipFill rotWithShape="1">
              <a:blip r:embed="rId4"/>
              <a:srcRect l="3824" r="2617"/>
              <a:stretch/>
            </p:blipFill>
            <p:spPr>
              <a:xfrm>
                <a:off x="3175775" y="3422402"/>
                <a:ext cx="2880000" cy="2880000"/>
              </a:xfrm>
              <a:prstGeom prst="rect">
                <a:avLst/>
              </a:prstGeom>
            </p:spPr>
          </p:pic>
        </p:grpSp>
        <p:pic>
          <p:nvPicPr>
            <p:cNvPr id="24" name="圖片 23">
              <a:extLst>
                <a:ext uri="{FF2B5EF4-FFF2-40B4-BE49-F238E27FC236}">
                  <a16:creationId xmlns:a16="http://schemas.microsoft.com/office/drawing/2014/main" id="{EBF12C65-2CC7-410A-BAEA-70E54B71F9E1}"/>
                </a:ext>
              </a:extLst>
            </p:cNvPr>
            <p:cNvPicPr>
              <a:picLocks noChangeAspect="1"/>
            </p:cNvPicPr>
            <p:nvPr/>
          </p:nvPicPr>
          <p:blipFill rotWithShape="1">
            <a:blip r:embed="rId2"/>
            <a:srcRect r="96428"/>
            <a:stretch/>
          </p:blipFill>
          <p:spPr>
            <a:xfrm>
              <a:off x="286845" y="3042568"/>
              <a:ext cx="95193" cy="2958495"/>
            </a:xfrm>
            <a:prstGeom prst="rect">
              <a:avLst/>
            </a:prstGeom>
          </p:spPr>
        </p:pic>
      </p:grpSp>
    </p:spTree>
    <p:extLst>
      <p:ext uri="{BB962C8B-B14F-4D97-AF65-F5344CB8AC3E}">
        <p14:creationId xmlns:p14="http://schemas.microsoft.com/office/powerpoint/2010/main" val="125828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6BCAC-A00C-49EF-BFE7-0C0B368E4AF7}"/>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719D7969-BA1E-4690-9374-B3CB7ED3F9DD}"/>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aphicFrame>
        <p:nvGraphicFramePr>
          <p:cNvPr id="5" name="表格 4">
            <a:extLst>
              <a:ext uri="{FF2B5EF4-FFF2-40B4-BE49-F238E27FC236}">
                <a16:creationId xmlns:a16="http://schemas.microsoft.com/office/drawing/2014/main" id="{CF78EB21-B31D-49C2-B0FD-B3465CA8EBFA}"/>
              </a:ext>
            </a:extLst>
          </p:cNvPr>
          <p:cNvGraphicFramePr>
            <a:graphicFrameLocks noGrp="1"/>
          </p:cNvGraphicFramePr>
          <p:nvPr>
            <p:extLst>
              <p:ext uri="{D42A27DB-BD31-4B8C-83A1-F6EECF244321}">
                <p14:modId xmlns:p14="http://schemas.microsoft.com/office/powerpoint/2010/main" val="4166878953"/>
              </p:ext>
            </p:extLst>
          </p:nvPr>
        </p:nvGraphicFramePr>
        <p:xfrm>
          <a:off x="1829752" y="3845878"/>
          <a:ext cx="8532495" cy="1249680"/>
        </p:xfrm>
        <a:graphic>
          <a:graphicData uri="http://schemas.openxmlformats.org/drawingml/2006/table">
            <a:tbl>
              <a:tblPr firstRow="1" bandRow="1">
                <a:tableStyleId>{5C22544A-7EE6-4342-B048-85BDC9FD1C3A}</a:tableStyleId>
              </a:tblPr>
              <a:tblGrid>
                <a:gridCol w="504669">
                  <a:extLst>
                    <a:ext uri="{9D8B030D-6E8A-4147-A177-3AD203B41FA5}">
                      <a16:colId xmlns:a16="http://schemas.microsoft.com/office/drawing/2014/main" val="1410914144"/>
                    </a:ext>
                  </a:extLst>
                </a:gridCol>
                <a:gridCol w="1009300">
                  <a:extLst>
                    <a:ext uri="{9D8B030D-6E8A-4147-A177-3AD203B41FA5}">
                      <a16:colId xmlns:a16="http://schemas.microsoft.com/office/drawing/2014/main" val="653436839"/>
                    </a:ext>
                  </a:extLst>
                </a:gridCol>
                <a:gridCol w="1009300">
                  <a:extLst>
                    <a:ext uri="{9D8B030D-6E8A-4147-A177-3AD203B41FA5}">
                      <a16:colId xmlns:a16="http://schemas.microsoft.com/office/drawing/2014/main" val="4075076914"/>
                    </a:ext>
                  </a:extLst>
                </a:gridCol>
                <a:gridCol w="1009300">
                  <a:extLst>
                    <a:ext uri="{9D8B030D-6E8A-4147-A177-3AD203B41FA5}">
                      <a16:colId xmlns:a16="http://schemas.microsoft.com/office/drawing/2014/main" val="3482459056"/>
                    </a:ext>
                  </a:extLst>
                </a:gridCol>
                <a:gridCol w="1009300">
                  <a:extLst>
                    <a:ext uri="{9D8B030D-6E8A-4147-A177-3AD203B41FA5}">
                      <a16:colId xmlns:a16="http://schemas.microsoft.com/office/drawing/2014/main" val="517009710"/>
                    </a:ext>
                  </a:extLst>
                </a:gridCol>
                <a:gridCol w="1009300">
                  <a:extLst>
                    <a:ext uri="{9D8B030D-6E8A-4147-A177-3AD203B41FA5}">
                      <a16:colId xmlns:a16="http://schemas.microsoft.com/office/drawing/2014/main" val="642869118"/>
                    </a:ext>
                  </a:extLst>
                </a:gridCol>
                <a:gridCol w="1302698">
                  <a:extLst>
                    <a:ext uri="{9D8B030D-6E8A-4147-A177-3AD203B41FA5}">
                      <a16:colId xmlns:a16="http://schemas.microsoft.com/office/drawing/2014/main" val="4174219331"/>
                    </a:ext>
                  </a:extLst>
                </a:gridCol>
                <a:gridCol w="839314">
                  <a:extLst>
                    <a:ext uri="{9D8B030D-6E8A-4147-A177-3AD203B41FA5}">
                      <a16:colId xmlns:a16="http://schemas.microsoft.com/office/drawing/2014/main" val="2729175791"/>
                    </a:ext>
                  </a:extLst>
                </a:gridCol>
                <a:gridCol w="839314">
                  <a:extLst>
                    <a:ext uri="{9D8B030D-6E8A-4147-A177-3AD203B41FA5}">
                      <a16:colId xmlns:a16="http://schemas.microsoft.com/office/drawing/2014/main" val="471034355"/>
                    </a:ext>
                  </a:extLst>
                </a:gridCol>
              </a:tblGrid>
              <a:tr h="276701">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gridSpan="3">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tc hMerge="1">
                  <a:txBody>
                    <a:bodyPr/>
                    <a:lstStyle/>
                    <a:p>
                      <a:pPr algn="ct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gridSpan="3">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4163015402"/>
                  </a:ext>
                </a:extLst>
              </a:tr>
              <a:tr h="276701">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TW" sz="2000" b="1" kern="1200" dirty="0">
                          <a:solidFill>
                            <a:schemeClr val="bg1"/>
                          </a:solidFill>
                          <a:latin typeface="+mn-lt"/>
                          <a:ea typeface="+mn-ea"/>
                          <a:cs typeface="+mn-cs"/>
                        </a:rPr>
                        <a:t>83</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38</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gridSpan="3">
                  <a:txBody>
                    <a:bodyPr/>
                    <a:lstStyle/>
                    <a:p>
                      <a:pPr marL="0" algn="ctr" defTabSz="914400" rtl="0" eaLnBrk="1" latinLnBrk="0" hangingPunct="1"/>
                      <a:r>
                        <a:rPr lang="en-US" altLang="zh-TW" sz="2000" b="1" kern="1200" dirty="0">
                          <a:solidFill>
                            <a:schemeClr val="bg1"/>
                          </a:solidFill>
                          <a:latin typeface="+mn-lt"/>
                          <a:ea typeface="+mn-ea"/>
                          <a:cs typeface="+mn-cs"/>
                        </a:rPr>
                        <a:t>17</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extLst>
                  <a:ext uri="{0D108BD9-81ED-4DB2-BD59-A6C34878D82A}">
                    <a16:rowId xmlns:a16="http://schemas.microsoft.com/office/drawing/2014/main" val="1381021523"/>
                  </a:ext>
                </a:extLst>
              </a:tr>
            </a:tbl>
          </a:graphicData>
        </a:graphic>
      </p:graphicFrame>
      <p:pic>
        <p:nvPicPr>
          <p:cNvPr id="6" name="圖片 5">
            <a:extLst>
              <a:ext uri="{FF2B5EF4-FFF2-40B4-BE49-F238E27FC236}">
                <a16:creationId xmlns:a16="http://schemas.microsoft.com/office/drawing/2014/main" id="{5FCE193B-655A-4D36-A465-80D4DD747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47" y="365127"/>
            <a:ext cx="3162299" cy="3162299"/>
          </a:xfrm>
          <a:prstGeom prst="rect">
            <a:avLst/>
          </a:prstGeom>
        </p:spPr>
      </p:pic>
      <p:pic>
        <p:nvPicPr>
          <p:cNvPr id="7" name="圖片 6">
            <a:extLst>
              <a:ext uri="{FF2B5EF4-FFF2-40B4-BE49-F238E27FC236}">
                <a16:creationId xmlns:a16="http://schemas.microsoft.com/office/drawing/2014/main" id="{9566B0F8-E98C-479F-AC49-C0062D483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061" y="365124"/>
            <a:ext cx="3162299" cy="3162299"/>
          </a:xfrm>
          <a:prstGeom prst="rect">
            <a:avLst/>
          </a:prstGeom>
        </p:spPr>
      </p:pic>
      <p:pic>
        <p:nvPicPr>
          <p:cNvPr id="8" name="圖片 7">
            <a:extLst>
              <a:ext uri="{FF2B5EF4-FFF2-40B4-BE49-F238E27FC236}">
                <a16:creationId xmlns:a16="http://schemas.microsoft.com/office/drawing/2014/main" id="{5EE6E9DA-A73F-4E21-BE69-402DD07BF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854" y="365124"/>
            <a:ext cx="3162299" cy="3162299"/>
          </a:xfrm>
          <a:prstGeom prst="rect">
            <a:avLst/>
          </a:prstGeom>
        </p:spPr>
      </p:pic>
      <p:graphicFrame>
        <p:nvGraphicFramePr>
          <p:cNvPr id="9" name="表格 8">
            <a:extLst>
              <a:ext uri="{FF2B5EF4-FFF2-40B4-BE49-F238E27FC236}">
                <a16:creationId xmlns:a16="http://schemas.microsoft.com/office/drawing/2014/main" id="{20A37B02-54A5-4C4C-9ACB-0A09BE7BDF87}"/>
              </a:ext>
            </a:extLst>
          </p:cNvPr>
          <p:cNvGraphicFramePr>
            <a:graphicFrameLocks noGrp="1"/>
          </p:cNvGraphicFramePr>
          <p:nvPr>
            <p:extLst>
              <p:ext uri="{D42A27DB-BD31-4B8C-83A1-F6EECF244321}">
                <p14:modId xmlns:p14="http://schemas.microsoft.com/office/powerpoint/2010/main" val="3219400852"/>
              </p:ext>
            </p:extLst>
          </p:nvPr>
        </p:nvGraphicFramePr>
        <p:xfrm>
          <a:off x="10987119" y="387347"/>
          <a:ext cx="1041014" cy="5717660"/>
        </p:xfrm>
        <a:graphic>
          <a:graphicData uri="http://schemas.openxmlformats.org/drawingml/2006/table">
            <a:tbl>
              <a:tblPr/>
              <a:tblGrid>
                <a:gridCol w="350903">
                  <a:extLst>
                    <a:ext uri="{9D8B030D-6E8A-4147-A177-3AD203B41FA5}">
                      <a16:colId xmlns:a16="http://schemas.microsoft.com/office/drawing/2014/main" val="2462274026"/>
                    </a:ext>
                  </a:extLst>
                </a:gridCol>
                <a:gridCol w="690111">
                  <a:extLst>
                    <a:ext uri="{9D8B030D-6E8A-4147-A177-3AD203B41FA5}">
                      <a16:colId xmlns:a16="http://schemas.microsoft.com/office/drawing/2014/main" val="4060285559"/>
                    </a:ext>
                  </a:extLst>
                </a:gridCol>
              </a:tblGrid>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Traditional</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1F497D"/>
                    </a:solidFill>
                  </a:tcPr>
                </a:tc>
                <a:tc>
                  <a:txBody>
                    <a:bodyPr/>
                    <a:lstStyle/>
                    <a:p>
                      <a:pPr algn="ctr" rtl="0" fontAlgn="ctr"/>
                      <a:r>
                        <a:rPr lang="en-US" sz="1100" b="1" i="0" u="none" strike="noStrike" dirty="0" err="1">
                          <a:solidFill>
                            <a:srgbClr val="FFFFFF"/>
                          </a:solidFill>
                          <a:effectLst/>
                          <a:latin typeface="Calibri" panose="020F0502020204030204" pitchFamily="34" charset="0"/>
                          <a:ea typeface="新細明體" panose="02020500000000000000" pitchFamily="18" charset="-120"/>
                        </a:rPr>
                        <a:t>OneHot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6383BB"/>
                    </a:solidFill>
                  </a:tcPr>
                </a:tc>
                <a:extLst>
                  <a:ext uri="{0D108BD9-81ED-4DB2-BD59-A6C34878D82A}">
                    <a16:rowId xmlns:a16="http://schemas.microsoft.com/office/drawing/2014/main" val="3541466656"/>
                  </a:ext>
                </a:extLst>
              </a:tr>
              <a:tr h="32266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7B9B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Ordinal</a:t>
                      </a:r>
                    </a:p>
                  </a:txBody>
                  <a:tcPr marL="9525" marR="9525" marT="9525" marB="0" anchor="ctr">
                    <a:lnL>
                      <a:noFill/>
                    </a:lnL>
                    <a:lnR>
                      <a:noFill/>
                    </a:lnR>
                    <a:lnT>
                      <a:noFill/>
                    </a:lnT>
                    <a:lnB>
                      <a:noFill/>
                    </a:lnB>
                    <a:solidFill>
                      <a:srgbClr val="7B9BD3"/>
                    </a:solidFill>
                  </a:tcPr>
                </a:tc>
                <a:extLst>
                  <a:ext uri="{0D108BD9-81ED-4DB2-BD59-A6C34878D82A}">
                    <a16:rowId xmlns:a16="http://schemas.microsoft.com/office/drawing/2014/main" val="943000155"/>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Binary</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3B3EB"/>
                    </a:solidFill>
                  </a:tcPr>
                </a:tc>
                <a:extLst>
                  <a:ext uri="{0D108BD9-81ED-4DB2-BD59-A6C34878D82A}">
                    <a16:rowId xmlns:a16="http://schemas.microsoft.com/office/drawing/2014/main" val="133176834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tc>
                  <a:txBody>
                    <a:bodyPr/>
                    <a:lstStyle/>
                    <a:p>
                      <a:pPr algn="ctr" rtl="0" fontAlgn="ctr"/>
                      <a:r>
                        <a:rPr lang="en-US" altLang="zh-TW" sz="1100" b="1" i="0" u="none" strike="noStrike" dirty="0">
                          <a:solidFill>
                            <a:srgbClr val="FFFFFF"/>
                          </a:solidFill>
                          <a:effectLst/>
                          <a:latin typeface="Calibri" panose="020F0502020204030204" pitchFamily="34" charset="0"/>
                          <a:ea typeface="+mn-ea"/>
                        </a:rPr>
                        <a:t>Target</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ABCBFF"/>
                    </a:solidFill>
                  </a:tcPr>
                </a:tc>
                <a:extLst>
                  <a:ext uri="{0D108BD9-81ED-4DB2-BD59-A6C34878D82A}">
                    <a16:rowId xmlns:a16="http://schemas.microsoft.com/office/drawing/2014/main" val="2494561062"/>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Default</a:t>
                      </a:r>
                    </a:p>
                  </a:txBody>
                  <a:tcPr marL="9525" marR="9525" marT="9525" marB="0" vert="eaVert" anchor="ctr">
                    <a:lnL>
                      <a:noFill/>
                    </a:lnL>
                    <a:lnR>
                      <a:noFill/>
                    </a:lnR>
                    <a:lnT>
                      <a:noFill/>
                    </a:lnT>
                    <a:lnB>
                      <a:noFill/>
                    </a:lnB>
                    <a:solidFill>
                      <a:srgbClr val="C00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AB5F5B"/>
                    </a:solidFill>
                  </a:tcPr>
                </a:tc>
                <a:extLst>
                  <a:ext uri="{0D108BD9-81ED-4DB2-BD59-A6C34878D82A}">
                    <a16:rowId xmlns:a16="http://schemas.microsoft.com/office/drawing/2014/main" val="273310621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377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C37773"/>
                    </a:solidFill>
                  </a:tcPr>
                </a:tc>
                <a:extLst>
                  <a:ext uri="{0D108BD9-81ED-4DB2-BD59-A6C34878D82A}">
                    <a16:rowId xmlns:a16="http://schemas.microsoft.com/office/drawing/2014/main" val="2128385211"/>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DB8F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DB8F8B"/>
                    </a:solidFill>
                  </a:tcPr>
                </a:tc>
                <a:extLst>
                  <a:ext uri="{0D108BD9-81ED-4DB2-BD59-A6C34878D82A}">
                    <a16:rowId xmlns:a16="http://schemas.microsoft.com/office/drawing/2014/main" val="6046192"/>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F3A7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F3A7A3"/>
                    </a:solidFill>
                  </a:tcPr>
                </a:tc>
                <a:extLst>
                  <a:ext uri="{0D108BD9-81ED-4DB2-BD59-A6C34878D82A}">
                    <a16:rowId xmlns:a16="http://schemas.microsoft.com/office/drawing/2014/main" val="3827782758"/>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Correlation</a:t>
                      </a:r>
                    </a:p>
                  </a:txBody>
                  <a:tcPr marL="9525" marR="9525" marT="9525" marB="0" vert="eaVert" anchor="ctr">
                    <a:lnL>
                      <a:noFill/>
                    </a:lnL>
                    <a:lnR>
                      <a:noFill/>
                    </a:lnR>
                    <a:lnT>
                      <a:noFill/>
                    </a:lnT>
                    <a:lnB>
                      <a:noFill/>
                    </a:lnB>
                    <a:solidFill>
                      <a:srgbClr val="7F600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818559"/>
                    </a:solidFill>
                  </a:tcPr>
                </a:tc>
                <a:extLst>
                  <a:ext uri="{0D108BD9-81ED-4DB2-BD59-A6C34878D82A}">
                    <a16:rowId xmlns:a16="http://schemas.microsoft.com/office/drawing/2014/main" val="37599730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9F7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9B9F73"/>
                    </a:solidFill>
                  </a:tcPr>
                </a:tc>
                <a:extLst>
                  <a:ext uri="{0D108BD9-81ED-4DB2-BD59-A6C34878D82A}">
                    <a16:rowId xmlns:a16="http://schemas.microsoft.com/office/drawing/2014/main" val="19382521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B78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B3B78B"/>
                    </a:solidFill>
                  </a:tcPr>
                </a:tc>
                <a:extLst>
                  <a:ext uri="{0D108BD9-81ED-4DB2-BD59-A6C34878D82A}">
                    <a16:rowId xmlns:a16="http://schemas.microsoft.com/office/drawing/2014/main" val="386167485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CBCF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CBCFA3"/>
                    </a:solidFill>
                  </a:tcPr>
                </a:tc>
                <a:extLst>
                  <a:ext uri="{0D108BD9-81ED-4DB2-BD59-A6C34878D82A}">
                    <a16:rowId xmlns:a16="http://schemas.microsoft.com/office/drawing/2014/main" val="1213399594"/>
                  </a:ext>
                </a:extLst>
              </a:tr>
              <a:tr h="283947">
                <a:tc rowSpan="4">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PCA</a:t>
                      </a: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6B4B8B"/>
                    </a:solidFill>
                  </a:tcPr>
                </a:tc>
                <a:extLst>
                  <a:ext uri="{0D108BD9-81ED-4DB2-BD59-A6C34878D82A}">
                    <a16:rowId xmlns:a16="http://schemas.microsoft.com/office/drawing/2014/main" val="37437814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8363A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8363A3"/>
                    </a:solidFill>
                  </a:tcPr>
                </a:tc>
                <a:extLst>
                  <a:ext uri="{0D108BD9-81ED-4DB2-BD59-A6C34878D82A}">
                    <a16:rowId xmlns:a16="http://schemas.microsoft.com/office/drawing/2014/main" val="3187636228"/>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9B7BBB"/>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9B7BBB"/>
                    </a:solidFill>
                  </a:tcPr>
                </a:tc>
                <a:extLst>
                  <a:ext uri="{0D108BD9-81ED-4DB2-BD59-A6C34878D82A}">
                    <a16:rowId xmlns:a16="http://schemas.microsoft.com/office/drawing/2014/main" val="33632988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anchor="ctr">
                    <a:lnL>
                      <a:noFill/>
                    </a:lnL>
                    <a:lnR>
                      <a:noFill/>
                    </a:lnR>
                    <a:lnT>
                      <a:noFill/>
                    </a:lnT>
                    <a:lnB>
                      <a:noFill/>
                    </a:lnB>
                    <a:solidFill>
                      <a:srgbClr val="B393D3"/>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B393D3"/>
                    </a:solidFill>
                  </a:tcPr>
                </a:tc>
                <a:extLst>
                  <a:ext uri="{0D108BD9-81ED-4DB2-BD59-A6C34878D82A}">
                    <a16:rowId xmlns:a16="http://schemas.microsoft.com/office/drawing/2014/main" val="2001872869"/>
                  </a:ext>
                </a:extLst>
              </a:tr>
              <a:tr h="283947">
                <a:tc rowSpan="4">
                  <a:txBody>
                    <a:bodyPr/>
                    <a:lstStyle/>
                    <a:p>
                      <a:pPr algn="ctr" rtl="0" fontAlgn="ctr"/>
                      <a:r>
                        <a:rPr lang="en-US" altLang="zh-TW" sz="1100" b="1" i="0" u="none" strike="noStrike" dirty="0">
                          <a:solidFill>
                            <a:srgbClr val="FFFFFF"/>
                          </a:solidFill>
                          <a:effectLst/>
                          <a:latin typeface="Calibri" panose="020F0502020204030204" pitchFamily="34" charset="0"/>
                          <a:ea typeface="新細明體" panose="02020500000000000000" pitchFamily="18" charset="-120"/>
                        </a:rPr>
                        <a:t>RND</a:t>
                      </a: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00B05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Sum</a:t>
                      </a:r>
                    </a:p>
                  </a:txBody>
                  <a:tcPr marL="9525" marR="9525" marT="9525" marB="0" anchor="ctr">
                    <a:lnL>
                      <a:noFill/>
                    </a:lnL>
                    <a:lnR>
                      <a:noFill/>
                    </a:lnR>
                    <a:lnT>
                      <a:noFill/>
                    </a:lnT>
                    <a:lnB>
                      <a:noFill/>
                    </a:lnB>
                    <a:solidFill>
                      <a:srgbClr val="3F936B"/>
                    </a:solidFill>
                  </a:tcPr>
                </a:tc>
                <a:extLst>
                  <a:ext uri="{0D108BD9-81ED-4DB2-BD59-A6C34878D82A}">
                    <a16:rowId xmlns:a16="http://schemas.microsoft.com/office/drawing/2014/main" val="4026536964"/>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Purity</a:t>
                      </a:r>
                    </a:p>
                  </a:txBody>
                  <a:tcPr marL="9525" marR="9525" marT="9525" marB="0" anchor="ctr">
                    <a:lnL>
                      <a:noFill/>
                    </a:lnL>
                    <a:lnR>
                      <a:noFill/>
                    </a:lnR>
                    <a:lnT>
                      <a:noFill/>
                    </a:lnT>
                    <a:lnB>
                      <a:noFill/>
                    </a:lnB>
                    <a:solidFill>
                      <a:srgbClr val="57AB83"/>
                    </a:solidFill>
                  </a:tcPr>
                </a:tc>
                <a:extLst>
                  <a:ext uri="{0D108BD9-81ED-4DB2-BD59-A6C34878D82A}">
                    <a16:rowId xmlns:a16="http://schemas.microsoft.com/office/drawing/2014/main" val="2728609660"/>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FI</a:t>
                      </a:r>
                    </a:p>
                  </a:txBody>
                  <a:tcPr marL="9525" marR="9525" marT="9525" marB="0" anchor="ctr">
                    <a:lnL>
                      <a:noFill/>
                    </a:lnL>
                    <a:lnR>
                      <a:noFill/>
                    </a:lnR>
                    <a:lnT>
                      <a:noFill/>
                    </a:lnT>
                    <a:lnB>
                      <a:noFill/>
                    </a:lnB>
                    <a:solidFill>
                      <a:srgbClr val="6FC39B"/>
                    </a:solidFill>
                  </a:tcPr>
                </a:tc>
                <a:extLst>
                  <a:ext uri="{0D108BD9-81ED-4DB2-BD59-A6C34878D82A}">
                    <a16:rowId xmlns:a16="http://schemas.microsoft.com/office/drawing/2014/main" val="2866639703"/>
                  </a:ext>
                </a:extLst>
              </a:tr>
              <a:tr h="283947">
                <a:tc vMerge="1">
                  <a:txBody>
                    <a:bodyPr/>
                    <a:lstStyle/>
                    <a:p>
                      <a:pPr algn="ctr" rtl="0" fontAlgn="ctr"/>
                      <a:endParaRPr lang="en-US" sz="1100" b="1" i="0" u="none" strike="noStrike" dirty="0">
                        <a:solidFill>
                          <a:srgbClr val="FFFFFF"/>
                        </a:solidFill>
                        <a:effectLst/>
                        <a:latin typeface="Calibri" panose="020F0502020204030204" pitchFamily="34" charset="0"/>
                        <a:ea typeface="新細明體" panose="02020500000000000000" pitchFamily="18" charset="-120"/>
                      </a:endParaRPr>
                    </a:p>
                  </a:txBody>
                  <a:tcPr marL="9525" marR="9525" marT="9525" marB="0" vert="eaVert" anchor="ctr">
                    <a:lnL>
                      <a:noFill/>
                    </a:lnL>
                    <a:lnR>
                      <a:noFill/>
                    </a:lnR>
                    <a:lnT>
                      <a:noFill/>
                    </a:lnT>
                    <a:lnB>
                      <a:noFill/>
                    </a:lnB>
                    <a:solidFill>
                      <a:srgbClr val="7030A0"/>
                    </a:solidFill>
                  </a:tcPr>
                </a:tc>
                <a:tc>
                  <a:txBody>
                    <a:bodyPr/>
                    <a:lstStyle/>
                    <a:p>
                      <a:pPr algn="ctr" rtl="0" fontAlgn="ctr"/>
                      <a:r>
                        <a:rPr lang="en-US" sz="1100" b="1" i="0" u="none" strike="noStrike" dirty="0">
                          <a:solidFill>
                            <a:srgbClr val="FFFFFF"/>
                          </a:solidFill>
                          <a:effectLst/>
                          <a:latin typeface="Calibri" panose="020F0502020204030204" pitchFamily="34" charset="0"/>
                          <a:ea typeface="新細明體" panose="02020500000000000000" pitchFamily="18" charset="-120"/>
                        </a:rPr>
                        <a:t>RND</a:t>
                      </a:r>
                    </a:p>
                  </a:txBody>
                  <a:tcPr marL="9525" marR="9525" marT="9525" marB="0" anchor="ctr">
                    <a:lnL>
                      <a:noFill/>
                    </a:lnL>
                    <a:lnR>
                      <a:noFill/>
                    </a:lnR>
                    <a:lnT>
                      <a:noFill/>
                    </a:lnT>
                    <a:lnB>
                      <a:noFill/>
                    </a:lnB>
                    <a:solidFill>
                      <a:srgbClr val="87DBB3"/>
                    </a:solidFill>
                  </a:tcPr>
                </a:tc>
                <a:extLst>
                  <a:ext uri="{0D108BD9-81ED-4DB2-BD59-A6C34878D82A}">
                    <a16:rowId xmlns:a16="http://schemas.microsoft.com/office/drawing/2014/main" val="2441547310"/>
                  </a:ext>
                </a:extLst>
              </a:tr>
            </a:tbl>
          </a:graphicData>
        </a:graphic>
      </p:graphicFrame>
      <p:graphicFrame>
        <p:nvGraphicFramePr>
          <p:cNvPr id="10" name="表格 9">
            <a:extLst>
              <a:ext uri="{FF2B5EF4-FFF2-40B4-BE49-F238E27FC236}">
                <a16:creationId xmlns:a16="http://schemas.microsoft.com/office/drawing/2014/main" id="{6EFA873F-1A45-4FA7-A785-7FF86F06B39C}"/>
              </a:ext>
            </a:extLst>
          </p:cNvPr>
          <p:cNvGraphicFramePr>
            <a:graphicFrameLocks noGrp="1"/>
          </p:cNvGraphicFramePr>
          <p:nvPr>
            <p:extLst>
              <p:ext uri="{D42A27DB-BD31-4B8C-83A1-F6EECF244321}">
                <p14:modId xmlns:p14="http://schemas.microsoft.com/office/powerpoint/2010/main" val="2822663543"/>
              </p:ext>
            </p:extLst>
          </p:nvPr>
        </p:nvGraphicFramePr>
        <p:xfrm>
          <a:off x="-3187470" y="5289232"/>
          <a:ext cx="13857058" cy="1249680"/>
        </p:xfrm>
        <a:graphic>
          <a:graphicData uri="http://schemas.openxmlformats.org/drawingml/2006/table">
            <a:tbl>
              <a:tblPr firstRow="1" bandRow="1">
                <a:tableStyleId>{5C22544A-7EE6-4342-B048-85BDC9FD1C3A}</a:tableStyleId>
              </a:tblPr>
              <a:tblGrid>
                <a:gridCol w="761478">
                  <a:extLst>
                    <a:ext uri="{9D8B030D-6E8A-4147-A177-3AD203B41FA5}">
                      <a16:colId xmlns:a16="http://schemas.microsoft.com/office/drawing/2014/main" val="1410914144"/>
                    </a:ext>
                  </a:extLst>
                </a:gridCol>
                <a:gridCol w="654779">
                  <a:extLst>
                    <a:ext uri="{9D8B030D-6E8A-4147-A177-3AD203B41FA5}">
                      <a16:colId xmlns:a16="http://schemas.microsoft.com/office/drawing/2014/main" val="653436839"/>
                    </a:ext>
                  </a:extLst>
                </a:gridCol>
                <a:gridCol w="654779">
                  <a:extLst>
                    <a:ext uri="{9D8B030D-6E8A-4147-A177-3AD203B41FA5}">
                      <a16:colId xmlns:a16="http://schemas.microsoft.com/office/drawing/2014/main" val="4075076914"/>
                    </a:ext>
                  </a:extLst>
                </a:gridCol>
                <a:gridCol w="654779">
                  <a:extLst>
                    <a:ext uri="{9D8B030D-6E8A-4147-A177-3AD203B41FA5}">
                      <a16:colId xmlns:a16="http://schemas.microsoft.com/office/drawing/2014/main" val="3482459056"/>
                    </a:ext>
                  </a:extLst>
                </a:gridCol>
                <a:gridCol w="654779">
                  <a:extLst>
                    <a:ext uri="{9D8B030D-6E8A-4147-A177-3AD203B41FA5}">
                      <a16:colId xmlns:a16="http://schemas.microsoft.com/office/drawing/2014/main" val="517009710"/>
                    </a:ext>
                  </a:extLst>
                </a:gridCol>
                <a:gridCol w="654779">
                  <a:extLst>
                    <a:ext uri="{9D8B030D-6E8A-4147-A177-3AD203B41FA5}">
                      <a16:colId xmlns:a16="http://schemas.microsoft.com/office/drawing/2014/main" val="642869118"/>
                    </a:ext>
                  </a:extLst>
                </a:gridCol>
                <a:gridCol w="654779">
                  <a:extLst>
                    <a:ext uri="{9D8B030D-6E8A-4147-A177-3AD203B41FA5}">
                      <a16:colId xmlns:a16="http://schemas.microsoft.com/office/drawing/2014/main" val="2187397629"/>
                    </a:ext>
                  </a:extLst>
                </a:gridCol>
                <a:gridCol w="654779">
                  <a:extLst>
                    <a:ext uri="{9D8B030D-6E8A-4147-A177-3AD203B41FA5}">
                      <a16:colId xmlns:a16="http://schemas.microsoft.com/office/drawing/2014/main" val="3676660289"/>
                    </a:ext>
                  </a:extLst>
                </a:gridCol>
                <a:gridCol w="654779">
                  <a:extLst>
                    <a:ext uri="{9D8B030D-6E8A-4147-A177-3AD203B41FA5}">
                      <a16:colId xmlns:a16="http://schemas.microsoft.com/office/drawing/2014/main" val="2864291957"/>
                    </a:ext>
                  </a:extLst>
                </a:gridCol>
                <a:gridCol w="654779">
                  <a:extLst>
                    <a:ext uri="{9D8B030D-6E8A-4147-A177-3AD203B41FA5}">
                      <a16:colId xmlns:a16="http://schemas.microsoft.com/office/drawing/2014/main" val="3502343873"/>
                    </a:ext>
                  </a:extLst>
                </a:gridCol>
                <a:gridCol w="654779">
                  <a:extLst>
                    <a:ext uri="{9D8B030D-6E8A-4147-A177-3AD203B41FA5}">
                      <a16:colId xmlns:a16="http://schemas.microsoft.com/office/drawing/2014/main" val="1953448204"/>
                    </a:ext>
                  </a:extLst>
                </a:gridCol>
                <a:gridCol w="654779">
                  <a:extLst>
                    <a:ext uri="{9D8B030D-6E8A-4147-A177-3AD203B41FA5}">
                      <a16:colId xmlns:a16="http://schemas.microsoft.com/office/drawing/2014/main" val="3461022136"/>
                    </a:ext>
                  </a:extLst>
                </a:gridCol>
                <a:gridCol w="654779">
                  <a:extLst>
                    <a:ext uri="{9D8B030D-6E8A-4147-A177-3AD203B41FA5}">
                      <a16:colId xmlns:a16="http://schemas.microsoft.com/office/drawing/2014/main" val="1376422181"/>
                    </a:ext>
                  </a:extLst>
                </a:gridCol>
                <a:gridCol w="654779">
                  <a:extLst>
                    <a:ext uri="{9D8B030D-6E8A-4147-A177-3AD203B41FA5}">
                      <a16:colId xmlns:a16="http://schemas.microsoft.com/office/drawing/2014/main" val="4174219331"/>
                    </a:ext>
                  </a:extLst>
                </a:gridCol>
                <a:gridCol w="654779">
                  <a:extLst>
                    <a:ext uri="{9D8B030D-6E8A-4147-A177-3AD203B41FA5}">
                      <a16:colId xmlns:a16="http://schemas.microsoft.com/office/drawing/2014/main" val="3207883953"/>
                    </a:ext>
                  </a:extLst>
                </a:gridCol>
                <a:gridCol w="654779">
                  <a:extLst>
                    <a:ext uri="{9D8B030D-6E8A-4147-A177-3AD203B41FA5}">
                      <a16:colId xmlns:a16="http://schemas.microsoft.com/office/drawing/2014/main" val="3178850808"/>
                    </a:ext>
                  </a:extLst>
                </a:gridCol>
                <a:gridCol w="654779">
                  <a:extLst>
                    <a:ext uri="{9D8B030D-6E8A-4147-A177-3AD203B41FA5}">
                      <a16:colId xmlns:a16="http://schemas.microsoft.com/office/drawing/2014/main" val="1199434512"/>
                    </a:ext>
                  </a:extLst>
                </a:gridCol>
                <a:gridCol w="654779">
                  <a:extLst>
                    <a:ext uri="{9D8B030D-6E8A-4147-A177-3AD203B41FA5}">
                      <a16:colId xmlns:a16="http://schemas.microsoft.com/office/drawing/2014/main" val="529548148"/>
                    </a:ext>
                  </a:extLst>
                </a:gridCol>
                <a:gridCol w="654779">
                  <a:extLst>
                    <a:ext uri="{9D8B030D-6E8A-4147-A177-3AD203B41FA5}">
                      <a16:colId xmlns:a16="http://schemas.microsoft.com/office/drawing/2014/main" val="3788261577"/>
                    </a:ext>
                  </a:extLst>
                </a:gridCol>
                <a:gridCol w="654779">
                  <a:extLst>
                    <a:ext uri="{9D8B030D-6E8A-4147-A177-3AD203B41FA5}">
                      <a16:colId xmlns:a16="http://schemas.microsoft.com/office/drawing/2014/main" val="2358498159"/>
                    </a:ext>
                  </a:extLst>
                </a:gridCol>
                <a:gridCol w="654779">
                  <a:extLst>
                    <a:ext uri="{9D8B030D-6E8A-4147-A177-3AD203B41FA5}">
                      <a16:colId xmlns:a16="http://schemas.microsoft.com/office/drawing/2014/main" val="3018277387"/>
                    </a:ext>
                  </a:extLst>
                </a:gridCol>
              </a:tblGrid>
              <a:tr h="276701">
                <a:tc rowSpan="3">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One</a:t>
                      </a:r>
                      <a:br>
                        <a:rPr lang="en-US" altLang="zh-TW" sz="1200" b="1" dirty="0"/>
                      </a:br>
                      <a:r>
                        <a:rPr lang="en-US" altLang="zh-TW" sz="1200" b="1" dirty="0"/>
                        <a:t>Hot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383BB"/>
                    </a:solidFill>
                  </a:tcPr>
                </a:tc>
                <a:tc>
                  <a:txBody>
                    <a:bodyPr/>
                    <a:lstStyle/>
                    <a:p>
                      <a:pPr algn="ctr"/>
                      <a:r>
                        <a:rPr lang="en-US" altLang="zh-TW" sz="1200" b="1" dirty="0"/>
                        <a:t>Binary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B9BD3"/>
                    </a:solidFill>
                  </a:tcPr>
                </a:tc>
                <a:tc>
                  <a:txBody>
                    <a:bodyPr/>
                    <a:lstStyle/>
                    <a:p>
                      <a:pPr algn="ctr"/>
                      <a:r>
                        <a:rPr lang="en-US" altLang="zh-TW" sz="1200" b="1" dirty="0"/>
                        <a:t>Ordinal</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3B3EB"/>
                    </a:solidFill>
                  </a:tcPr>
                </a:tc>
                <a:tc>
                  <a:txBody>
                    <a:bodyPr/>
                    <a:lstStyle/>
                    <a:p>
                      <a:pPr algn="ctr"/>
                      <a:r>
                        <a:rPr lang="en-US" altLang="zh-TW" sz="1200" b="1" dirty="0"/>
                        <a:t>Target</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CBFF"/>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AB5F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377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8F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3A7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18559"/>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Sum</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F936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7AB83"/>
                    </a:solidFill>
                  </a:tcPr>
                </a:tc>
                <a:tc>
                  <a:txBody>
                    <a:bodyPr/>
                    <a:lstStyle/>
                    <a:p>
                      <a:pPr algn="ctr"/>
                      <a:r>
                        <a:rPr lang="en-US" altLang="zh-TW" sz="1200" b="1" dirty="0"/>
                        <a:t>FI</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FC39B"/>
                    </a:solidFill>
                  </a:tcPr>
                </a:tc>
                <a:tc>
                  <a:txBody>
                    <a:bodyPr/>
                    <a:lstStyle/>
                    <a:p>
                      <a:pPr algn="ctr"/>
                      <a:r>
                        <a:rPr lang="en-US" altLang="zh-TW" sz="1200" b="1" dirty="0"/>
                        <a:t>RND</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7DBB3"/>
                    </a:solidFill>
                  </a:tcPr>
                </a:tc>
                <a:extLst>
                  <a:ext uri="{0D108BD9-81ED-4DB2-BD59-A6C34878D82A}">
                    <a16:rowId xmlns:a16="http://schemas.microsoft.com/office/drawing/2014/main" val="4261267933"/>
                  </a:ext>
                </a:extLst>
              </a:tr>
              <a:tr h="276701">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4">
                  <a:txBody>
                    <a:bodyPr/>
                    <a:lstStyle/>
                    <a:p>
                      <a:pPr algn="ctr"/>
                      <a:r>
                        <a:rPr lang="en-US" altLang="zh-TW" sz="2000" b="1" dirty="0">
                          <a:solidFill>
                            <a:schemeClr val="bg1"/>
                          </a:solidFill>
                        </a:rPr>
                        <a:t>Traditional</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497D"/>
                    </a:solidFill>
                  </a:tcPr>
                </a:tc>
                <a:tc hMerge="1">
                  <a:txBody>
                    <a:bodyPr/>
                    <a:lstStyle/>
                    <a:p>
                      <a:endParaRPr lang="zh-TW" altLang="en-US" dirty="0"/>
                    </a:p>
                  </a:txBody>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lnL w="12700" cmpd="sng">
                      <a:noFill/>
                    </a:lnL>
                    <a:lnT w="38100" cmpd="sng">
                      <a:noFill/>
                    </a:lnT>
                  </a:tcPr>
                </a:tc>
                <a:tc gridSpan="4">
                  <a:txBody>
                    <a:bodyPr/>
                    <a:lstStyle/>
                    <a:p>
                      <a:pPr algn="ctr"/>
                      <a:r>
                        <a:rPr lang="en-US" altLang="zh-TW" sz="2000" b="1" dirty="0">
                          <a:solidFill>
                            <a:schemeClr val="bg1"/>
                          </a:solidFill>
                        </a:rPr>
                        <a:t>Default</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Correlation</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hMerge="1">
                  <a:txBody>
                    <a:bodyPr/>
                    <a:lstStyle/>
                    <a:p>
                      <a:endParaRPr lang="zh-TW" altLang="en-US" dirty="0"/>
                    </a:p>
                  </a:txBody>
                  <a:tcPr>
                    <a:lnL w="12700" cmpd="sng">
                      <a:noFill/>
                    </a:lnL>
                    <a:lnT w="38100" cmpd="sng">
                      <a:noFill/>
                    </a:lnT>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gridSpan="4">
                  <a:txBody>
                    <a:bodyPr/>
                    <a:lstStyle/>
                    <a:p>
                      <a:pPr algn="ctr"/>
                      <a:r>
                        <a:rPr lang="en-US" altLang="zh-TW" sz="2000" b="1" dirty="0">
                          <a:solidFill>
                            <a:schemeClr val="bg1"/>
                          </a:solidFill>
                        </a:rPr>
                        <a:t>RND</a:t>
                      </a: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8F8F8"/>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276701">
                <a:tc vMerge="1">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r>
                        <a:rPr lang="en-US" altLang="zh-TW" sz="2000" b="1" kern="1200" dirty="0">
                          <a:solidFill>
                            <a:schemeClr val="bg1"/>
                          </a:solidFill>
                          <a:latin typeface="+mn-lt"/>
                          <a:ea typeface="+mn-ea"/>
                          <a:cs typeface="+mn-cs"/>
                        </a:rPr>
                        <a:t>21</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40404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bg1"/>
                          </a:solidFill>
                          <a:latin typeface="+mn-lt"/>
                          <a:ea typeface="+mn-ea"/>
                          <a:cs typeface="+mn-cs"/>
                        </a:rPr>
                        <a:t>15</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gridSpan="18">
                  <a:txBody>
                    <a:bodyPr/>
                    <a:lstStyle/>
                    <a:p>
                      <a:pPr marL="0" algn="ctr" defTabSz="914400" rtl="0" eaLnBrk="1" latinLnBrk="0" hangingPunct="1"/>
                      <a:r>
                        <a:rPr lang="en-US" altLang="zh-TW" sz="2000" b="1" kern="1200" dirty="0">
                          <a:solidFill>
                            <a:schemeClr val="bg1"/>
                          </a:solidFill>
                          <a:latin typeface="+mn-lt"/>
                          <a:ea typeface="+mn-ea"/>
                          <a:cs typeface="+mn-cs"/>
                        </a:rPr>
                        <a:t>6</a:t>
                      </a:r>
                      <a:endParaRPr lang="zh-TW" altLang="en-US" sz="2000" b="1"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50000"/>
                        <a:lumOff val="50000"/>
                      </a:schemeClr>
                    </a:solidFill>
                  </a:tcPr>
                </a:tc>
                <a:tc hMerge="1">
                  <a:txBody>
                    <a:bodyPr/>
                    <a:lstStyle/>
                    <a:p>
                      <a:endParaRPr lang="zh-TW"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1F497D"/>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rgbClr val="D79DA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zh-TW" altLang="en-US"/>
                    </a:p>
                  </a:txBody>
                  <a:tcPr>
                    <a:lnL w="12700" cmpd="sng">
                      <a:noFill/>
                    </a:ln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8F8F8"/>
                      </a:solid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20424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頁尾版面配置區 3">
            <a:extLst>
              <a:ext uri="{FF2B5EF4-FFF2-40B4-BE49-F238E27FC236}">
                <a16:creationId xmlns:a16="http://schemas.microsoft.com/office/drawing/2014/main" id="{A46CA119-B9C1-4EA8-AAEC-1A51DB1C1FEA}"/>
              </a:ext>
            </a:extLst>
          </p:cNvPr>
          <p:cNvSpPr>
            <a:spLocks noGrp="1"/>
          </p:cNvSpPr>
          <p:nvPr>
            <p:ph type="ftr" sz="quarter" idx="11"/>
          </p:nvPr>
        </p:nvSpPr>
        <p:spPr>
          <a:xfrm>
            <a:off x="156028" y="6356350"/>
            <a:ext cx="7170063" cy="365125"/>
          </a:xfrm>
        </p:spPr>
        <p:txBody>
          <a:bodyPr/>
          <a:lstStyle>
            <a:lvl1pPr algn="l">
              <a:defRPr/>
            </a:lvl1pPr>
          </a:lstStyle>
          <a:p>
            <a:r>
              <a:rPr lang="en-US" altLang="zh-TW"/>
              <a:t>Institute of Industrial Engineering, NTU |  Yun-Hao Yang | 2023</a:t>
            </a:r>
            <a:endParaRPr lang="en-US" altLang="zh-TW" dirty="0"/>
          </a:p>
        </p:txBody>
      </p:sp>
      <p:sp>
        <p:nvSpPr>
          <p:cNvPr id="87" name="標題 1">
            <a:extLst>
              <a:ext uri="{FF2B5EF4-FFF2-40B4-BE49-F238E27FC236}">
                <a16:creationId xmlns:a16="http://schemas.microsoft.com/office/drawing/2014/main" id="{1E88C59B-A611-4435-A361-127016177F7E}"/>
              </a:ext>
            </a:extLst>
          </p:cNvPr>
          <p:cNvSpPr>
            <a:spLocks noGrp="1"/>
          </p:cNvSpPr>
          <p:nvPr>
            <p:ph type="title"/>
          </p:nvPr>
        </p:nvSpPr>
        <p:spPr>
          <a:xfrm>
            <a:off x="838200" y="365125"/>
            <a:ext cx="10515600" cy="1325563"/>
          </a:xfrm>
        </p:spPr>
        <p:txBody>
          <a:bodyPr/>
          <a:lstStyle/>
          <a:p>
            <a:r>
              <a:rPr lang="en-US" altLang="zh-TW" dirty="0">
                <a:solidFill>
                  <a:srgbClr val="14365C"/>
                </a:solidFill>
                <a:latin typeface="Nunito SemiBold" panose="00000700000000000000" pitchFamily="2" charset="0"/>
              </a:rPr>
              <a:t>Motivation</a:t>
            </a:r>
            <a:endParaRPr lang="zh-TW" altLang="en-US" dirty="0">
              <a:latin typeface="Nunito SemiBold" panose="00000700000000000000" pitchFamily="2" charset="0"/>
            </a:endParaRPr>
          </a:p>
        </p:txBody>
      </p:sp>
      <p:graphicFrame>
        <p:nvGraphicFramePr>
          <p:cNvPr id="89" name="表格 88">
            <a:extLst>
              <a:ext uri="{FF2B5EF4-FFF2-40B4-BE49-F238E27FC236}">
                <a16:creationId xmlns:a16="http://schemas.microsoft.com/office/drawing/2014/main" id="{4DDCC168-A67A-4EEC-87AE-E750B46C1AC0}"/>
              </a:ext>
            </a:extLst>
          </p:cNvPr>
          <p:cNvGraphicFramePr>
            <a:graphicFrameLocks noGrp="1"/>
          </p:cNvGraphicFramePr>
          <p:nvPr>
            <p:extLst>
              <p:ext uri="{D42A27DB-BD31-4B8C-83A1-F6EECF244321}">
                <p14:modId xmlns:p14="http://schemas.microsoft.com/office/powerpoint/2010/main" val="3517317302"/>
              </p:ext>
            </p:extLst>
          </p:nvPr>
        </p:nvGraphicFramePr>
        <p:xfrm>
          <a:off x="667133" y="3848122"/>
          <a:ext cx="10813522" cy="2508228"/>
        </p:xfrm>
        <a:graphic>
          <a:graphicData uri="http://schemas.openxmlformats.org/drawingml/2006/table">
            <a:tbl>
              <a:tblPr firstRow="1" bandRow="1">
                <a:tableStyleId>{5C22544A-7EE6-4342-B048-85BDC9FD1C3A}</a:tableStyleId>
              </a:tblPr>
              <a:tblGrid>
                <a:gridCol w="313942">
                  <a:extLst>
                    <a:ext uri="{9D8B030D-6E8A-4147-A177-3AD203B41FA5}">
                      <a16:colId xmlns:a16="http://schemas.microsoft.com/office/drawing/2014/main" val="3433940825"/>
                    </a:ext>
                  </a:extLst>
                </a:gridCol>
                <a:gridCol w="583310">
                  <a:extLst>
                    <a:ext uri="{9D8B030D-6E8A-4147-A177-3AD203B41FA5}">
                      <a16:colId xmlns:a16="http://schemas.microsoft.com/office/drawing/2014/main" val="2260549720"/>
                    </a:ext>
                  </a:extLst>
                </a:gridCol>
                <a:gridCol w="583310">
                  <a:extLst>
                    <a:ext uri="{9D8B030D-6E8A-4147-A177-3AD203B41FA5}">
                      <a16:colId xmlns:a16="http://schemas.microsoft.com/office/drawing/2014/main" val="1617252258"/>
                    </a:ext>
                  </a:extLst>
                </a:gridCol>
                <a:gridCol w="583310">
                  <a:extLst>
                    <a:ext uri="{9D8B030D-6E8A-4147-A177-3AD203B41FA5}">
                      <a16:colId xmlns:a16="http://schemas.microsoft.com/office/drawing/2014/main" val="3515302988"/>
                    </a:ext>
                  </a:extLst>
                </a:gridCol>
                <a:gridCol w="583310">
                  <a:extLst>
                    <a:ext uri="{9D8B030D-6E8A-4147-A177-3AD203B41FA5}">
                      <a16:colId xmlns:a16="http://schemas.microsoft.com/office/drawing/2014/main" val="2275823469"/>
                    </a:ext>
                  </a:extLst>
                </a:gridCol>
                <a:gridCol w="583310">
                  <a:extLst>
                    <a:ext uri="{9D8B030D-6E8A-4147-A177-3AD203B41FA5}">
                      <a16:colId xmlns:a16="http://schemas.microsoft.com/office/drawing/2014/main" val="1225509667"/>
                    </a:ext>
                  </a:extLst>
                </a:gridCol>
                <a:gridCol w="583310">
                  <a:extLst>
                    <a:ext uri="{9D8B030D-6E8A-4147-A177-3AD203B41FA5}">
                      <a16:colId xmlns:a16="http://schemas.microsoft.com/office/drawing/2014/main" val="850758534"/>
                    </a:ext>
                  </a:extLst>
                </a:gridCol>
                <a:gridCol w="583310">
                  <a:extLst>
                    <a:ext uri="{9D8B030D-6E8A-4147-A177-3AD203B41FA5}">
                      <a16:colId xmlns:a16="http://schemas.microsoft.com/office/drawing/2014/main" val="2414541375"/>
                    </a:ext>
                  </a:extLst>
                </a:gridCol>
                <a:gridCol w="583310">
                  <a:extLst>
                    <a:ext uri="{9D8B030D-6E8A-4147-A177-3AD203B41FA5}">
                      <a16:colId xmlns:a16="http://schemas.microsoft.com/office/drawing/2014/main" val="3785933044"/>
                    </a:ext>
                  </a:extLst>
                </a:gridCol>
                <a:gridCol w="583310">
                  <a:extLst>
                    <a:ext uri="{9D8B030D-6E8A-4147-A177-3AD203B41FA5}">
                      <a16:colId xmlns:a16="http://schemas.microsoft.com/office/drawing/2014/main" val="1311468088"/>
                    </a:ext>
                  </a:extLst>
                </a:gridCol>
                <a:gridCol w="583310">
                  <a:extLst>
                    <a:ext uri="{9D8B030D-6E8A-4147-A177-3AD203B41FA5}">
                      <a16:colId xmlns:a16="http://schemas.microsoft.com/office/drawing/2014/main" val="3198424733"/>
                    </a:ext>
                  </a:extLst>
                </a:gridCol>
                <a:gridCol w="583310">
                  <a:extLst>
                    <a:ext uri="{9D8B030D-6E8A-4147-A177-3AD203B41FA5}">
                      <a16:colId xmlns:a16="http://schemas.microsoft.com/office/drawing/2014/main" val="3934460466"/>
                    </a:ext>
                  </a:extLst>
                </a:gridCol>
                <a:gridCol w="583310">
                  <a:extLst>
                    <a:ext uri="{9D8B030D-6E8A-4147-A177-3AD203B41FA5}">
                      <a16:colId xmlns:a16="http://schemas.microsoft.com/office/drawing/2014/main" val="4072760363"/>
                    </a:ext>
                  </a:extLst>
                </a:gridCol>
                <a:gridCol w="583310">
                  <a:extLst>
                    <a:ext uri="{9D8B030D-6E8A-4147-A177-3AD203B41FA5}">
                      <a16:colId xmlns:a16="http://schemas.microsoft.com/office/drawing/2014/main" val="2313657216"/>
                    </a:ext>
                  </a:extLst>
                </a:gridCol>
                <a:gridCol w="583310">
                  <a:extLst>
                    <a:ext uri="{9D8B030D-6E8A-4147-A177-3AD203B41FA5}">
                      <a16:colId xmlns:a16="http://schemas.microsoft.com/office/drawing/2014/main" val="1108868345"/>
                    </a:ext>
                  </a:extLst>
                </a:gridCol>
                <a:gridCol w="583310">
                  <a:extLst>
                    <a:ext uri="{9D8B030D-6E8A-4147-A177-3AD203B41FA5}">
                      <a16:colId xmlns:a16="http://schemas.microsoft.com/office/drawing/2014/main" val="1818900147"/>
                    </a:ext>
                  </a:extLst>
                </a:gridCol>
                <a:gridCol w="583310">
                  <a:extLst>
                    <a:ext uri="{9D8B030D-6E8A-4147-A177-3AD203B41FA5}">
                      <a16:colId xmlns:a16="http://schemas.microsoft.com/office/drawing/2014/main" val="1220252542"/>
                    </a:ext>
                  </a:extLst>
                </a:gridCol>
                <a:gridCol w="583310">
                  <a:extLst>
                    <a:ext uri="{9D8B030D-6E8A-4147-A177-3AD203B41FA5}">
                      <a16:colId xmlns:a16="http://schemas.microsoft.com/office/drawing/2014/main" val="2822700651"/>
                    </a:ext>
                  </a:extLst>
                </a:gridCol>
                <a:gridCol w="583310">
                  <a:extLst>
                    <a:ext uri="{9D8B030D-6E8A-4147-A177-3AD203B41FA5}">
                      <a16:colId xmlns:a16="http://schemas.microsoft.com/office/drawing/2014/main" val="1508762885"/>
                    </a:ext>
                  </a:extLst>
                </a:gridCol>
              </a:tblGrid>
              <a:tr h="418038">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Binary</a:t>
                      </a:r>
                      <a:endParaRPr lang="zh-TW" altLang="en-US" sz="1600" dirty="0"/>
                    </a:p>
                  </a:txBody>
                  <a:tcPr marL="60078" marR="60078" marT="30040" marB="30040" vert="eaVert" anchor="ctr">
                    <a:lnL w="28575" cap="flat" cmpd="sng" algn="ctr">
                      <a:solidFill>
                        <a:srgbClr val="002060"/>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14365D"/>
                    </a:solidFill>
                  </a:tcPr>
                </a:tc>
                <a:tc gridSpan="8">
                  <a:txBody>
                    <a:bodyPr/>
                    <a:lstStyle/>
                    <a:p>
                      <a:pPr algn="ct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algn="ct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F8F8F8"/>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strike="sngStrike" dirty="0">
                        <a:solidFill>
                          <a:schemeClr val="tx1"/>
                        </a:solidFill>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marL="60078" marR="60078" marT="30040" marB="30040" anchor="ctr">
                    <a:lnB w="38100" cmpd="sng">
                      <a:noFill/>
                    </a:lnB>
                    <a:solidFill>
                      <a:srgbClr val="14365D"/>
                    </a:solidFill>
                  </a:tcPr>
                </a:tc>
                <a:extLst>
                  <a:ext uri="{0D108BD9-81ED-4DB2-BD59-A6C34878D82A}">
                    <a16:rowId xmlns:a16="http://schemas.microsoft.com/office/drawing/2014/main" val="3658844198"/>
                  </a:ext>
                </a:extLst>
              </a:tr>
              <a:tr h="418038">
                <a:tc vMerge="1">
                  <a:txBody>
                    <a:bodyPr/>
                    <a:lstStyle/>
                    <a:p>
                      <a:pPr algn="ctr"/>
                      <a:endParaRPr lang="zh-TW" altLang="en-US" sz="1200" b="1" dirty="0">
                        <a:solidFill>
                          <a:schemeClr val="bg1"/>
                        </a:solidFill>
                      </a:endParaRPr>
                    </a:p>
                  </a:txBody>
                  <a:tcPr marL="60078" marR="60078" marT="30040" marB="30040" anchor="ctr">
                    <a:lnT w="38100" cmpd="sng">
                      <a:noFill/>
                    </a:lnT>
                    <a:lnB w="38100" cmpd="sng">
                      <a:noFill/>
                    </a:lnB>
                    <a:solidFill>
                      <a:srgbClr val="14365D"/>
                    </a:solidFill>
                  </a:tcPr>
                </a:tc>
                <a:tc>
                  <a:txBody>
                    <a:bodyPr/>
                    <a:lstStyle/>
                    <a:p>
                      <a:pPr algn="ctr"/>
                      <a:r>
                        <a:rPr lang="en-US" altLang="zh-TW" sz="1200" b="1" dirty="0">
                          <a:solidFill>
                            <a:schemeClr val="bg1"/>
                          </a:solidFill>
                        </a:rPr>
                        <a:t>Tuna</a:t>
                      </a:r>
                      <a:endParaRPr lang="zh-TW" altLang="en-US" sz="1200" b="1" dirty="0">
                        <a:solidFill>
                          <a:schemeClr val="bg1"/>
                        </a:solidFill>
                      </a:endParaRPr>
                    </a:p>
                  </a:txBody>
                  <a:tcPr marL="60078" marR="60078" marT="30040" marB="30040" anchor="ctr">
                    <a:lnL w="12700" cap="flat" cmpd="sng" algn="ctr">
                      <a:noFill/>
                      <a:prstDash val="solid"/>
                      <a:round/>
                      <a:headEnd type="none" w="med" len="med"/>
                      <a:tailEnd type="none" w="med" len="med"/>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Frog</a:t>
                      </a:r>
                      <a:endParaRPr lang="zh-TW" altLang="en-US" sz="1200" dirty="0"/>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algn="ctr"/>
                      <a:r>
                        <a:rPr lang="en-US" altLang="zh-TW" sz="1200" b="1" dirty="0">
                          <a:solidFill>
                            <a:schemeClr val="bg1"/>
                          </a:solidFill>
                        </a:rPr>
                        <a:t>Goat</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Dog</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Toad</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Cow</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solidFill>
                        </a:rPr>
                        <a:t>Large</a:t>
                      </a:r>
                      <a:endParaRPr lang="zh-TW" altLang="en-US" sz="1200" b="1" dirty="0">
                        <a:solidFill>
                          <a:schemeClr val="bg1"/>
                        </a:solidFill>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Mid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Small</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Tiny</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White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Black</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Red</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Blue</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Green</a:t>
                      </a:r>
                      <a:endParaRPr lang="zh-TW" altLang="en-US" sz="1200" b="1" kern="1200" dirty="0">
                        <a:solidFill>
                          <a:schemeClr val="bg1"/>
                        </a:solidFill>
                        <a:latin typeface="+mn-lt"/>
                        <a:ea typeface="+mn-ea"/>
                        <a:cs typeface="+mn-cs"/>
                      </a:endParaRPr>
                    </a:p>
                  </a:txBody>
                  <a:tcPr marL="60078" marR="60078" marT="30040" marB="30040" anchor="ctr">
                    <a:lnL w="12700" cmpd="sng">
                      <a:noFill/>
                    </a:lnL>
                    <a:lnR w="12700" cmpd="sng">
                      <a:noFill/>
                    </a:lnR>
                    <a:lnT w="38100" cmpd="sng">
                      <a:noFill/>
                    </a:lnT>
                    <a:lnB w="38100" cmpd="sng">
                      <a:noFill/>
                    </a:lnB>
                    <a:lnTlToBr w="12700" cmpd="sng">
                      <a:noFill/>
                      <a:prstDash val="solid"/>
                    </a:lnTlToBr>
                    <a:lnBlToTr w="12700" cmpd="sng">
                      <a:noFill/>
                      <a:prstDash val="solid"/>
                    </a:lnBlToTr>
                    <a:solidFill>
                      <a:srgbClr val="14365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mn-ea"/>
                          <a:cs typeface="+mn-cs"/>
                        </a:rPr>
                        <a:t>Gray</a:t>
                      </a:r>
                      <a:endParaRPr lang="zh-TW" altLang="en-US" sz="1200" b="1" kern="1200" dirty="0">
                        <a:solidFill>
                          <a:schemeClr val="bg1"/>
                        </a:solidFill>
                        <a:latin typeface="+mn-lt"/>
                        <a:ea typeface="+mn-ea"/>
                        <a:cs typeface="+mn-cs"/>
                      </a:endParaRPr>
                    </a:p>
                  </a:txBody>
                  <a:tcPr marL="60078" marR="60078" marT="30040" marB="30040" anchor="ctr">
                    <a:lnL w="12700" cmpd="sng">
                      <a:noFill/>
                    </a:lnL>
                    <a:lnR w="28575" cap="flat" cmpd="sng" algn="ctr">
                      <a:solidFill>
                        <a:srgbClr val="002060"/>
                      </a:solidFill>
                      <a:prstDash val="solid"/>
                      <a:round/>
                      <a:headEnd type="none" w="med" len="med"/>
                      <a:tailEnd type="none" w="med" len="med"/>
                    </a:lnR>
                    <a:lnT w="38100" cmpd="sng">
                      <a:noFill/>
                    </a:lnT>
                    <a:lnB w="38100" cmpd="sng">
                      <a:noFill/>
                    </a:lnB>
                    <a:lnTlToBr w="12700" cmpd="sng">
                      <a:noFill/>
                      <a:prstDash val="solid"/>
                    </a:lnTlToBr>
                    <a:lnBlToTr w="12700" cmpd="sng">
                      <a:noFill/>
                      <a:prstDash val="solid"/>
                    </a:lnBlToTr>
                    <a:solidFill>
                      <a:srgbClr val="14365D"/>
                    </a:solidFill>
                  </a:tcPr>
                </a:tc>
                <a:extLst>
                  <a:ext uri="{0D108BD9-81ED-4DB2-BD59-A6C34878D82A}">
                    <a16:rowId xmlns:a16="http://schemas.microsoft.com/office/drawing/2014/main" val="423804943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6443544"/>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47474118"/>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48235093"/>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0</a:t>
                      </a:r>
                      <a:endParaRPr lang="zh-TW" altLang="en-US" sz="1200" dirty="0"/>
                    </a:p>
                  </a:txBody>
                  <a:tcPr marL="60078" marR="60078" marT="30040" marB="30040" anchor="ctr">
                    <a:lnL w="12700" cap="flat" cmpd="sng" algn="ctr">
                      <a:noFill/>
                      <a:prstDash val="solid"/>
                      <a:round/>
                      <a:headEnd type="none" w="med" len="med"/>
                      <a:tailEnd type="none" w="med" len="med"/>
                    </a:lnL>
                    <a:lnR w="28575" cap="flat" cmpd="sng" algn="ctr">
                      <a:solidFill>
                        <a:srgbClr val="002060"/>
                      </a:solidFill>
                      <a:prstDash val="solid"/>
                      <a:round/>
                      <a:headEnd type="none" w="med" len="med"/>
                      <a:tailEnd type="none" w="med" len="med"/>
                    </a:lnR>
                    <a:lnT w="12700" cmpd="sng">
                      <a:noFill/>
                    </a:lnT>
                    <a:lnB w="2857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859432155"/>
                  </a:ext>
                </a:extLst>
              </a:tr>
            </a:tbl>
          </a:graphicData>
        </a:graphic>
      </p:graphicFrame>
      <p:graphicFrame>
        <p:nvGraphicFramePr>
          <p:cNvPr id="90" name="表格 89">
            <a:extLst>
              <a:ext uri="{FF2B5EF4-FFF2-40B4-BE49-F238E27FC236}">
                <a16:creationId xmlns:a16="http://schemas.microsoft.com/office/drawing/2014/main" id="{6014B6D8-EB23-48AE-ADF4-E6C0C1860B1B}"/>
              </a:ext>
            </a:extLst>
          </p:cNvPr>
          <p:cNvGraphicFramePr>
            <a:graphicFrameLocks noGrp="1"/>
          </p:cNvGraphicFramePr>
          <p:nvPr/>
        </p:nvGraphicFramePr>
        <p:xfrm>
          <a:off x="667133" y="1542844"/>
          <a:ext cx="3714367" cy="2097992"/>
        </p:xfrm>
        <a:graphic>
          <a:graphicData uri="http://schemas.openxmlformats.org/drawingml/2006/table">
            <a:tbl>
              <a:tblPr firstRow="1" bandRow="1">
                <a:tableStyleId>{5C22544A-7EE6-4342-B048-85BDC9FD1C3A}</a:tableStyleId>
              </a:tblPr>
              <a:tblGrid>
                <a:gridCol w="304417">
                  <a:extLst>
                    <a:ext uri="{9D8B030D-6E8A-4147-A177-3AD203B41FA5}">
                      <a16:colId xmlns:a16="http://schemas.microsoft.com/office/drawing/2014/main" val="1274242888"/>
                    </a:ext>
                  </a:extLst>
                </a:gridCol>
                <a:gridCol w="1136650">
                  <a:extLst>
                    <a:ext uri="{9D8B030D-6E8A-4147-A177-3AD203B41FA5}">
                      <a16:colId xmlns:a16="http://schemas.microsoft.com/office/drawing/2014/main" val="1965267738"/>
                    </a:ext>
                  </a:extLst>
                </a:gridCol>
                <a:gridCol w="1136650">
                  <a:extLst>
                    <a:ext uri="{9D8B030D-6E8A-4147-A177-3AD203B41FA5}">
                      <a16:colId xmlns:a16="http://schemas.microsoft.com/office/drawing/2014/main" val="4054177721"/>
                    </a:ext>
                  </a:extLst>
                </a:gridCol>
                <a:gridCol w="1136650">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Categorical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00000"/>
                      </a:solidFill>
                      <a:prstDash val="solid"/>
                      <a:round/>
                      <a:headEnd type="none" w="med" len="med"/>
                      <a:tailEnd type="none" w="med" len="med"/>
                    </a:lnT>
                    <a:lnB w="38100" cap="flat" cmpd="sng" algn="ctr">
                      <a:solidFill>
                        <a:srgbClr val="C00000"/>
                      </a:solidFill>
                      <a:prstDash val="solid"/>
                      <a:round/>
                      <a:headEnd type="none" w="med" len="med"/>
                      <a:tailEnd type="none" w="med" len="med"/>
                    </a:lnB>
                    <a:solidFill>
                      <a:srgbClr val="C00000"/>
                    </a:solidFill>
                  </a:tcPr>
                </a:tc>
                <a:tc>
                  <a:txBody>
                    <a:bodyPr/>
                    <a:lstStyle/>
                    <a:p>
                      <a:pPr algn="ctr"/>
                      <a:r>
                        <a:rPr lang="en-US" altLang="zh-TW" sz="1200" dirty="0"/>
                        <a:t>Animal</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ap="flat" cmpd="sng" algn="ctr">
                      <a:solidFill>
                        <a:srgbClr val="C00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Cow</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Big</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White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Tuna</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Med</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Black</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Frog</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Tiny</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Green</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C00000"/>
                      </a:solidFill>
                      <a:prstDash val="solid"/>
                      <a:round/>
                      <a:headEnd type="none" w="med" len="med"/>
                      <a:tailEnd type="none" w="med" len="med"/>
                    </a:lnR>
                    <a:lnT w="12700" cmpd="sng">
                      <a:noFill/>
                    </a:lnT>
                    <a:lnB w="381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93" name="箭號: 彎曲 92">
            <a:extLst>
              <a:ext uri="{FF2B5EF4-FFF2-40B4-BE49-F238E27FC236}">
                <a16:creationId xmlns:a16="http://schemas.microsoft.com/office/drawing/2014/main" id="{003F5108-0677-4C7E-B4FD-860457DE3F08}"/>
              </a:ext>
            </a:extLst>
          </p:cNvPr>
          <p:cNvSpPr/>
          <p:nvPr/>
        </p:nvSpPr>
        <p:spPr>
          <a:xfrm>
            <a:off x="6220815" y="2433093"/>
            <a:ext cx="1405691" cy="1361143"/>
          </a:xfrm>
          <a:prstGeom prst="bentArrow">
            <a:avLst>
              <a:gd name="adj1" fmla="val 27629"/>
              <a:gd name="adj2" fmla="val 25000"/>
              <a:gd name="adj3" fmla="val 25000"/>
              <a:gd name="adj4" fmla="val 43750"/>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 name="群組 1">
            <a:extLst>
              <a:ext uri="{FF2B5EF4-FFF2-40B4-BE49-F238E27FC236}">
                <a16:creationId xmlns:a16="http://schemas.microsoft.com/office/drawing/2014/main" id="{9692F0DB-BDFD-4363-95D8-C7DB6038E473}"/>
              </a:ext>
            </a:extLst>
          </p:cNvPr>
          <p:cNvGrpSpPr/>
          <p:nvPr/>
        </p:nvGrpSpPr>
        <p:grpSpPr>
          <a:xfrm>
            <a:off x="12300086" y="2315272"/>
            <a:ext cx="1471043" cy="1493371"/>
            <a:chOff x="12300086" y="2315272"/>
            <a:chExt cx="1471043" cy="1493371"/>
          </a:xfrm>
        </p:grpSpPr>
        <p:sp>
          <p:nvSpPr>
            <p:cNvPr id="17" name="箭號: 彎曲 16">
              <a:extLst>
                <a:ext uri="{FF2B5EF4-FFF2-40B4-BE49-F238E27FC236}">
                  <a16:creationId xmlns:a16="http://schemas.microsoft.com/office/drawing/2014/main" id="{35804A3C-F592-45E1-A7B5-CDC3EA9B3D30}"/>
                </a:ext>
              </a:extLst>
            </p:cNvPr>
            <p:cNvSpPr/>
            <p:nvPr/>
          </p:nvSpPr>
          <p:spPr>
            <a:xfrm flipH="1">
              <a:off x="12300086" y="2447500"/>
              <a:ext cx="1405691" cy="1361143"/>
            </a:xfrm>
            <a:prstGeom prst="bentArrow">
              <a:avLst>
                <a:gd name="adj1" fmla="val 27629"/>
                <a:gd name="adj2" fmla="val 25000"/>
                <a:gd name="adj3" fmla="val 25000"/>
                <a:gd name="adj4" fmla="val 43750"/>
              </a:avLst>
            </a:prstGeom>
            <a:gradFill>
              <a:gsLst>
                <a:gs pos="0">
                  <a:srgbClr val="7030A0"/>
                </a:gs>
                <a:gs pos="100000">
                  <a:srgbClr val="1F4E79"/>
                </a:gs>
              </a:gsLst>
              <a:lin ang="10800000" scaled="0"/>
            </a:gra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禁止標誌 17">
              <a:extLst>
                <a:ext uri="{FF2B5EF4-FFF2-40B4-BE49-F238E27FC236}">
                  <a16:creationId xmlns:a16="http://schemas.microsoft.com/office/drawing/2014/main" id="{A67217D7-6448-402C-95F2-7C0B7A820515}"/>
                </a:ext>
              </a:extLst>
            </p:cNvPr>
            <p:cNvSpPr/>
            <p:nvPr/>
          </p:nvSpPr>
          <p:spPr>
            <a:xfrm>
              <a:off x="12445565" y="2315272"/>
              <a:ext cx="1325564" cy="1325564"/>
            </a:xfrm>
            <a:prstGeom prst="noSmoking">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graphicFrame>
        <p:nvGraphicFramePr>
          <p:cNvPr id="13" name="表格 12">
            <a:extLst>
              <a:ext uri="{FF2B5EF4-FFF2-40B4-BE49-F238E27FC236}">
                <a16:creationId xmlns:a16="http://schemas.microsoft.com/office/drawing/2014/main" id="{C69D3C54-6DE4-4EBC-A70C-4842383D4814}"/>
              </a:ext>
            </a:extLst>
          </p:cNvPr>
          <p:cNvGraphicFramePr>
            <a:graphicFrameLocks noGrp="1"/>
          </p:cNvGraphicFramePr>
          <p:nvPr>
            <p:extLst>
              <p:ext uri="{D42A27DB-BD31-4B8C-83A1-F6EECF244321}">
                <p14:modId xmlns:p14="http://schemas.microsoft.com/office/powerpoint/2010/main" val="4217531140"/>
              </p:ext>
            </p:extLst>
          </p:nvPr>
        </p:nvGraphicFramePr>
        <p:xfrm>
          <a:off x="7697939" y="1505577"/>
          <a:ext cx="3719287" cy="2097992"/>
        </p:xfrm>
        <a:graphic>
          <a:graphicData uri="http://schemas.openxmlformats.org/drawingml/2006/table">
            <a:tbl>
              <a:tblPr firstRow="1" bandRow="1">
                <a:tableStyleId>{5C22544A-7EE6-4342-B048-85BDC9FD1C3A}</a:tableStyleId>
              </a:tblPr>
              <a:tblGrid>
                <a:gridCol w="312586">
                  <a:extLst>
                    <a:ext uri="{9D8B030D-6E8A-4147-A177-3AD203B41FA5}">
                      <a16:colId xmlns:a16="http://schemas.microsoft.com/office/drawing/2014/main" val="910315498"/>
                    </a:ext>
                  </a:extLst>
                </a:gridCol>
                <a:gridCol w="1135567">
                  <a:extLst>
                    <a:ext uri="{9D8B030D-6E8A-4147-A177-3AD203B41FA5}">
                      <a16:colId xmlns:a16="http://schemas.microsoft.com/office/drawing/2014/main" val="1965267738"/>
                    </a:ext>
                  </a:extLst>
                </a:gridCol>
                <a:gridCol w="1135567">
                  <a:extLst>
                    <a:ext uri="{9D8B030D-6E8A-4147-A177-3AD203B41FA5}">
                      <a16:colId xmlns:a16="http://schemas.microsoft.com/office/drawing/2014/main" val="4054177721"/>
                    </a:ext>
                  </a:extLst>
                </a:gridCol>
                <a:gridCol w="1135567">
                  <a:extLst>
                    <a:ext uri="{9D8B030D-6E8A-4147-A177-3AD203B41FA5}">
                      <a16:colId xmlns:a16="http://schemas.microsoft.com/office/drawing/2014/main" val="4218999103"/>
                    </a:ext>
                  </a:extLst>
                </a:gridCol>
              </a:tblGrid>
              <a:tr h="418038">
                <a:tc rowSpan="5">
                  <a:txBody>
                    <a:bodyPr/>
                    <a:lstStyle/>
                    <a:p>
                      <a:pPr algn="ctr"/>
                      <a:r>
                        <a:rPr lang="en-US" altLang="zh-TW" sz="1600" b="1" kern="1200" dirty="0">
                          <a:solidFill>
                            <a:schemeClr val="lt1"/>
                          </a:solidFill>
                          <a:latin typeface="+mn-lt"/>
                          <a:ea typeface="+mn-ea"/>
                          <a:cs typeface="+mn-cs"/>
                        </a:rPr>
                        <a:t>Numerical</a:t>
                      </a:r>
                      <a:endParaRPr lang="zh-TW" altLang="en-US" sz="1600" b="1" kern="1200" dirty="0">
                        <a:solidFill>
                          <a:schemeClr val="lt1"/>
                        </a:solidFill>
                        <a:latin typeface="+mn-lt"/>
                        <a:ea typeface="+mn-ea"/>
                        <a:cs typeface="+mn-cs"/>
                      </a:endParaRPr>
                    </a:p>
                  </a:txBody>
                  <a:tcPr marL="60078" marR="60078" marT="30040" marB="30040" vert="eaVert" anchor="ctr">
                    <a:lnL w="38100" cap="flat" cmpd="sng" algn="ctr">
                      <a:solidFill>
                        <a:srgbClr val="FFC000"/>
                      </a:solidFill>
                      <a:prstDash val="solid"/>
                      <a:round/>
                      <a:headEnd type="none" w="med" len="med"/>
                      <a:tailEnd type="none" w="med" len="med"/>
                    </a:lnL>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C000"/>
                    </a:solidFill>
                  </a:tcPr>
                </a:tc>
                <a:tc>
                  <a:txBody>
                    <a:bodyPr/>
                    <a:lstStyle/>
                    <a:p>
                      <a:pPr algn="ctr"/>
                      <a:r>
                        <a:rPr lang="en-US" altLang="zh-TW" sz="1200" dirty="0"/>
                        <a:t>Animal</a:t>
                      </a:r>
                      <a:endParaRPr lang="zh-TW" altLang="en-US" sz="1200" dirty="0"/>
                    </a:p>
                  </a:txBody>
                  <a:tcPr marL="60078" marR="60078" marT="30040" marB="30040" anchor="ctr">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C47660"/>
                    </a:solidFill>
                  </a:tcPr>
                </a:tc>
                <a:tc>
                  <a:txBody>
                    <a:bodyPr/>
                    <a:lstStyle/>
                    <a:p>
                      <a:pPr algn="ctr"/>
                      <a:r>
                        <a:rPr lang="en-US" altLang="zh-TW" sz="1200" dirty="0"/>
                        <a:t>Size</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79DA7"/>
                    </a:solidFill>
                  </a:tcPr>
                </a:tc>
                <a:tc>
                  <a:txBody>
                    <a:bodyPr/>
                    <a:lstStyle/>
                    <a:p>
                      <a:pPr algn="ctr"/>
                      <a:r>
                        <a:rPr lang="en-US" altLang="zh-TW" sz="1200" dirty="0"/>
                        <a:t>Color</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mpd="sng">
                      <a:noFill/>
                    </a:lnB>
                    <a:solidFill>
                      <a:srgbClr val="D0C1AC"/>
                    </a:solidFill>
                  </a:tcPr>
                </a:tc>
                <a:extLst>
                  <a:ext uri="{0D108BD9-81ED-4DB2-BD59-A6C34878D82A}">
                    <a16:rowId xmlns:a16="http://schemas.microsoft.com/office/drawing/2014/main" val="161030776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10</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4</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21240605"/>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2</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6</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67396689"/>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latin typeface="Times New Roman" panose="02020603050405020304" pitchFamily="18" charset="0"/>
                          <a:cs typeface="Times New Roman" panose="02020603050405020304" pitchFamily="18" charset="0"/>
                        </a:rPr>
                        <a:t>⁝</a:t>
                      </a:r>
                      <a:endParaRPr lang="zh-TW" altLang="en-US" sz="1200" dirty="0"/>
                    </a:p>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21938122"/>
                  </a:ext>
                </a:extLst>
              </a:tr>
              <a:tr h="418038">
                <a:tc vMerge="1">
                  <a:txBody>
                    <a:bodyPr/>
                    <a:lstStyle/>
                    <a:p>
                      <a:pPr algn="ct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8F8F8"/>
                    </a:solidFill>
                  </a:tcPr>
                </a:tc>
                <a:tc>
                  <a:txBody>
                    <a:bodyPr/>
                    <a:lstStyle/>
                    <a:p>
                      <a:pPr algn="ctr"/>
                      <a:r>
                        <a:rPr lang="en-US" altLang="zh-TW" sz="1200" dirty="0"/>
                        <a:t>7</a:t>
                      </a:r>
                      <a:endParaRPr lang="zh-TW" altLang="en-US" sz="1200" dirty="0"/>
                    </a:p>
                  </a:txBody>
                  <a:tcPr marL="60078" marR="60078" marT="30040" marB="3004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1</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r>
                        <a:rPr lang="en-US" altLang="zh-TW" sz="1200" dirty="0"/>
                        <a:t>3</a:t>
                      </a:r>
                      <a:endParaRPr lang="zh-TW" altLang="en-US" sz="1200" dirty="0"/>
                    </a:p>
                  </a:txBody>
                  <a:tcPr marL="60078" marR="60078" marT="30040" marB="30040" anchor="ctr">
                    <a:lnL w="12700" cap="flat" cmpd="sng" algn="ctr">
                      <a:solidFill>
                        <a:schemeClr val="tx1"/>
                      </a:solidFill>
                      <a:prstDash val="solid"/>
                      <a:round/>
                      <a:headEnd type="none" w="med" len="med"/>
                      <a:tailEnd type="none" w="med" len="med"/>
                    </a:lnL>
                    <a:lnR w="38100" cap="flat" cmpd="sng" algn="ctr">
                      <a:solidFill>
                        <a:srgbClr val="FFC000"/>
                      </a:solidFill>
                      <a:prstDash val="solid"/>
                      <a:round/>
                      <a:headEnd type="none" w="med" len="med"/>
                      <a:tailEnd type="none" w="med" len="med"/>
                    </a:lnR>
                    <a:lnT w="12700" cmpd="sng">
                      <a:noFill/>
                    </a:lnT>
                    <a:lnB w="381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056339697"/>
                  </a:ext>
                </a:extLst>
              </a:tr>
            </a:tbl>
          </a:graphicData>
        </a:graphic>
      </p:graphicFrame>
      <p:sp>
        <p:nvSpPr>
          <p:cNvPr id="14" name="箭號: 向右 7">
            <a:extLst>
              <a:ext uri="{FF2B5EF4-FFF2-40B4-BE49-F238E27FC236}">
                <a16:creationId xmlns:a16="http://schemas.microsoft.com/office/drawing/2014/main" id="{1CEA66F8-A8E9-474E-A5DB-C88066FE44C6}"/>
              </a:ext>
            </a:extLst>
          </p:cNvPr>
          <p:cNvSpPr/>
          <p:nvPr/>
        </p:nvSpPr>
        <p:spPr>
          <a:xfrm>
            <a:off x="4397176" y="1505576"/>
            <a:ext cx="3300761" cy="616275"/>
          </a:xfrm>
          <a:prstGeom prst="rightArrow">
            <a:avLst/>
          </a:prstGeom>
          <a:gradFill>
            <a:gsLst>
              <a:gs pos="100000">
                <a:srgbClr val="C00000"/>
              </a:gs>
              <a:gs pos="0">
                <a:srgbClr val="FFC0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028D7FD7-5FCD-42AA-BB23-AC7434297F25}"/>
              </a:ext>
            </a:extLst>
          </p:cNvPr>
          <p:cNvSpPr txBox="1"/>
          <p:nvPr/>
        </p:nvSpPr>
        <p:spPr>
          <a:xfrm>
            <a:off x="5230238" y="1632595"/>
            <a:ext cx="1731523" cy="369332"/>
          </a:xfrm>
          <a:prstGeom prst="rect">
            <a:avLst/>
          </a:prstGeom>
          <a:noFill/>
        </p:spPr>
        <p:txBody>
          <a:bodyPr wrap="square" rtlCol="0">
            <a:spAutoFit/>
          </a:bodyPr>
          <a:lstStyle/>
          <a:p>
            <a:r>
              <a:rPr lang="en-US" altLang="zh-TW" dirty="0">
                <a:solidFill>
                  <a:schemeClr val="bg1"/>
                </a:solidFill>
              </a:rPr>
              <a:t>Other Encoding</a:t>
            </a:r>
            <a:endParaRPr lang="zh-TW" altLang="en-US" dirty="0">
              <a:solidFill>
                <a:schemeClr val="bg1"/>
              </a:solidFill>
            </a:endParaRPr>
          </a:p>
        </p:txBody>
      </p:sp>
    </p:spTree>
    <p:extLst>
      <p:ext uri="{BB962C8B-B14F-4D97-AF65-F5344CB8AC3E}">
        <p14:creationId xmlns:p14="http://schemas.microsoft.com/office/powerpoint/2010/main" val="247018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afterEffect">
                                  <p:stCondLst>
                                    <p:cond delay="0"/>
                                  </p:stCondLst>
                                  <p:childTnLst>
                                    <p:animEffect transition="out" filter="fade">
                                      <p:cBhvr>
                                        <p:cTn id="6" dur="500" tmFilter="0, 0; .2, .5; .8, .5; 1, 0"/>
                                        <p:tgtEl>
                                          <p:spTgt spid="93"/>
                                        </p:tgtEl>
                                      </p:cBhvr>
                                    </p:animEffect>
                                    <p:animScale>
                                      <p:cBhvr>
                                        <p:cTn id="7" dur="250" autoRev="1" fill="hold"/>
                                        <p:tgtEl>
                                          <p:spTgt spid="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C94D45-7099-422C-BA2A-B23C774DD8F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E4E36209-43EE-4A97-A37D-3979CCA40921}"/>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4" name="圖片 3">
            <a:extLst>
              <a:ext uri="{FF2B5EF4-FFF2-40B4-BE49-F238E27FC236}">
                <a16:creationId xmlns:a16="http://schemas.microsoft.com/office/drawing/2014/main" id="{AF32EC08-433C-4BA2-B2B9-F3C98DB38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422" y="2067211"/>
            <a:ext cx="3162299" cy="3162299"/>
          </a:xfrm>
          <a:prstGeom prst="rect">
            <a:avLst/>
          </a:prstGeom>
        </p:spPr>
      </p:pic>
      <p:pic>
        <p:nvPicPr>
          <p:cNvPr id="5" name="圖片 4">
            <a:extLst>
              <a:ext uri="{FF2B5EF4-FFF2-40B4-BE49-F238E27FC236}">
                <a16:creationId xmlns:a16="http://schemas.microsoft.com/office/drawing/2014/main" id="{A81705EC-DE4D-4215-8EFF-246EF30B4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78" y="2299523"/>
            <a:ext cx="3162300" cy="3162300"/>
          </a:xfrm>
          <a:prstGeom prst="rect">
            <a:avLst/>
          </a:prstGeom>
        </p:spPr>
      </p:pic>
      <p:pic>
        <p:nvPicPr>
          <p:cNvPr id="6" name="圖片 5">
            <a:extLst>
              <a:ext uri="{FF2B5EF4-FFF2-40B4-BE49-F238E27FC236}">
                <a16:creationId xmlns:a16="http://schemas.microsoft.com/office/drawing/2014/main" id="{2F492008-E52B-4F8F-9F7C-CCB65C2E7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48" y="2067209"/>
            <a:ext cx="3162301" cy="3162301"/>
          </a:xfrm>
          <a:prstGeom prst="rect">
            <a:avLst/>
          </a:prstGeom>
        </p:spPr>
      </p:pic>
    </p:spTree>
    <p:extLst>
      <p:ext uri="{BB962C8B-B14F-4D97-AF65-F5344CB8AC3E}">
        <p14:creationId xmlns:p14="http://schemas.microsoft.com/office/powerpoint/2010/main" val="3396973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6C4FA-D954-420F-8FF8-997D06EA8932}"/>
              </a:ext>
            </a:extLst>
          </p:cNvPr>
          <p:cNvSpPr>
            <a:spLocks noGrp="1"/>
          </p:cNvSpPr>
          <p:nvPr>
            <p:ph type="title"/>
          </p:nvPr>
        </p:nvSpPr>
        <p:spPr/>
        <p:txBody>
          <a:bodyPr/>
          <a:lstStyle/>
          <a:p>
            <a:endParaRPr lang="zh-TW" altLang="en-US" dirty="0"/>
          </a:p>
        </p:txBody>
      </p:sp>
      <p:sp>
        <p:nvSpPr>
          <p:cNvPr id="3" name="頁尾版面配置區 2">
            <a:extLst>
              <a:ext uri="{FF2B5EF4-FFF2-40B4-BE49-F238E27FC236}">
                <a16:creationId xmlns:a16="http://schemas.microsoft.com/office/drawing/2014/main" id="{D3AFF8F5-36FB-41A5-A907-323DF4F86ED5}"/>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16" name="群組 15">
            <a:extLst>
              <a:ext uri="{FF2B5EF4-FFF2-40B4-BE49-F238E27FC236}">
                <a16:creationId xmlns:a16="http://schemas.microsoft.com/office/drawing/2014/main" id="{A8C5D7DA-A962-4949-A29E-B90A217AF129}"/>
              </a:ext>
            </a:extLst>
          </p:cNvPr>
          <p:cNvGrpSpPr/>
          <p:nvPr/>
        </p:nvGrpSpPr>
        <p:grpSpPr>
          <a:xfrm>
            <a:off x="1321170" y="737870"/>
            <a:ext cx="6004921" cy="2606040"/>
            <a:chOff x="3024779" y="1928495"/>
            <a:chExt cx="6004921" cy="2606040"/>
          </a:xfrm>
        </p:grpSpPr>
        <p:pic>
          <p:nvPicPr>
            <p:cNvPr id="13" name="圖片 12" descr="https://ars.els-cdn.com/content/image/1-s2.0-S0165027012003275-gr4.jpg">
              <a:extLst>
                <a:ext uri="{FF2B5EF4-FFF2-40B4-BE49-F238E27FC236}">
                  <a16:creationId xmlns:a16="http://schemas.microsoft.com/office/drawing/2014/main" id="{03B4D0EF-62E7-4BA8-8BAB-1641B77F7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6" t="4895" r="53802" b="20433"/>
            <a:stretch>
              <a:fillRect/>
            </a:stretch>
          </p:blipFill>
          <p:spPr bwMode="auto">
            <a:xfrm>
              <a:off x="3024779"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pic>
          <p:nvPicPr>
            <p:cNvPr id="15" name="圖片 14" descr="https://ars.els-cdn.com/content/image/1-s2.0-S0165027012003275-gr4.jpg">
              <a:extLst>
                <a:ext uri="{FF2B5EF4-FFF2-40B4-BE49-F238E27FC236}">
                  <a16:creationId xmlns:a16="http://schemas.microsoft.com/office/drawing/2014/main" id="{E1B3A84A-E424-463B-AD27-FC3E4C36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5" t="4803" r="3643" b="20524"/>
            <a:stretch>
              <a:fillRect/>
            </a:stretch>
          </p:blipFill>
          <p:spPr bwMode="auto">
            <a:xfrm>
              <a:off x="6286500" y="1928495"/>
              <a:ext cx="2743200" cy="2606040"/>
            </a:xfrm>
            <a:custGeom>
              <a:avLst/>
              <a:gdLst>
                <a:gd name="connsiteX0" fmla="*/ 0 w 2743200"/>
                <a:gd name="connsiteY0" fmla="*/ 0 h 2606040"/>
                <a:gd name="connsiteX1" fmla="*/ 2743200 w 2743200"/>
                <a:gd name="connsiteY1" fmla="*/ 0 h 2606040"/>
                <a:gd name="connsiteX2" fmla="*/ 2743200 w 2743200"/>
                <a:gd name="connsiteY2" fmla="*/ 2606040 h 2606040"/>
                <a:gd name="connsiteX3" fmla="*/ 0 w 2743200"/>
                <a:gd name="connsiteY3" fmla="*/ 2606040 h 2606040"/>
              </a:gdLst>
              <a:ahLst/>
              <a:cxnLst>
                <a:cxn ang="0">
                  <a:pos x="connsiteX0" y="connsiteY0"/>
                </a:cxn>
                <a:cxn ang="0">
                  <a:pos x="connsiteX1" y="connsiteY1"/>
                </a:cxn>
                <a:cxn ang="0">
                  <a:pos x="connsiteX2" y="connsiteY2"/>
                </a:cxn>
                <a:cxn ang="0">
                  <a:pos x="connsiteX3" y="connsiteY3"/>
                </a:cxn>
              </a:cxnLst>
              <a:rect l="l" t="t" r="r" b="b"/>
              <a:pathLst>
                <a:path w="2743200" h="2606040">
                  <a:moveTo>
                    <a:pt x="0" y="0"/>
                  </a:moveTo>
                  <a:lnTo>
                    <a:pt x="2743200" y="0"/>
                  </a:lnTo>
                  <a:lnTo>
                    <a:pt x="2743200" y="2606040"/>
                  </a:lnTo>
                  <a:lnTo>
                    <a:pt x="0" y="2606040"/>
                  </a:lnTo>
                  <a:close/>
                </a:path>
              </a:pathLst>
            </a:custGeom>
            <a:noFill/>
            <a:extLst>
              <a:ext uri="{909E8E84-426E-40DD-AFC4-6F175D3DCCD1}">
                <a14:hiddenFill xmlns:a14="http://schemas.microsoft.com/office/drawing/2010/main">
                  <a:solidFill>
                    <a:srgbClr val="FFFFFF"/>
                  </a:solidFill>
                </a14:hiddenFill>
              </a:ext>
            </a:extLst>
          </p:spPr>
        </p:pic>
      </p:grpSp>
      <p:pic>
        <p:nvPicPr>
          <p:cNvPr id="18" name="圖片 17" descr="https://ars.els-cdn.com/content/image/1-s2.0-S0165027012003275-gr4.jpg">
            <a:extLst>
              <a:ext uri="{FF2B5EF4-FFF2-40B4-BE49-F238E27FC236}">
                <a16:creationId xmlns:a16="http://schemas.microsoft.com/office/drawing/2014/main" id="{70B9CABA-ABB8-4D78-9E72-4561C24FC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972" t="85298" r="25209" b="11154"/>
          <a:stretch>
            <a:fillRect/>
          </a:stretch>
        </p:blipFill>
        <p:spPr bwMode="auto">
          <a:xfrm>
            <a:off x="2729383" y="3640493"/>
            <a:ext cx="3188494" cy="123826"/>
          </a:xfrm>
          <a:custGeom>
            <a:avLst/>
            <a:gdLst>
              <a:gd name="connsiteX0" fmla="*/ 0 w 3188494"/>
              <a:gd name="connsiteY0" fmla="*/ 0 h 123826"/>
              <a:gd name="connsiteX1" fmla="*/ 3188494 w 3188494"/>
              <a:gd name="connsiteY1" fmla="*/ 0 h 123826"/>
              <a:gd name="connsiteX2" fmla="*/ 3188494 w 3188494"/>
              <a:gd name="connsiteY2" fmla="*/ 123826 h 123826"/>
              <a:gd name="connsiteX3" fmla="*/ 0 w 3188494"/>
              <a:gd name="connsiteY3" fmla="*/ 123826 h 123826"/>
            </a:gdLst>
            <a:ahLst/>
            <a:cxnLst>
              <a:cxn ang="0">
                <a:pos x="connsiteX0" y="connsiteY0"/>
              </a:cxn>
              <a:cxn ang="0">
                <a:pos x="connsiteX1" y="connsiteY1"/>
              </a:cxn>
              <a:cxn ang="0">
                <a:pos x="connsiteX2" y="connsiteY2"/>
              </a:cxn>
              <a:cxn ang="0">
                <a:pos x="connsiteX3" y="connsiteY3"/>
              </a:cxn>
            </a:cxnLst>
            <a:rect l="l" t="t" r="r" b="b"/>
            <a:pathLst>
              <a:path w="3188494" h="123826">
                <a:moveTo>
                  <a:pt x="0" y="0"/>
                </a:moveTo>
                <a:lnTo>
                  <a:pt x="3188494" y="0"/>
                </a:lnTo>
                <a:lnTo>
                  <a:pt x="3188494" y="123826"/>
                </a:lnTo>
                <a:lnTo>
                  <a:pt x="0" y="123826"/>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60F5F79D-06BA-4457-BB29-2672A5E06196}"/>
              </a:ext>
            </a:extLst>
          </p:cNvPr>
          <p:cNvGraphicFramePr>
            <a:graphicFrameLocks noGrp="1"/>
          </p:cNvGraphicFramePr>
          <p:nvPr>
            <p:extLst>
              <p:ext uri="{D42A27DB-BD31-4B8C-83A1-F6EECF244321}">
                <p14:modId xmlns:p14="http://schemas.microsoft.com/office/powerpoint/2010/main" val="1384474209"/>
              </p:ext>
            </p:extLst>
          </p:nvPr>
        </p:nvGraphicFramePr>
        <p:xfrm>
          <a:off x="2729384" y="3764319"/>
          <a:ext cx="3188493" cy="370840"/>
        </p:xfrm>
        <a:graphic>
          <a:graphicData uri="http://schemas.openxmlformats.org/drawingml/2006/table">
            <a:tbl>
              <a:tblPr firstRow="1" bandRow="1">
                <a:tableStyleId>{5C22544A-7EE6-4342-B048-85BDC9FD1C3A}</a:tableStyleId>
              </a:tblPr>
              <a:tblGrid>
                <a:gridCol w="1062831">
                  <a:extLst>
                    <a:ext uri="{9D8B030D-6E8A-4147-A177-3AD203B41FA5}">
                      <a16:colId xmlns:a16="http://schemas.microsoft.com/office/drawing/2014/main" val="3865831242"/>
                    </a:ext>
                  </a:extLst>
                </a:gridCol>
                <a:gridCol w="1062831">
                  <a:extLst>
                    <a:ext uri="{9D8B030D-6E8A-4147-A177-3AD203B41FA5}">
                      <a16:colId xmlns:a16="http://schemas.microsoft.com/office/drawing/2014/main" val="1930931798"/>
                    </a:ext>
                  </a:extLst>
                </a:gridCol>
                <a:gridCol w="1062831">
                  <a:extLst>
                    <a:ext uri="{9D8B030D-6E8A-4147-A177-3AD203B41FA5}">
                      <a16:colId xmlns:a16="http://schemas.microsoft.com/office/drawing/2014/main" val="1300537068"/>
                    </a:ext>
                  </a:extLst>
                </a:gridCol>
              </a:tblGrid>
              <a:tr h="370840">
                <a:tc>
                  <a:txBody>
                    <a:bodyPr/>
                    <a:lstStyle/>
                    <a:p>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Cluster</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dirty="0">
                          <a:solidFill>
                            <a:schemeClr val="tx1"/>
                          </a:solidFill>
                        </a:rPr>
                        <a:t>24</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8085267"/>
                  </a:ext>
                </a:extLst>
              </a:tr>
            </a:tbl>
          </a:graphicData>
        </a:graphic>
      </p:graphicFrame>
      <p:pic>
        <p:nvPicPr>
          <p:cNvPr id="1030" name="Picture 6" descr="https://ars.els-cdn.com/content/image/1-s2.0-S0165027012003275-gr4.jpg">
            <a:extLst>
              <a:ext uri="{FF2B5EF4-FFF2-40B4-BE49-F238E27FC236}">
                <a16:creationId xmlns:a16="http://schemas.microsoft.com/office/drawing/2014/main" id="{5FD1FD59-A663-4D77-8A28-461FF9A1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3137" y="-662305"/>
            <a:ext cx="465772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1A48A92C-4929-41B9-AEC3-4ECC26169AFB}"/>
              </a:ext>
            </a:extLst>
          </p:cNvPr>
          <p:cNvPicPr>
            <a:picLocks noChangeAspect="1"/>
          </p:cNvPicPr>
          <p:nvPr/>
        </p:nvPicPr>
        <p:blipFill>
          <a:blip r:embed="rId3"/>
          <a:stretch>
            <a:fillRect/>
          </a:stretch>
        </p:blipFill>
        <p:spPr>
          <a:xfrm>
            <a:off x="4649130" y="3397403"/>
            <a:ext cx="2893739" cy="2905454"/>
          </a:xfrm>
          <a:prstGeom prst="rect">
            <a:avLst/>
          </a:prstGeom>
        </p:spPr>
      </p:pic>
      <p:pic>
        <p:nvPicPr>
          <p:cNvPr id="5" name="圖片 4">
            <a:extLst>
              <a:ext uri="{FF2B5EF4-FFF2-40B4-BE49-F238E27FC236}">
                <a16:creationId xmlns:a16="http://schemas.microsoft.com/office/drawing/2014/main" id="{5F809EF9-BAEF-44F5-9FE8-58C26EEBB54D}"/>
              </a:ext>
            </a:extLst>
          </p:cNvPr>
          <p:cNvPicPr>
            <a:picLocks noChangeAspect="1"/>
          </p:cNvPicPr>
          <p:nvPr/>
        </p:nvPicPr>
        <p:blipFill>
          <a:blip r:embed="rId4"/>
          <a:stretch>
            <a:fillRect/>
          </a:stretch>
        </p:blipFill>
        <p:spPr>
          <a:xfrm>
            <a:off x="8989739" y="3397403"/>
            <a:ext cx="2893763" cy="2905455"/>
          </a:xfrm>
          <a:prstGeom prst="rect">
            <a:avLst/>
          </a:prstGeom>
        </p:spPr>
      </p:pic>
      <p:graphicFrame>
        <p:nvGraphicFramePr>
          <p:cNvPr id="6" name="表格 5">
            <a:extLst>
              <a:ext uri="{FF2B5EF4-FFF2-40B4-BE49-F238E27FC236}">
                <a16:creationId xmlns:a16="http://schemas.microsoft.com/office/drawing/2014/main" id="{8454D4D7-66D6-400C-B986-50F48AD8F5A7}"/>
              </a:ext>
            </a:extLst>
          </p:cNvPr>
          <p:cNvGraphicFramePr>
            <a:graphicFrameLocks noGrp="1"/>
          </p:cNvGraphicFramePr>
          <p:nvPr>
            <p:extLst>
              <p:ext uri="{D42A27DB-BD31-4B8C-83A1-F6EECF244321}">
                <p14:modId xmlns:p14="http://schemas.microsoft.com/office/powerpoint/2010/main" val="2865543225"/>
              </p:ext>
            </p:extLst>
          </p:nvPr>
        </p:nvGraphicFramePr>
        <p:xfrm>
          <a:off x="4649130" y="3401848"/>
          <a:ext cx="7234371" cy="598652"/>
        </p:xfrm>
        <a:graphic>
          <a:graphicData uri="http://schemas.openxmlformats.org/drawingml/2006/table">
            <a:tbl>
              <a:tblPr firstRow="1" bandRow="1">
                <a:tableStyleId>{5C22544A-7EE6-4342-B048-85BDC9FD1C3A}</a:tableStyleId>
              </a:tblPr>
              <a:tblGrid>
                <a:gridCol w="2885145">
                  <a:extLst>
                    <a:ext uri="{9D8B030D-6E8A-4147-A177-3AD203B41FA5}">
                      <a16:colId xmlns:a16="http://schemas.microsoft.com/office/drawing/2014/main" val="1024970135"/>
                    </a:ext>
                  </a:extLst>
                </a:gridCol>
                <a:gridCol w="1457325">
                  <a:extLst>
                    <a:ext uri="{9D8B030D-6E8A-4147-A177-3AD203B41FA5}">
                      <a16:colId xmlns:a16="http://schemas.microsoft.com/office/drawing/2014/main" val="367946734"/>
                    </a:ext>
                  </a:extLst>
                </a:gridCol>
                <a:gridCol w="2891901">
                  <a:extLst>
                    <a:ext uri="{9D8B030D-6E8A-4147-A177-3AD203B41FA5}">
                      <a16:colId xmlns:a16="http://schemas.microsoft.com/office/drawing/2014/main" val="3890221522"/>
                    </a:ext>
                  </a:extLst>
                </a:gridCol>
              </a:tblGrid>
              <a:tr h="598652">
                <a:tc>
                  <a:txBody>
                    <a:bodyPr/>
                    <a:lstStyle/>
                    <a:p>
                      <a:pPr algn="ctr"/>
                      <a:r>
                        <a:rPr lang="en-US" altLang="zh-TW" dirty="0">
                          <a:solidFill>
                            <a:schemeClr val="tx1"/>
                          </a:solidFill>
                        </a:rPr>
                        <a:t>By purity</a:t>
                      </a:r>
                      <a:endParaRPr lang="zh-TW" altLang="en-US" dirty="0">
                        <a:solidFill>
                          <a:schemeClr val="tx1"/>
                        </a:solidFill>
                      </a:endParaRPr>
                    </a:p>
                  </a:txBody>
                  <a:tcPr anchor="ctr">
                    <a:solidFill>
                      <a:srgbClr val="FFFFFF"/>
                    </a:solidFill>
                  </a:tcPr>
                </a:tc>
                <a:tc>
                  <a:txBody>
                    <a:bodyPr/>
                    <a:lstStyle/>
                    <a:p>
                      <a:pPr algn="ctr"/>
                      <a:endParaRPr lang="zh-TW" altLang="en-US" dirty="0">
                        <a:solidFill>
                          <a:schemeClr val="tx1"/>
                        </a:solidFill>
                      </a:endParaRPr>
                    </a:p>
                  </a:txBody>
                  <a:tcPr anchor="ctr">
                    <a:solidFill>
                      <a:srgbClr val="FFFFFF"/>
                    </a:solidFill>
                  </a:tcPr>
                </a:tc>
                <a:tc>
                  <a:txBody>
                    <a:bodyPr/>
                    <a:lstStyle/>
                    <a:p>
                      <a:pPr algn="ctr"/>
                      <a:r>
                        <a:rPr lang="en-US" altLang="zh-TW" dirty="0">
                          <a:solidFill>
                            <a:schemeClr val="tx1"/>
                          </a:solidFill>
                        </a:rPr>
                        <a:t>Randomly</a:t>
                      </a:r>
                      <a:endParaRPr lang="zh-TW" altLang="en-US" dirty="0">
                        <a:solidFill>
                          <a:schemeClr val="tx1"/>
                        </a:solidFill>
                      </a:endParaRPr>
                    </a:p>
                  </a:txBody>
                  <a:tcPr anchor="ctr">
                    <a:solidFill>
                      <a:srgbClr val="FFFFFF"/>
                    </a:solidFill>
                  </a:tcPr>
                </a:tc>
                <a:extLst>
                  <a:ext uri="{0D108BD9-81ED-4DB2-BD59-A6C34878D82A}">
                    <a16:rowId xmlns:a16="http://schemas.microsoft.com/office/drawing/2014/main" val="4161931821"/>
                  </a:ext>
                </a:extLst>
              </a:tr>
            </a:tbl>
          </a:graphicData>
        </a:graphic>
      </p:graphicFrame>
    </p:spTree>
    <p:extLst>
      <p:ext uri="{BB962C8B-B14F-4D97-AF65-F5344CB8AC3E}">
        <p14:creationId xmlns:p14="http://schemas.microsoft.com/office/powerpoint/2010/main" val="1794373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76CE010-B0BF-4EF6-A6E1-9B6A3BE75E4C}"/>
              </a:ext>
            </a:extLst>
          </p:cNvPr>
          <p:cNvGraphicFramePr>
            <a:graphicFrameLocks noGrp="1"/>
          </p:cNvGraphicFramePr>
          <p:nvPr>
            <p:extLst>
              <p:ext uri="{D42A27DB-BD31-4B8C-83A1-F6EECF244321}">
                <p14:modId xmlns:p14="http://schemas.microsoft.com/office/powerpoint/2010/main" val="1548463256"/>
              </p:ext>
            </p:extLst>
          </p:nvPr>
        </p:nvGraphicFramePr>
        <p:xfrm>
          <a:off x="1958356" y="-60049"/>
          <a:ext cx="9300570" cy="3740563"/>
        </p:xfrm>
        <a:graphic>
          <a:graphicData uri="http://schemas.openxmlformats.org/drawingml/2006/table">
            <a:tbl>
              <a:tblPr firstRow="1" bandRow="1">
                <a:tableStyleId>{5C22544A-7EE6-4342-B048-85BDC9FD1C3A}</a:tableStyleId>
              </a:tblPr>
              <a:tblGrid>
                <a:gridCol w="3100190">
                  <a:extLst>
                    <a:ext uri="{9D8B030D-6E8A-4147-A177-3AD203B41FA5}">
                      <a16:colId xmlns:a16="http://schemas.microsoft.com/office/drawing/2014/main" val="3756008225"/>
                    </a:ext>
                  </a:extLst>
                </a:gridCol>
                <a:gridCol w="3100190">
                  <a:extLst>
                    <a:ext uri="{9D8B030D-6E8A-4147-A177-3AD203B41FA5}">
                      <a16:colId xmlns:a16="http://schemas.microsoft.com/office/drawing/2014/main" val="2748173019"/>
                    </a:ext>
                  </a:extLst>
                </a:gridCol>
                <a:gridCol w="3100190">
                  <a:extLst>
                    <a:ext uri="{9D8B030D-6E8A-4147-A177-3AD203B41FA5}">
                      <a16:colId xmlns:a16="http://schemas.microsoft.com/office/drawing/2014/main" val="3482075986"/>
                    </a:ext>
                  </a:extLst>
                </a:gridCol>
              </a:tblGrid>
              <a:tr h="375752">
                <a:tc gridSpan="3">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Difference 3D</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Dimension Reduced Data After Encode With Certain Sequencing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74735721"/>
                  </a:ext>
                </a:extLst>
              </a:tr>
              <a:tr h="375752">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Impurity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Randomly</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TW" dirty="0">
                          <a:solidFill>
                            <a:schemeClr val="tx1"/>
                          </a:solidFill>
                          <a:latin typeface="Times New Roman" panose="02020603050405020304" pitchFamily="18" charset="0"/>
                          <a:cs typeface="Times New Roman" panose="02020603050405020304" pitchFamily="18" charset="0"/>
                        </a:rPr>
                        <a:t>Sum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69041908"/>
                  </a:ext>
                </a:extLst>
              </a:tr>
              <a:tr h="2989059">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6423053"/>
                  </a:ext>
                </a:extLst>
              </a:tr>
            </a:tbl>
          </a:graphicData>
        </a:graphic>
      </p:graphicFrame>
      <p:pic>
        <p:nvPicPr>
          <p:cNvPr id="13" name="圖片 12">
            <a:extLst>
              <a:ext uri="{FF2B5EF4-FFF2-40B4-BE49-F238E27FC236}">
                <a16:creationId xmlns:a16="http://schemas.microsoft.com/office/drawing/2014/main" id="{61C75DF2-B476-4AA2-BA29-4C2F0BB13BE7}"/>
              </a:ext>
            </a:extLst>
          </p:cNvPr>
          <p:cNvPicPr>
            <a:picLocks noChangeAspect="1"/>
          </p:cNvPicPr>
          <p:nvPr/>
        </p:nvPicPr>
        <p:blipFill rotWithShape="1">
          <a:blip r:embed="rId2"/>
          <a:srcRect l="25486" t="19018" r="31623" b="10435"/>
          <a:stretch/>
        </p:blipFill>
        <p:spPr>
          <a:xfrm>
            <a:off x="2156098" y="829856"/>
            <a:ext cx="2880519" cy="2549968"/>
          </a:xfrm>
          <a:prstGeom prst="rect">
            <a:avLst/>
          </a:prstGeom>
        </p:spPr>
      </p:pic>
      <p:sp>
        <p:nvSpPr>
          <p:cNvPr id="3" name="頁尾版面配置區 2">
            <a:extLst>
              <a:ext uri="{FF2B5EF4-FFF2-40B4-BE49-F238E27FC236}">
                <a16:creationId xmlns:a16="http://schemas.microsoft.com/office/drawing/2014/main" id="{DC9423FB-F37E-4523-AB48-F15C70ECDD9B}"/>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8" name="圖片 7">
            <a:extLst>
              <a:ext uri="{FF2B5EF4-FFF2-40B4-BE49-F238E27FC236}">
                <a16:creationId xmlns:a16="http://schemas.microsoft.com/office/drawing/2014/main" id="{77724D1D-40AA-451D-A8A9-005746237B60}"/>
              </a:ext>
            </a:extLst>
          </p:cNvPr>
          <p:cNvPicPr>
            <a:picLocks noChangeAspect="1"/>
          </p:cNvPicPr>
          <p:nvPr/>
        </p:nvPicPr>
        <p:blipFill rotWithShape="1">
          <a:blip r:embed="rId3"/>
          <a:srcRect l="26936" t="17381" r="33543" b="9183"/>
          <a:stretch/>
        </p:blipFill>
        <p:spPr>
          <a:xfrm>
            <a:off x="5274744" y="717762"/>
            <a:ext cx="2667794" cy="2667794"/>
          </a:xfrm>
          <a:prstGeom prst="rect">
            <a:avLst/>
          </a:prstGeom>
        </p:spPr>
      </p:pic>
      <p:pic>
        <p:nvPicPr>
          <p:cNvPr id="12" name="圖片 11">
            <a:extLst>
              <a:ext uri="{FF2B5EF4-FFF2-40B4-BE49-F238E27FC236}">
                <a16:creationId xmlns:a16="http://schemas.microsoft.com/office/drawing/2014/main" id="{A64CBAF0-C43D-45F8-955B-D0ADE5F9FD32}"/>
              </a:ext>
            </a:extLst>
          </p:cNvPr>
          <p:cNvPicPr>
            <a:picLocks noChangeAspect="1"/>
          </p:cNvPicPr>
          <p:nvPr/>
        </p:nvPicPr>
        <p:blipFill rotWithShape="1">
          <a:blip r:embed="rId4"/>
          <a:srcRect l="26146" t="21147" r="32060" b="7079"/>
          <a:stretch/>
        </p:blipFill>
        <p:spPr>
          <a:xfrm>
            <a:off x="8467725" y="862529"/>
            <a:ext cx="2737529" cy="2517295"/>
          </a:xfrm>
          <a:prstGeom prst="rect">
            <a:avLst/>
          </a:prstGeom>
        </p:spPr>
      </p:pic>
      <p:pic>
        <p:nvPicPr>
          <p:cNvPr id="22" name="圖片 21">
            <a:extLst>
              <a:ext uri="{FF2B5EF4-FFF2-40B4-BE49-F238E27FC236}">
                <a16:creationId xmlns:a16="http://schemas.microsoft.com/office/drawing/2014/main" id="{A87FF83F-CF8B-4F99-8D10-D5C845D5C458}"/>
              </a:ext>
            </a:extLst>
          </p:cNvPr>
          <p:cNvPicPr>
            <a:picLocks noChangeAspect="1"/>
          </p:cNvPicPr>
          <p:nvPr/>
        </p:nvPicPr>
        <p:blipFill rotWithShape="1">
          <a:blip r:embed="rId5"/>
          <a:srcRect l="1111" t="6309" r="7545" b="2763"/>
          <a:stretch/>
        </p:blipFill>
        <p:spPr>
          <a:xfrm>
            <a:off x="0" y="3573222"/>
            <a:ext cx="3369951" cy="2927350"/>
          </a:xfrm>
          <a:prstGeom prst="rect">
            <a:avLst/>
          </a:prstGeom>
        </p:spPr>
      </p:pic>
      <p:pic>
        <p:nvPicPr>
          <p:cNvPr id="23" name="圖片 22">
            <a:extLst>
              <a:ext uri="{FF2B5EF4-FFF2-40B4-BE49-F238E27FC236}">
                <a16:creationId xmlns:a16="http://schemas.microsoft.com/office/drawing/2014/main" id="{2B678712-33B5-4320-BC60-F8F5C7ABD25B}"/>
              </a:ext>
            </a:extLst>
          </p:cNvPr>
          <p:cNvPicPr>
            <a:picLocks noChangeAspect="1"/>
          </p:cNvPicPr>
          <p:nvPr/>
        </p:nvPicPr>
        <p:blipFill rotWithShape="1">
          <a:blip r:embed="rId6"/>
          <a:srcRect l="1978" t="7052" r="6785" b="1880"/>
          <a:stretch/>
        </p:blipFill>
        <p:spPr>
          <a:xfrm>
            <a:off x="3838952" y="3838976"/>
            <a:ext cx="3475486" cy="3019024"/>
          </a:xfrm>
          <a:prstGeom prst="rect">
            <a:avLst/>
          </a:prstGeom>
        </p:spPr>
      </p:pic>
      <p:pic>
        <p:nvPicPr>
          <p:cNvPr id="24" name="圖片 23">
            <a:extLst>
              <a:ext uri="{FF2B5EF4-FFF2-40B4-BE49-F238E27FC236}">
                <a16:creationId xmlns:a16="http://schemas.microsoft.com/office/drawing/2014/main" id="{176A1D4B-AE0F-4746-9FC3-B559510DFBF6}"/>
              </a:ext>
            </a:extLst>
          </p:cNvPr>
          <p:cNvPicPr>
            <a:picLocks noChangeAspect="1"/>
          </p:cNvPicPr>
          <p:nvPr/>
        </p:nvPicPr>
        <p:blipFill rotWithShape="1">
          <a:blip r:embed="rId7"/>
          <a:srcRect l="2309" t="7193" r="6945" b="2791"/>
          <a:stretch/>
        </p:blipFill>
        <p:spPr>
          <a:xfrm>
            <a:off x="7768933" y="3629061"/>
            <a:ext cx="3489993" cy="3021394"/>
          </a:xfrm>
          <a:prstGeom prst="rect">
            <a:avLst/>
          </a:prstGeom>
        </p:spPr>
      </p:pic>
    </p:spTree>
    <p:extLst>
      <p:ext uri="{BB962C8B-B14F-4D97-AF65-F5344CB8AC3E}">
        <p14:creationId xmlns:p14="http://schemas.microsoft.com/office/powerpoint/2010/main" val="97544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C9CAF52-8114-49BC-9A31-C7B97088FCF5}"/>
              </a:ext>
            </a:extLst>
          </p:cNvPr>
          <p:cNvPicPr>
            <a:picLocks noChangeAspect="1"/>
          </p:cNvPicPr>
          <p:nvPr/>
        </p:nvPicPr>
        <p:blipFill>
          <a:blip r:embed="rId2"/>
          <a:stretch>
            <a:fillRect/>
          </a:stretch>
        </p:blipFill>
        <p:spPr>
          <a:xfrm>
            <a:off x="6528866" y="-171815"/>
            <a:ext cx="7434761" cy="5353415"/>
          </a:xfrm>
          <a:prstGeom prst="rect">
            <a:avLst/>
          </a:prstGeom>
        </p:spPr>
      </p:pic>
      <p:pic>
        <p:nvPicPr>
          <p:cNvPr id="5" name="圖片 4">
            <a:extLst>
              <a:ext uri="{FF2B5EF4-FFF2-40B4-BE49-F238E27FC236}">
                <a16:creationId xmlns:a16="http://schemas.microsoft.com/office/drawing/2014/main" id="{D06FFAC0-5C9B-40BF-A80F-6BEB1E95DEF4}"/>
              </a:ext>
            </a:extLst>
          </p:cNvPr>
          <p:cNvPicPr>
            <a:picLocks noChangeAspect="1"/>
          </p:cNvPicPr>
          <p:nvPr/>
        </p:nvPicPr>
        <p:blipFill>
          <a:blip r:embed="rId3"/>
          <a:stretch>
            <a:fillRect/>
          </a:stretch>
        </p:blipFill>
        <p:spPr>
          <a:xfrm>
            <a:off x="-1141932" y="-171815"/>
            <a:ext cx="7440063" cy="5220429"/>
          </a:xfrm>
          <a:prstGeom prst="rect">
            <a:avLst/>
          </a:prstGeom>
        </p:spPr>
      </p:pic>
      <p:sp>
        <p:nvSpPr>
          <p:cNvPr id="3" name="頁尾版面配置區 2">
            <a:extLst>
              <a:ext uri="{FF2B5EF4-FFF2-40B4-BE49-F238E27FC236}">
                <a16:creationId xmlns:a16="http://schemas.microsoft.com/office/drawing/2014/main" id="{8537AF0F-822C-40D9-9613-D77A973A159F}"/>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pic>
        <p:nvPicPr>
          <p:cNvPr id="7" name="圖片 6">
            <a:extLst>
              <a:ext uri="{FF2B5EF4-FFF2-40B4-BE49-F238E27FC236}">
                <a16:creationId xmlns:a16="http://schemas.microsoft.com/office/drawing/2014/main" id="{76DAA549-49EC-436B-BB3D-BA1F42998C0B}"/>
              </a:ext>
            </a:extLst>
          </p:cNvPr>
          <p:cNvPicPr>
            <a:picLocks noChangeAspect="1"/>
          </p:cNvPicPr>
          <p:nvPr/>
        </p:nvPicPr>
        <p:blipFill>
          <a:blip r:embed="rId4"/>
          <a:stretch>
            <a:fillRect/>
          </a:stretch>
        </p:blipFill>
        <p:spPr>
          <a:xfrm>
            <a:off x="14979316" y="250521"/>
            <a:ext cx="6818827" cy="4931079"/>
          </a:xfrm>
          <a:prstGeom prst="rect">
            <a:avLst/>
          </a:prstGeom>
        </p:spPr>
      </p:pic>
      <p:graphicFrame>
        <p:nvGraphicFramePr>
          <p:cNvPr id="8" name="表格 7">
            <a:extLst>
              <a:ext uri="{FF2B5EF4-FFF2-40B4-BE49-F238E27FC236}">
                <a16:creationId xmlns:a16="http://schemas.microsoft.com/office/drawing/2014/main" id="{AC82DA60-39DB-4BBA-8279-B1D0F34A389C}"/>
              </a:ext>
            </a:extLst>
          </p:cNvPr>
          <p:cNvGraphicFramePr>
            <a:graphicFrameLocks noGrp="1"/>
          </p:cNvGraphicFramePr>
          <p:nvPr>
            <p:extLst>
              <p:ext uri="{D42A27DB-BD31-4B8C-83A1-F6EECF244321}">
                <p14:modId xmlns:p14="http://schemas.microsoft.com/office/powerpoint/2010/main" val="753344716"/>
              </p:ext>
            </p:extLst>
          </p:nvPr>
        </p:nvGraphicFramePr>
        <p:xfrm>
          <a:off x="-1141933" y="4368482"/>
          <a:ext cx="7440063" cy="1217072"/>
        </p:xfrm>
        <a:graphic>
          <a:graphicData uri="http://schemas.openxmlformats.org/drawingml/2006/table">
            <a:tbl>
              <a:tblPr firstRow="1" bandRow="1">
                <a:tableStyleId>{5C22544A-7EE6-4342-B048-85BDC9FD1C3A}</a:tableStyleId>
              </a:tblPr>
              <a:tblGrid>
                <a:gridCol w="849833">
                  <a:extLst>
                    <a:ext uri="{9D8B030D-6E8A-4147-A177-3AD203B41FA5}">
                      <a16:colId xmlns:a16="http://schemas.microsoft.com/office/drawing/2014/main" val="1410914144"/>
                    </a:ext>
                  </a:extLst>
                </a:gridCol>
                <a:gridCol w="1318046">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B4B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63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7BB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93D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ABE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a:solidFill>
                            <a:schemeClr val="bg1"/>
                          </a:solidFill>
                        </a:rPr>
                        <a:t>PCA</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graphicFrame>
        <p:nvGraphicFramePr>
          <p:cNvPr id="9" name="表格 8">
            <a:extLst>
              <a:ext uri="{FF2B5EF4-FFF2-40B4-BE49-F238E27FC236}">
                <a16:creationId xmlns:a16="http://schemas.microsoft.com/office/drawing/2014/main" id="{88D8E12D-ADDE-4813-8074-37DF9480A5A4}"/>
              </a:ext>
            </a:extLst>
          </p:cNvPr>
          <p:cNvGraphicFramePr>
            <a:graphicFrameLocks noGrp="1"/>
          </p:cNvGraphicFramePr>
          <p:nvPr>
            <p:extLst>
              <p:ext uri="{D42A27DB-BD31-4B8C-83A1-F6EECF244321}">
                <p14:modId xmlns:p14="http://schemas.microsoft.com/office/powerpoint/2010/main" val="3854679878"/>
              </p:ext>
            </p:extLst>
          </p:nvPr>
        </p:nvGraphicFramePr>
        <p:xfrm>
          <a:off x="6523564" y="4551903"/>
          <a:ext cx="7440063" cy="1217072"/>
        </p:xfrm>
        <a:graphic>
          <a:graphicData uri="http://schemas.openxmlformats.org/drawingml/2006/table">
            <a:tbl>
              <a:tblPr firstRow="1" bandRow="1">
                <a:tableStyleId>{5C22544A-7EE6-4342-B048-85BDC9FD1C3A}</a:tableStyleId>
              </a:tblPr>
              <a:tblGrid>
                <a:gridCol w="740836">
                  <a:extLst>
                    <a:ext uri="{9D8B030D-6E8A-4147-A177-3AD203B41FA5}">
                      <a16:colId xmlns:a16="http://schemas.microsoft.com/office/drawing/2014/main" val="1410914144"/>
                    </a:ext>
                  </a:extLst>
                </a:gridCol>
                <a:gridCol w="1427043">
                  <a:extLst>
                    <a:ext uri="{9D8B030D-6E8A-4147-A177-3AD203B41FA5}">
                      <a16:colId xmlns:a16="http://schemas.microsoft.com/office/drawing/2014/main" val="4174219331"/>
                    </a:ext>
                  </a:extLst>
                </a:gridCol>
                <a:gridCol w="1318046">
                  <a:extLst>
                    <a:ext uri="{9D8B030D-6E8A-4147-A177-3AD203B41FA5}">
                      <a16:colId xmlns:a16="http://schemas.microsoft.com/office/drawing/2014/main" val="2729175791"/>
                    </a:ext>
                  </a:extLst>
                </a:gridCol>
                <a:gridCol w="1318046">
                  <a:extLst>
                    <a:ext uri="{9D8B030D-6E8A-4147-A177-3AD203B41FA5}">
                      <a16:colId xmlns:a16="http://schemas.microsoft.com/office/drawing/2014/main" val="471034355"/>
                    </a:ext>
                  </a:extLst>
                </a:gridCol>
                <a:gridCol w="1318046">
                  <a:extLst>
                    <a:ext uri="{9D8B030D-6E8A-4147-A177-3AD203B41FA5}">
                      <a16:colId xmlns:a16="http://schemas.microsoft.com/office/drawing/2014/main" val="1816412587"/>
                    </a:ext>
                  </a:extLst>
                </a:gridCol>
                <a:gridCol w="1318046">
                  <a:extLst>
                    <a:ext uri="{9D8B030D-6E8A-4147-A177-3AD203B41FA5}">
                      <a16:colId xmlns:a16="http://schemas.microsoft.com/office/drawing/2014/main" val="218077970"/>
                    </a:ext>
                  </a:extLst>
                </a:gridCol>
              </a:tblGrid>
              <a:tr h="396240">
                <a:tc rowSpan="2">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3875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B9F7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3B78B"/>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BCFA3"/>
                    </a:solidFill>
                  </a:tcPr>
                </a:tc>
                <a:tc>
                  <a:txBody>
                    <a:bodyPr/>
                    <a:lstStyle/>
                    <a:p>
                      <a:pPr algn="ctr"/>
                      <a:r>
                        <a:rPr lang="en-US" altLang="zh-TW" sz="1200" b="1" dirty="0"/>
                        <a:t>Purity</a:t>
                      </a:r>
                      <a:endParaRPr lang="zh-TW" altLang="en-US" sz="1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E7BB"/>
                    </a:solidFill>
                  </a:tcPr>
                </a:tc>
                <a:extLst>
                  <a:ext uri="{0D108BD9-81ED-4DB2-BD59-A6C34878D82A}">
                    <a16:rowId xmlns:a16="http://schemas.microsoft.com/office/drawing/2014/main" val="4261267933"/>
                  </a:ext>
                </a:extLst>
              </a:tr>
              <a:tr h="396240">
                <a:tc vMerge="1">
                  <a:txBody>
                    <a:bodyPr/>
                    <a:lstStyle/>
                    <a:p>
                      <a:pPr algn="ctr"/>
                      <a:endParaRPr lang="zh-TW" altLang="en-US" sz="14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1F497D"/>
                    </a:solidFill>
                  </a:tcPr>
                </a:tc>
                <a:tc gridSpan="5">
                  <a:txBody>
                    <a:bodyPr/>
                    <a:lstStyle/>
                    <a:p>
                      <a:pPr algn="ctr"/>
                      <a:r>
                        <a:rPr lang="en-US" altLang="zh-TW" sz="2000" b="1" dirty="0" err="1">
                          <a:solidFill>
                            <a:schemeClr val="bg1"/>
                          </a:solidFill>
                        </a:rPr>
                        <a:t>Corr</a:t>
                      </a: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F6000"/>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6A6A6"/>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hMerge="1">
                  <a:txBody>
                    <a:bodyPr/>
                    <a:lstStyle/>
                    <a:p>
                      <a:pPr algn="ctr"/>
                      <a:endParaRPr lang="zh-TW" altLang="en-US" sz="2000" b="1" dirty="0">
                        <a:solidFill>
                          <a:schemeClr val="bg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4163015402"/>
                  </a:ext>
                </a:extLst>
              </a:tr>
              <a:tr h="424592">
                <a:tc>
                  <a:txBody>
                    <a:bodyPr/>
                    <a:lstStyle/>
                    <a:p>
                      <a:pPr algn="ctr"/>
                      <a:endParaRPr lang="zh-TW" altLang="en-US" sz="11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a:r>
                        <a:rPr lang="en-US" altLang="zh-TW" sz="2000" b="1" kern="1200" dirty="0">
                          <a:solidFill>
                            <a:schemeClr val="bg1"/>
                          </a:solidFill>
                          <a:latin typeface="+mn-lt"/>
                          <a:ea typeface="+mn-ea"/>
                          <a:cs typeface="+mn-cs"/>
                        </a:rPr>
                        <a:t>10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A6A6A6"/>
                    </a:solidFill>
                  </a:tcPr>
                </a:tc>
                <a:tc>
                  <a:txBody>
                    <a:bodyPr/>
                    <a:lstStyle/>
                    <a:p>
                      <a:pPr algn="ctr"/>
                      <a:r>
                        <a:rPr lang="en-US" altLang="zh-TW" sz="2000" b="1" kern="1200" dirty="0">
                          <a:solidFill>
                            <a:schemeClr val="bg1"/>
                          </a:solidFill>
                          <a:latin typeface="+mn-lt"/>
                          <a:ea typeface="+mn-ea"/>
                          <a:cs typeface="+mn-cs"/>
                        </a:rPr>
                        <a:t>20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7F7F7F"/>
                    </a:solidFill>
                  </a:tcPr>
                </a:tc>
                <a:tc>
                  <a:txBody>
                    <a:bodyPr/>
                    <a:lstStyle/>
                    <a:p>
                      <a:pPr algn="ctr"/>
                      <a:r>
                        <a:rPr lang="en-US" altLang="zh-TW" sz="2000" b="1" kern="1200" dirty="0">
                          <a:solidFill>
                            <a:schemeClr val="bg1"/>
                          </a:solidFill>
                          <a:latin typeface="+mn-lt"/>
                          <a:ea typeface="+mn-ea"/>
                          <a:cs typeface="+mn-cs"/>
                        </a:rPr>
                        <a:t>30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595959"/>
                    </a:solidFill>
                  </a:tcPr>
                </a:tc>
                <a:tc>
                  <a:txBody>
                    <a:bodyPr/>
                    <a:lstStyle/>
                    <a:p>
                      <a:pPr algn="ctr"/>
                      <a:r>
                        <a:rPr lang="en-US" altLang="zh-TW" sz="2000" b="1" kern="1200" dirty="0">
                          <a:solidFill>
                            <a:schemeClr val="bg1"/>
                          </a:solidFill>
                          <a:latin typeface="+mn-lt"/>
                          <a:ea typeface="+mn-ea"/>
                          <a:cs typeface="+mn-cs"/>
                        </a:rPr>
                        <a:t>40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lumMod val="25000"/>
                      </a:schemeClr>
                    </a:solidFill>
                  </a:tcPr>
                </a:tc>
                <a:tc>
                  <a:txBody>
                    <a:bodyPr/>
                    <a:lstStyle/>
                    <a:p>
                      <a:pPr algn="ctr"/>
                      <a:r>
                        <a:rPr lang="en-US" altLang="zh-TW" sz="2000" b="1" kern="1200" dirty="0">
                          <a:solidFill>
                            <a:schemeClr val="bg1"/>
                          </a:solidFill>
                          <a:latin typeface="+mn-lt"/>
                          <a:ea typeface="+mn-ea"/>
                          <a:cs typeface="+mn-cs"/>
                        </a:rPr>
                        <a:t>50</a:t>
                      </a:r>
                      <a:endParaRPr lang="zh-TW" altLang="en-US" sz="2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381021523"/>
                  </a:ext>
                </a:extLst>
              </a:tr>
            </a:tbl>
          </a:graphicData>
        </a:graphic>
      </p:graphicFrame>
    </p:spTree>
    <p:extLst>
      <p:ext uri="{BB962C8B-B14F-4D97-AF65-F5344CB8AC3E}">
        <p14:creationId xmlns:p14="http://schemas.microsoft.com/office/powerpoint/2010/main" val="3523377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CAC43B-4CB7-4131-A9A5-A06596D7A651}"/>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8FEE4A1C-58EF-440F-913F-8E9F5DA379BD}"/>
              </a:ext>
            </a:extLst>
          </p:cNvPr>
          <p:cNvSpPr>
            <a:spLocks noGrp="1"/>
          </p:cNvSpPr>
          <p:nvPr>
            <p:ph type="ftr" sz="quarter" idx="11"/>
          </p:nvPr>
        </p:nvSpPr>
        <p:spPr/>
        <p:txBody>
          <a:bodyPr/>
          <a:lstStyle/>
          <a:p>
            <a:r>
              <a:rPr lang="en-US" altLang="zh-TW"/>
              <a:t>Institute of Industrial Engineering, NTU |  Yun-Hao Yang | 2023</a:t>
            </a:r>
            <a:endParaRPr lang="en-US" altLang="zh-TW" dirty="0"/>
          </a:p>
        </p:txBody>
      </p:sp>
      <p:grpSp>
        <p:nvGrpSpPr>
          <p:cNvPr id="8" name="群組 7">
            <a:extLst>
              <a:ext uri="{FF2B5EF4-FFF2-40B4-BE49-F238E27FC236}">
                <a16:creationId xmlns:a16="http://schemas.microsoft.com/office/drawing/2014/main" id="{F5468FFF-5FCC-4F9F-A135-CD4E0B0C8559}"/>
              </a:ext>
            </a:extLst>
          </p:cNvPr>
          <p:cNvGrpSpPr/>
          <p:nvPr/>
        </p:nvGrpSpPr>
        <p:grpSpPr>
          <a:xfrm>
            <a:off x="4982126" y="11340"/>
            <a:ext cx="7209874" cy="6846660"/>
            <a:chOff x="3421392" y="365125"/>
            <a:chExt cx="7209874" cy="6846660"/>
          </a:xfrm>
        </p:grpSpPr>
        <p:pic>
          <p:nvPicPr>
            <p:cNvPr id="7" name="圖片 6">
              <a:extLst>
                <a:ext uri="{FF2B5EF4-FFF2-40B4-BE49-F238E27FC236}">
                  <a16:creationId xmlns:a16="http://schemas.microsoft.com/office/drawing/2014/main" id="{7062F56B-AB32-4713-B7C0-78B80E3D91F7}"/>
                </a:ext>
              </a:extLst>
            </p:cNvPr>
            <p:cNvPicPr>
              <a:picLocks noChangeAspect="1"/>
            </p:cNvPicPr>
            <p:nvPr/>
          </p:nvPicPr>
          <p:blipFill rotWithShape="1">
            <a:blip r:embed="rId2"/>
            <a:srcRect l="856" t="1643" r="-1"/>
            <a:stretch/>
          </p:blipFill>
          <p:spPr>
            <a:xfrm>
              <a:off x="3421392" y="3663950"/>
              <a:ext cx="7209874" cy="3547835"/>
            </a:xfrm>
            <a:prstGeom prst="rect">
              <a:avLst/>
            </a:prstGeom>
          </p:spPr>
        </p:pic>
        <p:pic>
          <p:nvPicPr>
            <p:cNvPr id="6" name="圖片 5">
              <a:extLst>
                <a:ext uri="{FF2B5EF4-FFF2-40B4-BE49-F238E27FC236}">
                  <a16:creationId xmlns:a16="http://schemas.microsoft.com/office/drawing/2014/main" id="{388FDBFB-A253-4644-9823-0349399FDB79}"/>
                </a:ext>
              </a:extLst>
            </p:cNvPr>
            <p:cNvPicPr>
              <a:picLocks noChangeAspect="1"/>
            </p:cNvPicPr>
            <p:nvPr/>
          </p:nvPicPr>
          <p:blipFill rotWithShape="1">
            <a:blip r:embed="rId3"/>
            <a:srcRect l="1586" t="1" b="1631"/>
            <a:stretch/>
          </p:blipFill>
          <p:spPr>
            <a:xfrm>
              <a:off x="3421392" y="365125"/>
              <a:ext cx="7209874" cy="3317875"/>
            </a:xfrm>
            <a:prstGeom prst="rect">
              <a:avLst/>
            </a:prstGeom>
          </p:spPr>
        </p:pic>
      </p:grpSp>
    </p:spTree>
    <p:extLst>
      <p:ext uri="{BB962C8B-B14F-4D97-AF65-F5344CB8AC3E}">
        <p14:creationId xmlns:p14="http://schemas.microsoft.com/office/powerpoint/2010/main" val="676499000"/>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7.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8.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0.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1.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2.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3.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4.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5.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6.xml><?xml version="1.0" encoding="utf-8"?>
<a:themeOverride xmlns:a="http://schemas.openxmlformats.org/drawingml/2006/main">
  <a:clrScheme name="自訂 1">
    <a:dk1>
      <a:sysClr val="windowText" lastClr="000000"/>
    </a:dk1>
    <a:lt1>
      <a:sysClr val="window" lastClr="FFFFFF"/>
    </a:lt1>
    <a:dk2>
      <a:srgbClr val="1F497D"/>
    </a:dk2>
    <a:lt2>
      <a:srgbClr val="EEECE1"/>
    </a:lt2>
    <a:accent1>
      <a:srgbClr val="4F81BD"/>
    </a:accent1>
    <a:accent2>
      <a:srgbClr val="C0504D"/>
    </a:accent2>
    <a:accent3>
      <a:srgbClr val="C0504D"/>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15956</TotalTime>
  <Words>13168</Words>
  <Application>Microsoft Office PowerPoint</Application>
  <PresentationFormat>寬螢幕</PresentationFormat>
  <Paragraphs>5845</Paragraphs>
  <Slides>94</Slides>
  <Notes>76</Notes>
  <HiddenSlides>23</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94</vt:i4>
      </vt:variant>
    </vt:vector>
  </HeadingPairs>
  <TitlesOfParts>
    <vt:vector size="106" baseType="lpstr">
      <vt:lpstr>Times New Roman</vt:lpstr>
      <vt:lpstr>標楷體</vt:lpstr>
      <vt:lpstr>Nunito Bold</vt:lpstr>
      <vt:lpstr>Arial</vt:lpstr>
      <vt:lpstr>Cambria Math</vt:lpstr>
      <vt:lpstr>Nunito Light</vt:lpstr>
      <vt:lpstr>Calibri</vt:lpstr>
      <vt:lpstr>Nunito SemiBold</vt:lpstr>
      <vt:lpstr>新細明體</vt:lpstr>
      <vt:lpstr>Calibri Light</vt:lpstr>
      <vt:lpstr>Nunito</vt:lpstr>
      <vt:lpstr>自訂設計</vt:lpstr>
      <vt:lpstr>PowerPoint 簡報</vt:lpstr>
      <vt:lpstr>PowerPoint 簡報</vt:lpstr>
      <vt:lpstr>Motivation</vt:lpstr>
      <vt:lpstr>Motivation</vt:lpstr>
      <vt:lpstr>Motivation</vt:lpstr>
      <vt:lpstr>Motivation</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vt:lpstr>
      <vt:lpstr>Methodology -problem definition</vt:lpstr>
      <vt:lpstr>Methodology -An animal health check</vt:lpstr>
      <vt:lpstr>Methodology -An animal health check</vt:lpstr>
      <vt:lpstr>Methodology -An animal health check</vt:lpstr>
      <vt:lpstr>Methodology -Grouping</vt:lpstr>
      <vt:lpstr>Methodology -PCA Grouping</vt:lpstr>
      <vt:lpstr>Methodology -PCA Grouping</vt:lpstr>
      <vt:lpstr>Methodology -Block modeling Grouping</vt:lpstr>
      <vt:lpstr>Methodology -Block modeling Grouping</vt:lpstr>
      <vt:lpstr>Methodology -Sequencing</vt:lpstr>
      <vt:lpstr>Methodology -Sequencing</vt:lpstr>
      <vt:lpstr>Methodology -Sequencing</vt:lpstr>
      <vt:lpstr>Methodology -Sequencing</vt:lpstr>
      <vt:lpstr>Methodology -Sequencing</vt:lpstr>
      <vt:lpstr>Methodology -Sequencing</vt:lpstr>
      <vt:lpstr>Methodology -BCD code</vt:lpstr>
      <vt:lpstr>Methodology -BCD code</vt:lpstr>
      <vt:lpstr>Methodology -BCD code</vt:lpstr>
      <vt:lpstr>Methodology -BCD code</vt:lpstr>
      <vt:lpstr>Methodology -BCD code</vt:lpstr>
      <vt:lpstr>Methodology -BCD code</vt:lpstr>
      <vt:lpstr>Methodology -sum up</vt:lpstr>
      <vt:lpstr>Case study</vt:lpstr>
      <vt:lpstr>Simulated data  -(3300 samples, 3000 Good, 300 Bad)</vt:lpstr>
      <vt:lpstr>PowerPoint 簡報</vt:lpstr>
      <vt:lpstr>PowerPoint 簡報</vt:lpstr>
      <vt:lpstr>PowerPoint 簡報</vt:lpstr>
      <vt:lpstr>PowerPoint 簡報</vt:lpstr>
      <vt:lpstr>Simulated data -Classification</vt:lpstr>
      <vt:lpstr>Simulated data -Classification</vt:lpstr>
      <vt:lpstr>Simulated data -Dimension reduction</vt:lpstr>
      <vt:lpstr>Simulated data -Dimension reduction</vt:lpstr>
      <vt:lpstr>Kaggle dataset</vt:lpstr>
      <vt:lpstr>Kaggle dataset -Classification</vt:lpstr>
      <vt:lpstr>Kaggle dataset -Feature importance changes</vt:lpstr>
      <vt:lpstr>Kaggle dataset -Different grouping seizes</vt:lpstr>
      <vt:lpstr>Kaggle dataset -Group by hierarchical clustering</vt:lpstr>
      <vt:lpstr>Kaggle dataset -Group by hierarchical clustering</vt:lpstr>
      <vt:lpstr>Conclusion</vt:lpstr>
      <vt:lpstr>Future work</vt:lpstr>
      <vt:lpstr>Kaggle dataset</vt:lpstr>
      <vt:lpstr>Methodology -Grouping</vt:lpstr>
      <vt:lpstr>UCI dataset</vt:lpstr>
      <vt:lpstr>UCI dataset</vt:lpstr>
      <vt:lpstr>UCI dataset -Classification</vt:lpstr>
      <vt:lpstr>PowerPoint 簡報</vt:lpstr>
      <vt:lpstr>Simulated data 1 -Classification</vt:lpstr>
      <vt:lpstr>Simulated data 1 -Classification</vt:lpstr>
      <vt:lpstr>Simulated data 2 -Classification</vt:lpstr>
      <vt:lpstr>Simulated data 3 -Classification</vt:lpstr>
      <vt:lpstr>Simulated data 1 -Classification</vt:lpstr>
      <vt:lpstr>Simulated data 2 -Classification</vt:lpstr>
      <vt:lpstr>Simulated data 3 -Classification</vt:lpstr>
      <vt:lpstr>UCI dataset -Group by hierarchical clustering</vt:lpstr>
      <vt:lpstr>Methodology -Sequencing</vt:lpstr>
      <vt:lpstr>Kaggle dataset -Feature importance changes</vt:lpstr>
      <vt:lpstr>Methodology - BCD encode</vt:lpstr>
      <vt:lpstr>Methodology - BCD encode</vt:lpstr>
      <vt:lpstr>Simulated data - seq. by sum</vt:lpstr>
      <vt:lpstr>Simulated data - group by PCA</vt:lpstr>
      <vt:lpstr>Continuous data - group by Corr.</vt:lpstr>
      <vt:lpstr>Simulated data - seq. by impurity</vt:lpstr>
      <vt:lpstr>Simulated data - seq. comparison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TerryYang</dc:creator>
  <cp:lastModifiedBy>TerryYang</cp:lastModifiedBy>
  <cp:revision>671</cp:revision>
  <dcterms:created xsi:type="dcterms:W3CDTF">2022-10-26T08:15:37Z</dcterms:created>
  <dcterms:modified xsi:type="dcterms:W3CDTF">2023-01-11T15:04:25Z</dcterms:modified>
</cp:coreProperties>
</file>